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9" r:id="rId1"/>
    <p:sldMasterId id="2147483670" r:id="rId2"/>
    <p:sldMasterId id="2147483687" r:id="rId3"/>
    <p:sldMasterId id="2147483699" r:id="rId4"/>
  </p:sldMasterIdLst>
  <p:notesMasterIdLst>
    <p:notesMasterId r:id="rId49"/>
  </p:notesMasterIdLst>
  <p:sldIdLst>
    <p:sldId id="3606" r:id="rId5"/>
    <p:sldId id="259" r:id="rId6"/>
    <p:sldId id="3598" r:id="rId7"/>
    <p:sldId id="2083" r:id="rId8"/>
    <p:sldId id="3602" r:id="rId9"/>
    <p:sldId id="3626" r:id="rId10"/>
    <p:sldId id="2129" r:id="rId11"/>
    <p:sldId id="2085" r:id="rId12"/>
    <p:sldId id="2088" r:id="rId13"/>
    <p:sldId id="2130" r:id="rId14"/>
    <p:sldId id="339" r:id="rId15"/>
    <p:sldId id="3603" r:id="rId16"/>
    <p:sldId id="3601" r:id="rId17"/>
    <p:sldId id="2116" r:id="rId18"/>
    <p:sldId id="2086" r:id="rId19"/>
    <p:sldId id="3621" r:id="rId20"/>
    <p:sldId id="2132" r:id="rId21"/>
    <p:sldId id="3612" r:id="rId22"/>
    <p:sldId id="2091" r:id="rId23"/>
    <p:sldId id="2093" r:id="rId24"/>
    <p:sldId id="2105" r:id="rId25"/>
    <p:sldId id="2106" r:id="rId26"/>
    <p:sldId id="3619" r:id="rId27"/>
    <p:sldId id="2095" r:id="rId28"/>
    <p:sldId id="3607" r:id="rId29"/>
    <p:sldId id="2127" r:id="rId30"/>
    <p:sldId id="3627" r:id="rId31"/>
    <p:sldId id="2099" r:id="rId32"/>
    <p:sldId id="2108" r:id="rId33"/>
    <p:sldId id="3628" r:id="rId34"/>
    <p:sldId id="331" r:id="rId35"/>
    <p:sldId id="342" r:id="rId36"/>
    <p:sldId id="325" r:id="rId37"/>
    <p:sldId id="3625" r:id="rId38"/>
    <p:sldId id="2118" r:id="rId39"/>
    <p:sldId id="2110" r:id="rId40"/>
    <p:sldId id="3605" r:id="rId41"/>
    <p:sldId id="2102" r:id="rId42"/>
    <p:sldId id="343" r:id="rId43"/>
    <p:sldId id="2101" r:id="rId44"/>
    <p:sldId id="2111" r:id="rId45"/>
    <p:sldId id="2112" r:id="rId46"/>
    <p:sldId id="3629" r:id="rId47"/>
    <p:sldId id="2103" r:id="rId48"/>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 id="2" name="Admin"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C0000"/>
    <a:srgbClr val="0033B5"/>
    <a:srgbClr val="FF6600"/>
    <a:srgbClr val="FF8D41"/>
    <a:srgbClr val="323232"/>
    <a:srgbClr val="202020"/>
    <a:srgbClr val="CC3300"/>
    <a:srgbClr val="FF3300"/>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67" d="100"/>
          <a:sy n="67" d="100"/>
        </p:scale>
        <p:origin x="60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media/hdphoto1.wdp>
</file>

<file path=ppt/media/image1.jpeg>
</file>

<file path=ppt/media/image2.png>
</file>

<file path=ppt/media/image3.jpe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2023/3/2</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3464265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幻灯片图像占位符 1"/>
          <p:cNvSpPr>
            <a:spLocks noGrp="1" noRot="1" noChangeAspect="1" noChangeArrowheads="1" noTextEdit="1"/>
          </p:cNvSpPr>
          <p:nvPr>
            <p:ph type="sldImg" idx="4294967295"/>
          </p:nvPr>
        </p:nvSpPr>
        <p:spPr>
          <a:xfrm>
            <a:off x="481013" y="1279525"/>
            <a:ext cx="6140450" cy="3454400"/>
          </a:xfrm>
          <a:ln>
            <a:miter lim="800000"/>
          </a:ln>
        </p:spPr>
      </p:sp>
      <p:sp>
        <p:nvSpPr>
          <p:cNvPr id="18435" name="备注占位符 2"/>
          <p:cNvSpPr>
            <a:spLocks noGrp="1" noChangeArrowheads="1"/>
          </p:cNvSpPr>
          <p:nvPr>
            <p:ph type="body" idx="4294967295"/>
          </p:nvPr>
        </p:nvSpPr>
        <p:spPr/>
        <p:txBody>
          <a:bodyPr/>
          <a:lstStyle/>
          <a:p>
            <a:endParaRPr lang="zh-CN" altLang="zh-CN" dirty="0"/>
          </a:p>
        </p:txBody>
      </p:sp>
      <p:sp>
        <p:nvSpPr>
          <p:cNvPr id="1843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1E0BF3A8-0633-4482-A5CC-44D5FDFDA6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t>2</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4212584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8B1725F-AE33-484E-94CD-68AE9272465A}"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629015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幻灯片图像占位符 1"/>
          <p:cNvSpPr>
            <a:spLocks noGrp="1" noRot="1" noChangeAspect="1" noChangeArrowheads="1" noTextEdit="1"/>
          </p:cNvSpPr>
          <p:nvPr>
            <p:ph type="sldImg" idx="4294967295"/>
          </p:nvPr>
        </p:nvSpPr>
        <p:spPr>
          <a:xfrm>
            <a:off x="481013" y="1279525"/>
            <a:ext cx="6140450" cy="3454400"/>
          </a:xfrm>
          <a:ln>
            <a:miter lim="800000"/>
          </a:ln>
        </p:spPr>
      </p:sp>
      <p:sp>
        <p:nvSpPr>
          <p:cNvPr id="18435" name="备注占位符 2"/>
          <p:cNvSpPr>
            <a:spLocks noGrp="1" noChangeArrowheads="1"/>
          </p:cNvSpPr>
          <p:nvPr>
            <p:ph type="body" idx="4294967295"/>
          </p:nvPr>
        </p:nvSpPr>
        <p:spPr/>
        <p:txBody>
          <a:bodyPr/>
          <a:lstStyle/>
          <a:p>
            <a:endParaRPr lang="zh-CN" altLang="zh-CN" dirty="0"/>
          </a:p>
        </p:txBody>
      </p:sp>
      <p:sp>
        <p:nvSpPr>
          <p:cNvPr id="1843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1E0BF3A8-0633-4482-A5CC-44D5FDFDA6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977260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幻灯片图像占位符 1"/>
          <p:cNvSpPr>
            <a:spLocks noGrp="1" noRot="1" noChangeAspect="1" noChangeArrowheads="1" noTextEdit="1"/>
          </p:cNvSpPr>
          <p:nvPr>
            <p:ph type="sldImg" idx="4294967295"/>
          </p:nvPr>
        </p:nvSpPr>
        <p:spPr>
          <a:xfrm>
            <a:off x="481013" y="1279525"/>
            <a:ext cx="6140450" cy="3454400"/>
          </a:xfrm>
          <a:ln>
            <a:miter lim="800000"/>
          </a:ln>
        </p:spPr>
      </p:sp>
      <p:sp>
        <p:nvSpPr>
          <p:cNvPr id="18435" name="备注占位符 2"/>
          <p:cNvSpPr>
            <a:spLocks noGrp="1" noChangeArrowheads="1"/>
          </p:cNvSpPr>
          <p:nvPr>
            <p:ph type="body" idx="4294967295"/>
          </p:nvPr>
        </p:nvSpPr>
        <p:spPr/>
        <p:txBody>
          <a:bodyPr/>
          <a:lstStyle/>
          <a:p>
            <a:endParaRPr lang="zh-CN" altLang="zh-CN" dirty="0"/>
          </a:p>
        </p:txBody>
      </p:sp>
      <p:sp>
        <p:nvSpPr>
          <p:cNvPr id="1843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1E0BF3A8-0633-4482-A5CC-44D5FDFDA6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t>33</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986054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幻灯片图像占位符 1"/>
          <p:cNvSpPr>
            <a:spLocks noGrp="1" noRot="1" noChangeAspect="1" noChangeArrowheads="1" noTextEdit="1"/>
          </p:cNvSpPr>
          <p:nvPr>
            <p:ph type="sldImg" idx="4294967295"/>
          </p:nvPr>
        </p:nvSpPr>
        <p:spPr>
          <a:xfrm>
            <a:off x="481013" y="1279525"/>
            <a:ext cx="6140450" cy="3454400"/>
          </a:xfrm>
          <a:ln>
            <a:miter lim="800000"/>
          </a:ln>
        </p:spPr>
      </p:sp>
      <p:sp>
        <p:nvSpPr>
          <p:cNvPr id="18435" name="备注占位符 2"/>
          <p:cNvSpPr>
            <a:spLocks noGrp="1" noChangeArrowheads="1"/>
          </p:cNvSpPr>
          <p:nvPr>
            <p:ph type="body" idx="4294967295"/>
          </p:nvPr>
        </p:nvSpPr>
        <p:spPr/>
        <p:txBody>
          <a:bodyPr/>
          <a:lstStyle/>
          <a:p>
            <a:endParaRPr lang="zh-CN" altLang="zh-CN" dirty="0"/>
          </a:p>
        </p:txBody>
      </p:sp>
      <p:sp>
        <p:nvSpPr>
          <p:cNvPr id="1843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1E0BF3A8-0633-4482-A5CC-44D5FDFDA6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t>39</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3113125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noProof="1"/>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p>
        </p:txBody>
      </p:sp>
      <p:sp>
        <p:nvSpPr>
          <p:cNvPr id="4" name="日期占位符 3"/>
          <p:cNvSpPr>
            <a:spLocks noGrp="1"/>
          </p:cNvSpPr>
          <p:nvPr>
            <p:ph type="dt" sz="half" idx="10"/>
          </p:nvPr>
        </p:nvSpPr>
        <p:spPr/>
        <p:txBody>
          <a:bodyPr/>
          <a:lstStyle>
            <a:lvl1pPr>
              <a:defRPr/>
            </a:lvl1pPr>
          </a:lstStyle>
          <a:p>
            <a:pPr>
              <a:defRPr/>
            </a:pPr>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BE8A0C5B-4E57-42F2-80BC-8845516C13D3}" type="slidenum">
              <a:rPr lang="zh-CN" altLang="en-US"/>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3" name="日期占位符 3"/>
          <p:cNvSpPr>
            <a:spLocks noGrp="1"/>
          </p:cNvSpPr>
          <p:nvPr>
            <p:ph type="dt" sz="half" idx="10"/>
          </p:nvPr>
        </p:nvSpPr>
        <p:spPr/>
        <p:txBody>
          <a:bodyPr/>
          <a:lstStyle>
            <a:lvl1pPr>
              <a:defRPr/>
            </a:lvl1pPr>
          </a:lstStyle>
          <a:p>
            <a:pPr>
              <a:defRPr/>
            </a:pPr>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DEF10219-4562-4A6C-99BC-2BC1F86174A0}" type="slidenum">
              <a:rPr lang="zh-CN" altLang="en-US"/>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3578921286"/>
      </p:ext>
    </p:extLst>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1035553846"/>
      </p:ext>
    </p:extLst>
  </p:cSld>
  <p:clrMapOvr>
    <a:masterClrMapping/>
  </p:clrMapOvr>
  <p:transition spd="slow"/>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2937826249"/>
      </p:ext>
    </p:extLst>
  </p:cSld>
  <p:clrMapOvr>
    <a:masterClrMapping/>
  </p:clrMapOvr>
  <p:transition spd="slow"/>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2756896825"/>
      </p:ext>
    </p:extLst>
  </p:cSld>
  <p:clrMapOvr>
    <a:masterClrMapping/>
  </p:clrMapOvr>
  <p:transition spd="slow"/>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342173252"/>
      </p:ext>
    </p:extLst>
  </p:cSld>
  <p:clrMapOvr>
    <a:masterClrMapping/>
  </p:clrMapOvr>
  <p:transition spd="slow"/>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829306824"/>
      </p:ext>
    </p:extLst>
  </p:cSld>
  <p:clrMapOvr>
    <a:masterClrMapping/>
  </p:clrMapOvr>
  <p:transition spd="slow"/>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2729378304"/>
      </p:ext>
    </p:extLst>
  </p:cSld>
  <p:clrMapOvr>
    <a:masterClrMapping/>
  </p:clrMapOvr>
  <p:transition spd="slow"/>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6" name="组合 5"/>
          <p:cNvGrpSpPr/>
          <p:nvPr userDrawn="1"/>
        </p:nvGrpSpPr>
        <p:grpSpPr>
          <a:xfrm>
            <a:off x="-720757" y="266568"/>
            <a:ext cx="1535164" cy="474133"/>
            <a:chOff x="-323789" y="199926"/>
            <a:chExt cx="1151373" cy="355600"/>
          </a:xfrm>
        </p:grpSpPr>
        <p:sp>
          <p:nvSpPr>
            <p:cNvPr id="7" name="Freeform 7"/>
            <p:cNvSpPr/>
            <p:nvPr userDrawn="1"/>
          </p:nvSpPr>
          <p:spPr bwMode="auto">
            <a:xfrm>
              <a:off x="397371"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sp>
          <p:nvSpPr>
            <p:cNvPr id="8" name="Freeform 7"/>
            <p:cNvSpPr/>
            <p:nvPr userDrawn="1"/>
          </p:nvSpPr>
          <p:spPr bwMode="auto">
            <a:xfrm flipH="1">
              <a:off x="-323789"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sp>
          <p:nvSpPr>
            <p:cNvPr id="9" name="Freeform 7"/>
            <p:cNvSpPr/>
            <p:nvPr userDrawn="1"/>
          </p:nvSpPr>
          <p:spPr bwMode="auto">
            <a:xfrm>
              <a:off x="9737"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sp>
          <p:nvSpPr>
            <p:cNvPr id="10" name="Freeform 7"/>
            <p:cNvSpPr/>
            <p:nvPr userDrawn="1"/>
          </p:nvSpPr>
          <p:spPr bwMode="auto">
            <a:xfrm>
              <a:off x="154970"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sp>
          <p:nvSpPr>
            <p:cNvPr id="11" name="Freeform 7"/>
            <p:cNvSpPr/>
            <p:nvPr userDrawn="1"/>
          </p:nvSpPr>
          <p:spPr bwMode="auto">
            <a:xfrm>
              <a:off x="288767"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grpSp>
      <p:sp>
        <p:nvSpPr>
          <p:cNvPr id="12" name="Freeform 6"/>
          <p:cNvSpPr/>
          <p:nvPr userDrawn="1"/>
        </p:nvSpPr>
        <p:spPr bwMode="auto">
          <a:xfrm>
            <a:off x="527597" y="266568"/>
            <a:ext cx="11651704" cy="474133"/>
          </a:xfrm>
          <a:custGeom>
            <a:avLst/>
            <a:gdLst>
              <a:gd name="T0" fmla="*/ 1060 w 24841"/>
              <a:gd name="T1" fmla="*/ 988 h 988"/>
              <a:gd name="T2" fmla="*/ 732 w 24841"/>
              <a:gd name="T3" fmla="*/ 988 h 988"/>
              <a:gd name="T4" fmla="*/ 0 w 24841"/>
              <a:gd name="T5" fmla="*/ 0 h 988"/>
              <a:gd name="T6" fmla="*/ 323 w 24841"/>
              <a:gd name="T7" fmla="*/ 0 h 988"/>
              <a:gd name="T8" fmla="*/ 998 w 24841"/>
              <a:gd name="T9" fmla="*/ 922 h 988"/>
              <a:gd name="T10" fmla="*/ 24841 w 24841"/>
              <a:gd name="T11" fmla="*/ 922 h 988"/>
              <a:gd name="T12" fmla="*/ 24841 w 24841"/>
              <a:gd name="T13" fmla="*/ 988 h 988"/>
              <a:gd name="T14" fmla="*/ 1060 w 24841"/>
              <a:gd name="T15" fmla="*/ 988 h 9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841" h="988">
                <a:moveTo>
                  <a:pt x="1060" y="988"/>
                </a:moveTo>
                <a:lnTo>
                  <a:pt x="732" y="988"/>
                </a:lnTo>
                <a:lnTo>
                  <a:pt x="0" y="0"/>
                </a:lnTo>
                <a:lnTo>
                  <a:pt x="323" y="0"/>
                </a:lnTo>
                <a:lnTo>
                  <a:pt x="998" y="922"/>
                </a:lnTo>
                <a:lnTo>
                  <a:pt x="24841" y="922"/>
                </a:lnTo>
                <a:lnTo>
                  <a:pt x="24841" y="988"/>
                </a:lnTo>
                <a:lnTo>
                  <a:pt x="1060" y="988"/>
                </a:lnTo>
                <a:close/>
              </a:path>
            </a:pathLst>
          </a:custGeom>
          <a:solidFill>
            <a:srgbClr val="094BB7"/>
          </a:solidFill>
          <a:ln w="9525">
            <a:solidFill>
              <a:srgbClr val="094BB7"/>
            </a:solidFill>
            <a:round/>
          </a:ln>
        </p:spPr>
        <p:txBody>
          <a:bodyPr vert="horz" wrap="square" lIns="121920" tIns="60960" rIns="121920" bIns="60960" numCol="1" anchor="t" anchorCtr="0" compatLnSpc="1"/>
          <a:lstStyle/>
          <a:p>
            <a:endParaRPr lang="zh-CN" altLang="en-US" sz="2400"/>
          </a:p>
        </p:txBody>
      </p:sp>
      <p:sp>
        <p:nvSpPr>
          <p:cNvPr id="16" name="流程图: 过程 15"/>
          <p:cNvSpPr/>
          <p:nvPr/>
        </p:nvSpPr>
        <p:spPr>
          <a:xfrm rot="5400000">
            <a:off x="5969750" y="621045"/>
            <a:ext cx="126589" cy="12355907"/>
          </a:xfrm>
          <a:prstGeom prst="flowChartProcess">
            <a:avLst/>
          </a:prstGeom>
          <a:solidFill>
            <a:srgbClr val="094BB7"/>
          </a:solidFill>
          <a:ln>
            <a:solidFill>
              <a:srgbClr val="094B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微软雅黑" panose="020B0503020204020204" pitchFamily="34" charset="-122"/>
              <a:ea typeface="微软雅黑" panose="020B0503020204020204" pitchFamily="34" charset="-122"/>
            </a:endParaRPr>
          </a:p>
        </p:txBody>
      </p:sp>
      <p:sp>
        <p:nvSpPr>
          <p:cNvPr id="17" name="流程图: 过程 8"/>
          <p:cNvSpPr/>
          <p:nvPr userDrawn="1"/>
        </p:nvSpPr>
        <p:spPr>
          <a:xfrm rot="5400000" flipH="1">
            <a:off x="10597829" y="5244847"/>
            <a:ext cx="549121" cy="2677217"/>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1" fmla="*/ 0 w 10000"/>
              <a:gd name="connsiteY0-2" fmla="*/ 0 h 10000"/>
              <a:gd name="connsiteX1-3" fmla="*/ 10000 w 10000"/>
              <a:gd name="connsiteY1-4" fmla="*/ 0 h 10000"/>
              <a:gd name="connsiteX2-5" fmla="*/ 9474 w 10000"/>
              <a:gd name="connsiteY2-6" fmla="*/ 9062 h 10000"/>
              <a:gd name="connsiteX3-7" fmla="*/ 0 w 10000"/>
              <a:gd name="connsiteY3-8" fmla="*/ 10000 h 10000"/>
              <a:gd name="connsiteX4-9" fmla="*/ 0 w 10000"/>
              <a:gd name="connsiteY4-10" fmla="*/ 0 h 10000"/>
              <a:gd name="connsiteX0-11" fmla="*/ 0 w 10075"/>
              <a:gd name="connsiteY0-12" fmla="*/ 0 h 10000"/>
              <a:gd name="connsiteX1-13" fmla="*/ 10000 w 10075"/>
              <a:gd name="connsiteY1-14" fmla="*/ 0 h 10000"/>
              <a:gd name="connsiteX2-15" fmla="*/ 10028 w 10075"/>
              <a:gd name="connsiteY2-16" fmla="*/ 8891 h 10000"/>
              <a:gd name="connsiteX3-17" fmla="*/ 0 w 10075"/>
              <a:gd name="connsiteY3-18" fmla="*/ 10000 h 10000"/>
              <a:gd name="connsiteX4-19" fmla="*/ 0 w 10075"/>
              <a:gd name="connsiteY4-20" fmla="*/ 0 h 10000"/>
              <a:gd name="connsiteX0-21" fmla="*/ 0 w 10335"/>
              <a:gd name="connsiteY0-22" fmla="*/ 0 h 10000"/>
              <a:gd name="connsiteX1-23" fmla="*/ 10000 w 10335"/>
              <a:gd name="connsiteY1-24" fmla="*/ 0 h 10000"/>
              <a:gd name="connsiteX2-25" fmla="*/ 10305 w 10335"/>
              <a:gd name="connsiteY2-26" fmla="*/ 8891 h 10000"/>
              <a:gd name="connsiteX3-27" fmla="*/ 0 w 10335"/>
              <a:gd name="connsiteY3-28" fmla="*/ 10000 h 10000"/>
              <a:gd name="connsiteX4-29" fmla="*/ 0 w 10335"/>
              <a:gd name="connsiteY4-30" fmla="*/ 0 h 10000"/>
              <a:gd name="connsiteX0-31" fmla="*/ 0 w 10000"/>
              <a:gd name="connsiteY0-32" fmla="*/ 0 h 10000"/>
              <a:gd name="connsiteX1-33" fmla="*/ 10000 w 10000"/>
              <a:gd name="connsiteY1-34" fmla="*/ 0 h 10000"/>
              <a:gd name="connsiteX2-35" fmla="*/ 9751 w 10000"/>
              <a:gd name="connsiteY2-36" fmla="*/ 9062 h 10000"/>
              <a:gd name="connsiteX3-37" fmla="*/ 0 w 10000"/>
              <a:gd name="connsiteY3-38" fmla="*/ 10000 h 10000"/>
              <a:gd name="connsiteX4-39" fmla="*/ 0 w 10000"/>
              <a:gd name="connsiteY4-40" fmla="*/ 0 h 10000"/>
            </a:gdLst>
            <a:ahLst/>
            <a:cxnLst>
              <a:cxn ang="0">
                <a:pos x="connsiteX0-31" y="connsiteY0-32"/>
              </a:cxn>
              <a:cxn ang="0">
                <a:pos x="connsiteX1-33" y="connsiteY1-34"/>
              </a:cxn>
              <a:cxn ang="0">
                <a:pos x="connsiteX2-35" y="connsiteY2-36"/>
              </a:cxn>
              <a:cxn ang="0">
                <a:pos x="connsiteX3-37" y="connsiteY3-38"/>
              </a:cxn>
              <a:cxn ang="0">
                <a:pos x="connsiteX4-39" y="connsiteY4-40"/>
              </a:cxn>
            </a:cxnLst>
            <a:rect l="l" t="t" r="r" b="b"/>
            <a:pathLst>
              <a:path w="10000" h="10000">
                <a:moveTo>
                  <a:pt x="0" y="0"/>
                </a:moveTo>
                <a:lnTo>
                  <a:pt x="10000" y="0"/>
                </a:lnTo>
                <a:cubicBezTo>
                  <a:pt x="9825" y="3021"/>
                  <a:pt x="9926" y="6041"/>
                  <a:pt x="9751" y="9062"/>
                </a:cubicBezTo>
                <a:lnTo>
                  <a:pt x="0" y="10000"/>
                </a:lnTo>
                <a:lnTo>
                  <a:pt x="0" y="0"/>
                </a:lnTo>
                <a:close/>
              </a:path>
            </a:pathLst>
          </a:custGeom>
          <a:solidFill>
            <a:srgbClr val="094BB7"/>
          </a:solidFill>
          <a:ln>
            <a:solidFill>
              <a:srgbClr val="094B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微软雅黑" panose="020B0503020204020204" pitchFamily="34" charset="-122"/>
              <a:ea typeface="微软雅黑" panose="020B0503020204020204" pitchFamily="34" charset="-122"/>
            </a:endParaRPr>
          </a:p>
        </p:txBody>
      </p:sp>
      <p:sp>
        <p:nvSpPr>
          <p:cNvPr id="80" name="矩形 79"/>
          <p:cNvSpPr/>
          <p:nvPr userDrawn="1"/>
        </p:nvSpPr>
        <p:spPr>
          <a:xfrm>
            <a:off x="1615062" y="6361266"/>
            <a:ext cx="6941470" cy="338554"/>
          </a:xfrm>
          <a:prstGeom prst="rect">
            <a:avLst/>
          </a:prstGeom>
        </p:spPr>
        <p:txBody>
          <a:bodyPr wrap="square">
            <a:spAutoFit/>
          </a:bodyPr>
          <a:lstStyle/>
          <a:p>
            <a:r>
              <a:rPr lang="zh-CN" altLang="en-US" sz="1600" kern="1200" dirty="0">
                <a:solidFill>
                  <a:srgbClr val="454545"/>
                </a:solidFill>
                <a:latin typeface="方正小标宋_GBK" panose="03000509000000000000" pitchFamily="65" charset="-122"/>
                <a:ea typeface="方正小标宋_GBK" panose="03000509000000000000" pitchFamily="65" charset="-122"/>
                <a:cs typeface="+mn-cs"/>
              </a:rPr>
              <a:t>毛泽东思想和中国特色社会主义理论体系概论</a:t>
            </a:r>
          </a:p>
        </p:txBody>
      </p:sp>
      <p:sp>
        <p:nvSpPr>
          <p:cNvPr id="82" name="medal-round-variant-with-lines_30941"/>
          <p:cNvSpPr>
            <a:spLocks noChangeAspect="1"/>
          </p:cNvSpPr>
          <p:nvPr userDrawn="1"/>
        </p:nvSpPr>
        <p:spPr bwMode="auto">
          <a:xfrm>
            <a:off x="228773" y="6397752"/>
            <a:ext cx="137576" cy="249095"/>
          </a:xfrm>
          <a:custGeom>
            <a:avLst/>
            <a:gdLst>
              <a:gd name="connsiteX0" fmla="*/ 20030 w 332716"/>
              <a:gd name="connsiteY0" fmla="*/ 356849 h 602417"/>
              <a:gd name="connsiteX1" fmla="*/ 162018 w 332716"/>
              <a:gd name="connsiteY1" fmla="*/ 602417 h 602417"/>
              <a:gd name="connsiteX2" fmla="*/ 0 w 332716"/>
              <a:gd name="connsiteY2" fmla="*/ 436409 h 602417"/>
              <a:gd name="connsiteX3" fmla="*/ 20030 w 332716"/>
              <a:gd name="connsiteY3" fmla="*/ 356849 h 602417"/>
              <a:gd name="connsiteX4" fmla="*/ 40552 w 332716"/>
              <a:gd name="connsiteY4" fmla="*/ 327776 h 602417"/>
              <a:gd name="connsiteX5" fmla="*/ 275276 w 332716"/>
              <a:gd name="connsiteY5" fmla="*/ 562201 h 602417"/>
              <a:gd name="connsiteX6" fmla="*/ 189396 w 332716"/>
              <a:gd name="connsiteY6" fmla="*/ 600864 h 602417"/>
              <a:gd name="connsiteX7" fmla="*/ 35212 w 332716"/>
              <a:gd name="connsiteY7" fmla="*/ 334220 h 602417"/>
              <a:gd name="connsiteX8" fmla="*/ 40552 w 332716"/>
              <a:gd name="connsiteY8" fmla="*/ 327776 h 602417"/>
              <a:gd name="connsiteX9" fmla="*/ 64318 w 332716"/>
              <a:gd name="connsiteY9" fmla="*/ 305337 h 602417"/>
              <a:gd name="connsiteX10" fmla="*/ 331164 w 332716"/>
              <a:gd name="connsiteY10" fmla="*/ 459079 h 602417"/>
              <a:gd name="connsiteX11" fmla="*/ 292439 w 332716"/>
              <a:gd name="connsiteY11" fmla="*/ 544836 h 602417"/>
              <a:gd name="connsiteX12" fmla="*/ 57864 w 332716"/>
              <a:gd name="connsiteY12" fmla="*/ 310669 h 602417"/>
              <a:gd name="connsiteX13" fmla="*/ 64318 w 332716"/>
              <a:gd name="connsiteY13" fmla="*/ 305337 h 602417"/>
              <a:gd name="connsiteX14" fmla="*/ 33200 w 332716"/>
              <a:gd name="connsiteY14" fmla="*/ 0 h 602417"/>
              <a:gd name="connsiteX15" fmla="*/ 117314 w 332716"/>
              <a:gd name="connsiteY15" fmla="*/ 0 h 602417"/>
              <a:gd name="connsiteX16" fmla="*/ 117314 w 332716"/>
              <a:gd name="connsiteY16" fmla="*/ 202890 h 602417"/>
              <a:gd name="connsiteX17" fmla="*/ 143349 w 332716"/>
              <a:gd name="connsiteY17" fmla="*/ 202890 h 602417"/>
              <a:gd name="connsiteX18" fmla="*/ 143349 w 332716"/>
              <a:gd name="connsiteY18" fmla="*/ 0 h 602417"/>
              <a:gd name="connsiteX19" fmla="*/ 189634 w 332716"/>
              <a:gd name="connsiteY19" fmla="*/ 0 h 602417"/>
              <a:gd name="connsiteX20" fmla="*/ 189634 w 332716"/>
              <a:gd name="connsiteY20" fmla="*/ 202890 h 602417"/>
              <a:gd name="connsiteX21" fmla="*/ 215224 w 332716"/>
              <a:gd name="connsiteY21" fmla="*/ 202890 h 602417"/>
              <a:gd name="connsiteX22" fmla="*/ 215224 w 332716"/>
              <a:gd name="connsiteY22" fmla="*/ 0 h 602417"/>
              <a:gd name="connsiteX23" fmla="*/ 299560 w 332716"/>
              <a:gd name="connsiteY23" fmla="*/ 0 h 602417"/>
              <a:gd name="connsiteX24" fmla="*/ 299560 w 332716"/>
              <a:gd name="connsiteY24" fmla="*/ 210001 h 602417"/>
              <a:gd name="connsiteX25" fmla="*/ 313802 w 332716"/>
              <a:gd name="connsiteY25" fmla="*/ 210001 h 602417"/>
              <a:gd name="connsiteX26" fmla="*/ 327821 w 332716"/>
              <a:gd name="connsiteY26" fmla="*/ 224001 h 602417"/>
              <a:gd name="connsiteX27" fmla="*/ 313802 w 332716"/>
              <a:gd name="connsiteY27" fmla="*/ 238001 h 602417"/>
              <a:gd name="connsiteX28" fmla="*/ 269742 w 332716"/>
              <a:gd name="connsiteY28" fmla="*/ 238001 h 602417"/>
              <a:gd name="connsiteX29" fmla="*/ 254166 w 332716"/>
              <a:gd name="connsiteY29" fmla="*/ 245112 h 602417"/>
              <a:gd name="connsiteX30" fmla="*/ 186074 w 332716"/>
              <a:gd name="connsiteY30" fmla="*/ 245112 h 602417"/>
              <a:gd name="connsiteX31" fmla="*/ 187631 w 332716"/>
              <a:gd name="connsiteY31" fmla="*/ 252001 h 602417"/>
              <a:gd name="connsiteX32" fmla="*/ 181401 w 332716"/>
              <a:gd name="connsiteY32" fmla="*/ 266890 h 602417"/>
              <a:gd name="connsiteX33" fmla="*/ 175838 w 332716"/>
              <a:gd name="connsiteY33" fmla="*/ 270668 h 602417"/>
              <a:gd name="connsiteX34" fmla="*/ 332716 w 332716"/>
              <a:gd name="connsiteY34" fmla="*/ 432002 h 602417"/>
              <a:gd name="connsiteX35" fmla="*/ 87051 w 332716"/>
              <a:gd name="connsiteY35" fmla="*/ 290224 h 602417"/>
              <a:gd name="connsiteX36" fmla="*/ 157368 w 332716"/>
              <a:gd name="connsiteY36" fmla="*/ 270668 h 602417"/>
              <a:gd name="connsiteX37" fmla="*/ 151583 w 332716"/>
              <a:gd name="connsiteY37" fmla="*/ 266890 h 602417"/>
              <a:gd name="connsiteX38" fmla="*/ 145352 w 332716"/>
              <a:gd name="connsiteY38" fmla="*/ 252001 h 602417"/>
              <a:gd name="connsiteX39" fmla="*/ 146910 w 332716"/>
              <a:gd name="connsiteY39" fmla="*/ 245112 h 602417"/>
              <a:gd name="connsiteX40" fmla="*/ 78818 w 332716"/>
              <a:gd name="connsiteY40" fmla="*/ 245112 h 602417"/>
              <a:gd name="connsiteX41" fmla="*/ 63241 w 332716"/>
              <a:gd name="connsiteY41" fmla="*/ 238001 h 602417"/>
              <a:gd name="connsiteX42" fmla="*/ 19182 w 332716"/>
              <a:gd name="connsiteY42" fmla="*/ 238001 h 602417"/>
              <a:gd name="connsiteX43" fmla="*/ 4940 w 332716"/>
              <a:gd name="connsiteY43" fmla="*/ 224001 h 602417"/>
              <a:gd name="connsiteX44" fmla="*/ 19182 w 332716"/>
              <a:gd name="connsiteY44" fmla="*/ 210001 h 602417"/>
              <a:gd name="connsiteX45" fmla="*/ 33200 w 332716"/>
              <a:gd name="connsiteY45" fmla="*/ 210001 h 60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2716" h="602417">
                <a:moveTo>
                  <a:pt x="20030" y="356849"/>
                </a:moveTo>
                <a:lnTo>
                  <a:pt x="162018" y="602417"/>
                </a:lnTo>
                <a:cubicBezTo>
                  <a:pt x="72107" y="599973"/>
                  <a:pt x="0" y="526635"/>
                  <a:pt x="0" y="436409"/>
                </a:cubicBezTo>
                <a:cubicBezTo>
                  <a:pt x="0" y="407518"/>
                  <a:pt x="7344" y="380628"/>
                  <a:pt x="20030" y="356849"/>
                </a:cubicBezTo>
                <a:close/>
                <a:moveTo>
                  <a:pt x="40552" y="327776"/>
                </a:moveTo>
                <a:lnTo>
                  <a:pt x="275276" y="562201"/>
                </a:lnTo>
                <a:cubicBezTo>
                  <a:pt x="251470" y="582643"/>
                  <a:pt x="221879" y="596420"/>
                  <a:pt x="189396" y="600864"/>
                </a:cubicBezTo>
                <a:lnTo>
                  <a:pt x="35212" y="334220"/>
                </a:lnTo>
                <a:cubicBezTo>
                  <a:pt x="36992" y="331998"/>
                  <a:pt x="38772" y="329998"/>
                  <a:pt x="40552" y="327776"/>
                </a:cubicBezTo>
                <a:close/>
                <a:moveTo>
                  <a:pt x="64318" y="305337"/>
                </a:moveTo>
                <a:lnTo>
                  <a:pt x="331164" y="459079"/>
                </a:lnTo>
                <a:cubicBezTo>
                  <a:pt x="326713" y="491737"/>
                  <a:pt x="312914" y="521064"/>
                  <a:pt x="292439" y="544836"/>
                </a:cubicBezTo>
                <a:lnTo>
                  <a:pt x="57864" y="310669"/>
                </a:lnTo>
                <a:cubicBezTo>
                  <a:pt x="59867" y="308670"/>
                  <a:pt x="62093" y="307114"/>
                  <a:pt x="64318" y="305337"/>
                </a:cubicBezTo>
                <a:close/>
                <a:moveTo>
                  <a:pt x="33200" y="0"/>
                </a:moveTo>
                <a:lnTo>
                  <a:pt x="117314" y="0"/>
                </a:lnTo>
                <a:lnTo>
                  <a:pt x="117314" y="202890"/>
                </a:lnTo>
                <a:lnTo>
                  <a:pt x="143349" y="202890"/>
                </a:lnTo>
                <a:lnTo>
                  <a:pt x="143349" y="0"/>
                </a:lnTo>
                <a:lnTo>
                  <a:pt x="189634" y="0"/>
                </a:lnTo>
                <a:lnTo>
                  <a:pt x="189634" y="202890"/>
                </a:lnTo>
                <a:lnTo>
                  <a:pt x="215224" y="202890"/>
                </a:lnTo>
                <a:lnTo>
                  <a:pt x="215224" y="0"/>
                </a:lnTo>
                <a:lnTo>
                  <a:pt x="299560" y="0"/>
                </a:lnTo>
                <a:lnTo>
                  <a:pt x="299560" y="210001"/>
                </a:lnTo>
                <a:lnTo>
                  <a:pt x="313802" y="210001"/>
                </a:lnTo>
                <a:cubicBezTo>
                  <a:pt x="321590" y="210001"/>
                  <a:pt x="327821" y="216223"/>
                  <a:pt x="327821" y="224001"/>
                </a:cubicBezTo>
                <a:cubicBezTo>
                  <a:pt x="327821" y="231779"/>
                  <a:pt x="321590" y="238001"/>
                  <a:pt x="313802" y="238001"/>
                </a:cubicBezTo>
                <a:lnTo>
                  <a:pt x="269742" y="238001"/>
                </a:lnTo>
                <a:cubicBezTo>
                  <a:pt x="265737" y="242223"/>
                  <a:pt x="260396" y="245112"/>
                  <a:pt x="254166" y="245112"/>
                </a:cubicBezTo>
                <a:lnTo>
                  <a:pt x="186074" y="245112"/>
                </a:lnTo>
                <a:cubicBezTo>
                  <a:pt x="186964" y="247335"/>
                  <a:pt x="187631" y="249779"/>
                  <a:pt x="187631" y="252001"/>
                </a:cubicBezTo>
                <a:cubicBezTo>
                  <a:pt x="187631" y="257779"/>
                  <a:pt x="185406" y="263112"/>
                  <a:pt x="181401" y="266890"/>
                </a:cubicBezTo>
                <a:cubicBezTo>
                  <a:pt x="179843" y="268446"/>
                  <a:pt x="177840" y="269557"/>
                  <a:pt x="175838" y="270668"/>
                </a:cubicBezTo>
                <a:cubicBezTo>
                  <a:pt x="261954" y="275335"/>
                  <a:pt x="330491" y="345335"/>
                  <a:pt x="332716" y="432002"/>
                </a:cubicBezTo>
                <a:lnTo>
                  <a:pt x="87051" y="290224"/>
                </a:lnTo>
                <a:cubicBezTo>
                  <a:pt x="107968" y="278890"/>
                  <a:pt x="132001" y="272001"/>
                  <a:pt x="157368" y="270668"/>
                </a:cubicBezTo>
                <a:cubicBezTo>
                  <a:pt x="155143" y="269779"/>
                  <a:pt x="153140" y="268446"/>
                  <a:pt x="151583" y="266890"/>
                </a:cubicBezTo>
                <a:cubicBezTo>
                  <a:pt x="147577" y="262890"/>
                  <a:pt x="145352" y="257557"/>
                  <a:pt x="145352" y="252001"/>
                </a:cubicBezTo>
                <a:cubicBezTo>
                  <a:pt x="145352" y="249779"/>
                  <a:pt x="146019" y="247335"/>
                  <a:pt x="146910" y="245112"/>
                </a:cubicBezTo>
                <a:lnTo>
                  <a:pt x="78818" y="245112"/>
                </a:lnTo>
                <a:cubicBezTo>
                  <a:pt x="72587" y="245112"/>
                  <a:pt x="67024" y="242223"/>
                  <a:pt x="63241" y="238001"/>
                </a:cubicBezTo>
                <a:lnTo>
                  <a:pt x="19182" y="238001"/>
                </a:lnTo>
                <a:cubicBezTo>
                  <a:pt x="11393" y="238001"/>
                  <a:pt x="4940" y="231779"/>
                  <a:pt x="4940" y="224001"/>
                </a:cubicBezTo>
                <a:cubicBezTo>
                  <a:pt x="4940" y="216223"/>
                  <a:pt x="11393" y="210001"/>
                  <a:pt x="19182" y="210001"/>
                </a:cubicBezTo>
                <a:lnTo>
                  <a:pt x="33200" y="210001"/>
                </a:lnTo>
                <a:close/>
              </a:path>
            </a:pathLst>
          </a:custGeom>
          <a:solidFill>
            <a:srgbClr val="094BB7"/>
          </a:solidFill>
          <a:ln>
            <a:noFill/>
          </a:ln>
          <a:effectLst>
            <a:outerShdw blurRad="50800" dist="38100" dir="2700000" algn="tl" rotWithShape="0">
              <a:prstClr val="black">
                <a:alpha val="40000"/>
              </a:prstClr>
            </a:outerShdw>
          </a:effectLst>
        </p:spPr>
      </p:sp>
      <p:grpSp>
        <p:nvGrpSpPr>
          <p:cNvPr id="152" name="组合 151"/>
          <p:cNvGrpSpPr/>
          <p:nvPr userDrawn="1"/>
        </p:nvGrpSpPr>
        <p:grpSpPr>
          <a:xfrm>
            <a:off x="527597" y="6410561"/>
            <a:ext cx="912793" cy="242507"/>
            <a:chOff x="5415757" y="2776539"/>
            <a:chExt cx="3417888" cy="908051"/>
          </a:xfrm>
          <a:solidFill>
            <a:srgbClr val="C00000"/>
          </a:solidFill>
          <a:effectLst>
            <a:outerShdw blurRad="50800" dist="38100" dir="2700000" algn="tl" rotWithShape="0">
              <a:prstClr val="black">
                <a:alpha val="40000"/>
              </a:prstClr>
            </a:outerShdw>
          </a:effectLst>
        </p:grpSpPr>
        <p:sp>
          <p:nvSpPr>
            <p:cNvPr id="122" name="îşlíḓê"/>
            <p:cNvSpPr/>
            <p:nvPr userDrawn="1"/>
          </p:nvSpPr>
          <p:spPr bwMode="auto">
            <a:xfrm>
              <a:off x="5577682" y="2901952"/>
              <a:ext cx="123825" cy="214313"/>
            </a:xfrm>
            <a:custGeom>
              <a:avLst/>
              <a:gdLst>
                <a:gd name="T0" fmla="*/ 20 w 24"/>
                <a:gd name="T1" fmla="*/ 28 h 41"/>
                <a:gd name="T2" fmla="*/ 14 w 24"/>
                <a:gd name="T3" fmla="*/ 9 h 41"/>
                <a:gd name="T4" fmla="*/ 4 w 24"/>
                <a:gd name="T5" fmla="*/ 10 h 41"/>
                <a:gd name="T6" fmla="*/ 5 w 24"/>
                <a:gd name="T7" fmla="*/ 32 h 41"/>
                <a:gd name="T8" fmla="*/ 20 w 24"/>
                <a:gd name="T9" fmla="*/ 28 h 41"/>
              </a:gdLst>
              <a:ahLst/>
              <a:cxnLst>
                <a:cxn ang="0">
                  <a:pos x="T0" y="T1"/>
                </a:cxn>
                <a:cxn ang="0">
                  <a:pos x="T2" y="T3"/>
                </a:cxn>
                <a:cxn ang="0">
                  <a:pos x="T4" y="T5"/>
                </a:cxn>
                <a:cxn ang="0">
                  <a:pos x="T6" y="T7"/>
                </a:cxn>
                <a:cxn ang="0">
                  <a:pos x="T8" y="T9"/>
                </a:cxn>
              </a:cxnLst>
              <a:rect l="0" t="0" r="r" b="b"/>
              <a:pathLst>
                <a:path w="24" h="41">
                  <a:moveTo>
                    <a:pt x="20" y="28"/>
                  </a:moveTo>
                  <a:cubicBezTo>
                    <a:pt x="24" y="20"/>
                    <a:pt x="14" y="9"/>
                    <a:pt x="14" y="9"/>
                  </a:cubicBezTo>
                  <a:cubicBezTo>
                    <a:pt x="14" y="9"/>
                    <a:pt x="8" y="0"/>
                    <a:pt x="4" y="10"/>
                  </a:cubicBezTo>
                  <a:cubicBezTo>
                    <a:pt x="0" y="20"/>
                    <a:pt x="0" y="23"/>
                    <a:pt x="5" y="32"/>
                  </a:cubicBezTo>
                  <a:cubicBezTo>
                    <a:pt x="9" y="41"/>
                    <a:pt x="16" y="35"/>
                    <a:pt x="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iṧļïḍé"/>
            <p:cNvSpPr/>
            <p:nvPr userDrawn="1"/>
          </p:nvSpPr>
          <p:spPr bwMode="auto">
            <a:xfrm>
              <a:off x="5415757" y="3016252"/>
              <a:ext cx="747713" cy="668338"/>
            </a:xfrm>
            <a:custGeom>
              <a:avLst/>
              <a:gdLst>
                <a:gd name="T0" fmla="*/ 138 w 144"/>
                <a:gd name="T1" fmla="*/ 24 h 128"/>
                <a:gd name="T2" fmla="*/ 135 w 144"/>
                <a:gd name="T3" fmla="*/ 20 h 128"/>
                <a:gd name="T4" fmla="*/ 126 w 144"/>
                <a:gd name="T5" fmla="*/ 23 h 128"/>
                <a:gd name="T6" fmla="*/ 117 w 144"/>
                <a:gd name="T7" fmla="*/ 29 h 128"/>
                <a:gd name="T8" fmla="*/ 120 w 144"/>
                <a:gd name="T9" fmla="*/ 23 h 128"/>
                <a:gd name="T10" fmla="*/ 131 w 144"/>
                <a:gd name="T11" fmla="*/ 15 h 128"/>
                <a:gd name="T12" fmla="*/ 138 w 144"/>
                <a:gd name="T13" fmla="*/ 9 h 128"/>
                <a:gd name="T14" fmla="*/ 127 w 144"/>
                <a:gd name="T15" fmla="*/ 5 h 128"/>
                <a:gd name="T16" fmla="*/ 112 w 144"/>
                <a:gd name="T17" fmla="*/ 5 h 128"/>
                <a:gd name="T18" fmla="*/ 102 w 144"/>
                <a:gd name="T19" fmla="*/ 8 h 128"/>
                <a:gd name="T20" fmla="*/ 100 w 144"/>
                <a:gd name="T21" fmla="*/ 24 h 128"/>
                <a:gd name="T22" fmla="*/ 88 w 144"/>
                <a:gd name="T23" fmla="*/ 33 h 128"/>
                <a:gd name="T24" fmla="*/ 83 w 144"/>
                <a:gd name="T25" fmla="*/ 31 h 128"/>
                <a:gd name="T26" fmla="*/ 91 w 144"/>
                <a:gd name="T27" fmla="*/ 26 h 128"/>
                <a:gd name="T28" fmla="*/ 91 w 144"/>
                <a:gd name="T29" fmla="*/ 21 h 128"/>
                <a:gd name="T30" fmla="*/ 82 w 144"/>
                <a:gd name="T31" fmla="*/ 10 h 128"/>
                <a:gd name="T32" fmla="*/ 70 w 144"/>
                <a:gd name="T33" fmla="*/ 12 h 128"/>
                <a:gd name="T34" fmla="*/ 63 w 144"/>
                <a:gd name="T35" fmla="*/ 30 h 128"/>
                <a:gd name="T36" fmla="*/ 58 w 144"/>
                <a:gd name="T37" fmla="*/ 42 h 128"/>
                <a:gd name="T38" fmla="*/ 58 w 144"/>
                <a:gd name="T39" fmla="*/ 52 h 128"/>
                <a:gd name="T40" fmla="*/ 39 w 144"/>
                <a:gd name="T41" fmla="*/ 61 h 128"/>
                <a:gd name="T42" fmla="*/ 35 w 144"/>
                <a:gd name="T43" fmla="*/ 58 h 128"/>
                <a:gd name="T44" fmla="*/ 9 w 144"/>
                <a:gd name="T45" fmla="*/ 90 h 128"/>
                <a:gd name="T46" fmla="*/ 3 w 144"/>
                <a:gd name="T47" fmla="*/ 115 h 128"/>
                <a:gd name="T48" fmla="*/ 20 w 144"/>
                <a:gd name="T49" fmla="*/ 114 h 128"/>
                <a:gd name="T50" fmla="*/ 33 w 144"/>
                <a:gd name="T51" fmla="*/ 82 h 128"/>
                <a:gd name="T52" fmla="*/ 42 w 144"/>
                <a:gd name="T53" fmla="*/ 80 h 128"/>
                <a:gd name="T54" fmla="*/ 56 w 144"/>
                <a:gd name="T55" fmla="*/ 73 h 128"/>
                <a:gd name="T56" fmla="*/ 58 w 144"/>
                <a:gd name="T57" fmla="*/ 79 h 128"/>
                <a:gd name="T58" fmla="*/ 58 w 144"/>
                <a:gd name="T59" fmla="*/ 89 h 128"/>
                <a:gd name="T60" fmla="*/ 76 w 144"/>
                <a:gd name="T61" fmla="*/ 70 h 128"/>
                <a:gd name="T62" fmla="*/ 77 w 144"/>
                <a:gd name="T63" fmla="*/ 60 h 128"/>
                <a:gd name="T64" fmla="*/ 95 w 144"/>
                <a:gd name="T65" fmla="*/ 42 h 128"/>
                <a:gd name="T66" fmla="*/ 95 w 144"/>
                <a:gd name="T67" fmla="*/ 53 h 128"/>
                <a:gd name="T68" fmla="*/ 96 w 144"/>
                <a:gd name="T69" fmla="*/ 67 h 128"/>
                <a:gd name="T70" fmla="*/ 113 w 144"/>
                <a:gd name="T71" fmla="*/ 50 h 128"/>
                <a:gd name="T72" fmla="*/ 116 w 144"/>
                <a:gd name="T73" fmla="*/ 50 h 128"/>
                <a:gd name="T74" fmla="*/ 117 w 144"/>
                <a:gd name="T75" fmla="*/ 87 h 128"/>
                <a:gd name="T76" fmla="*/ 135 w 144"/>
                <a:gd name="T77" fmla="*/ 66 h 128"/>
                <a:gd name="T78" fmla="*/ 134 w 144"/>
                <a:gd name="T79" fmla="*/ 40 h 128"/>
                <a:gd name="T80" fmla="*/ 144 w 144"/>
                <a:gd name="T81" fmla="*/ 28 h 128"/>
                <a:gd name="T82" fmla="*/ 138 w 144"/>
                <a:gd name="T83"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28">
                  <a:moveTo>
                    <a:pt x="138" y="24"/>
                  </a:moveTo>
                  <a:cubicBezTo>
                    <a:pt x="138" y="24"/>
                    <a:pt x="135" y="23"/>
                    <a:pt x="135" y="20"/>
                  </a:cubicBezTo>
                  <a:cubicBezTo>
                    <a:pt x="135" y="20"/>
                    <a:pt x="130" y="17"/>
                    <a:pt x="126" y="23"/>
                  </a:cubicBezTo>
                  <a:cubicBezTo>
                    <a:pt x="122" y="28"/>
                    <a:pt x="120" y="30"/>
                    <a:pt x="117" y="29"/>
                  </a:cubicBezTo>
                  <a:cubicBezTo>
                    <a:pt x="114" y="28"/>
                    <a:pt x="118" y="25"/>
                    <a:pt x="120" y="23"/>
                  </a:cubicBezTo>
                  <a:cubicBezTo>
                    <a:pt x="123" y="22"/>
                    <a:pt x="127" y="16"/>
                    <a:pt x="131" y="15"/>
                  </a:cubicBezTo>
                  <a:cubicBezTo>
                    <a:pt x="136" y="14"/>
                    <a:pt x="138" y="14"/>
                    <a:pt x="138" y="9"/>
                  </a:cubicBezTo>
                  <a:cubicBezTo>
                    <a:pt x="138" y="5"/>
                    <a:pt x="137" y="0"/>
                    <a:pt x="127" y="5"/>
                  </a:cubicBezTo>
                  <a:cubicBezTo>
                    <a:pt x="117" y="10"/>
                    <a:pt x="114" y="9"/>
                    <a:pt x="112" y="5"/>
                  </a:cubicBezTo>
                  <a:cubicBezTo>
                    <a:pt x="109" y="0"/>
                    <a:pt x="103" y="1"/>
                    <a:pt x="102" y="8"/>
                  </a:cubicBezTo>
                  <a:cubicBezTo>
                    <a:pt x="102" y="16"/>
                    <a:pt x="100" y="24"/>
                    <a:pt x="100" y="24"/>
                  </a:cubicBezTo>
                  <a:cubicBezTo>
                    <a:pt x="88" y="33"/>
                    <a:pt x="88" y="33"/>
                    <a:pt x="88" y="33"/>
                  </a:cubicBezTo>
                  <a:cubicBezTo>
                    <a:pt x="88" y="33"/>
                    <a:pt x="79" y="34"/>
                    <a:pt x="83" y="31"/>
                  </a:cubicBezTo>
                  <a:cubicBezTo>
                    <a:pt x="87" y="27"/>
                    <a:pt x="91" y="26"/>
                    <a:pt x="91" y="26"/>
                  </a:cubicBezTo>
                  <a:cubicBezTo>
                    <a:pt x="91" y="21"/>
                    <a:pt x="91" y="21"/>
                    <a:pt x="91" y="21"/>
                  </a:cubicBezTo>
                  <a:cubicBezTo>
                    <a:pt x="91" y="21"/>
                    <a:pt x="84" y="15"/>
                    <a:pt x="82" y="10"/>
                  </a:cubicBezTo>
                  <a:cubicBezTo>
                    <a:pt x="80" y="4"/>
                    <a:pt x="71" y="2"/>
                    <a:pt x="70" y="12"/>
                  </a:cubicBezTo>
                  <a:cubicBezTo>
                    <a:pt x="69" y="22"/>
                    <a:pt x="68" y="27"/>
                    <a:pt x="63" y="30"/>
                  </a:cubicBezTo>
                  <a:cubicBezTo>
                    <a:pt x="58" y="34"/>
                    <a:pt x="48" y="39"/>
                    <a:pt x="58" y="42"/>
                  </a:cubicBezTo>
                  <a:cubicBezTo>
                    <a:pt x="67" y="45"/>
                    <a:pt x="61" y="48"/>
                    <a:pt x="58" y="52"/>
                  </a:cubicBezTo>
                  <a:cubicBezTo>
                    <a:pt x="54" y="56"/>
                    <a:pt x="42" y="65"/>
                    <a:pt x="39" y="61"/>
                  </a:cubicBezTo>
                  <a:cubicBezTo>
                    <a:pt x="35" y="58"/>
                    <a:pt x="35" y="58"/>
                    <a:pt x="35" y="58"/>
                  </a:cubicBezTo>
                  <a:cubicBezTo>
                    <a:pt x="35" y="58"/>
                    <a:pt x="18" y="82"/>
                    <a:pt x="9" y="90"/>
                  </a:cubicBezTo>
                  <a:cubicBezTo>
                    <a:pt x="1" y="97"/>
                    <a:pt x="0" y="105"/>
                    <a:pt x="3" y="115"/>
                  </a:cubicBezTo>
                  <a:cubicBezTo>
                    <a:pt x="5" y="126"/>
                    <a:pt x="17" y="128"/>
                    <a:pt x="20" y="114"/>
                  </a:cubicBezTo>
                  <a:cubicBezTo>
                    <a:pt x="22" y="100"/>
                    <a:pt x="29" y="88"/>
                    <a:pt x="33" y="82"/>
                  </a:cubicBezTo>
                  <a:cubicBezTo>
                    <a:pt x="37" y="75"/>
                    <a:pt x="42" y="80"/>
                    <a:pt x="42" y="80"/>
                  </a:cubicBezTo>
                  <a:cubicBezTo>
                    <a:pt x="42" y="80"/>
                    <a:pt x="51" y="80"/>
                    <a:pt x="56" y="73"/>
                  </a:cubicBezTo>
                  <a:cubicBezTo>
                    <a:pt x="60" y="66"/>
                    <a:pt x="60" y="76"/>
                    <a:pt x="58" y="79"/>
                  </a:cubicBezTo>
                  <a:cubicBezTo>
                    <a:pt x="56" y="82"/>
                    <a:pt x="49" y="89"/>
                    <a:pt x="58" y="89"/>
                  </a:cubicBezTo>
                  <a:cubicBezTo>
                    <a:pt x="66" y="89"/>
                    <a:pt x="73" y="80"/>
                    <a:pt x="76" y="70"/>
                  </a:cubicBezTo>
                  <a:cubicBezTo>
                    <a:pt x="77" y="60"/>
                    <a:pt x="77" y="60"/>
                    <a:pt x="77" y="60"/>
                  </a:cubicBezTo>
                  <a:cubicBezTo>
                    <a:pt x="77" y="60"/>
                    <a:pt x="88" y="47"/>
                    <a:pt x="95" y="42"/>
                  </a:cubicBezTo>
                  <a:cubicBezTo>
                    <a:pt x="95" y="53"/>
                    <a:pt x="95" y="53"/>
                    <a:pt x="95" y="53"/>
                  </a:cubicBezTo>
                  <a:cubicBezTo>
                    <a:pt x="95" y="53"/>
                    <a:pt x="86" y="65"/>
                    <a:pt x="96" y="67"/>
                  </a:cubicBezTo>
                  <a:cubicBezTo>
                    <a:pt x="106" y="69"/>
                    <a:pt x="110" y="61"/>
                    <a:pt x="113" y="50"/>
                  </a:cubicBezTo>
                  <a:cubicBezTo>
                    <a:pt x="116" y="50"/>
                    <a:pt x="116" y="50"/>
                    <a:pt x="116" y="50"/>
                  </a:cubicBezTo>
                  <a:cubicBezTo>
                    <a:pt x="117" y="87"/>
                    <a:pt x="117" y="87"/>
                    <a:pt x="117" y="87"/>
                  </a:cubicBezTo>
                  <a:cubicBezTo>
                    <a:pt x="117" y="87"/>
                    <a:pt x="132" y="87"/>
                    <a:pt x="135" y="66"/>
                  </a:cubicBezTo>
                  <a:cubicBezTo>
                    <a:pt x="134" y="40"/>
                    <a:pt x="134" y="40"/>
                    <a:pt x="134" y="40"/>
                  </a:cubicBezTo>
                  <a:cubicBezTo>
                    <a:pt x="134" y="40"/>
                    <a:pt x="143" y="34"/>
                    <a:pt x="144" y="28"/>
                  </a:cubicBezTo>
                  <a:cubicBezTo>
                    <a:pt x="144" y="23"/>
                    <a:pt x="138" y="24"/>
                    <a:pt x="13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ṣľiḋé"/>
            <p:cNvSpPr/>
            <p:nvPr userDrawn="1"/>
          </p:nvSpPr>
          <p:spPr bwMode="auto">
            <a:xfrm>
              <a:off x="6631782" y="2892427"/>
              <a:ext cx="119063" cy="187325"/>
            </a:xfrm>
            <a:custGeom>
              <a:avLst/>
              <a:gdLst>
                <a:gd name="T0" fmla="*/ 10 w 23"/>
                <a:gd name="T1" fmla="*/ 6 h 36"/>
                <a:gd name="T2" fmla="*/ 3 w 23"/>
                <a:gd name="T3" fmla="*/ 10 h 36"/>
                <a:gd name="T4" fmla="*/ 3 w 23"/>
                <a:gd name="T5" fmla="*/ 30 h 36"/>
                <a:gd name="T6" fmla="*/ 19 w 23"/>
                <a:gd name="T7" fmla="*/ 30 h 36"/>
                <a:gd name="T8" fmla="*/ 18 w 23"/>
                <a:gd name="T9" fmla="*/ 14 h 36"/>
                <a:gd name="T10" fmla="*/ 10 w 23"/>
                <a:gd name="T11" fmla="*/ 6 h 36"/>
              </a:gdLst>
              <a:ahLst/>
              <a:cxnLst>
                <a:cxn ang="0">
                  <a:pos x="T0" y="T1"/>
                </a:cxn>
                <a:cxn ang="0">
                  <a:pos x="T2" y="T3"/>
                </a:cxn>
                <a:cxn ang="0">
                  <a:pos x="T4" y="T5"/>
                </a:cxn>
                <a:cxn ang="0">
                  <a:pos x="T6" y="T7"/>
                </a:cxn>
                <a:cxn ang="0">
                  <a:pos x="T8" y="T9"/>
                </a:cxn>
                <a:cxn ang="0">
                  <a:pos x="T10" y="T11"/>
                </a:cxn>
              </a:cxnLst>
              <a:rect l="0" t="0" r="r" b="b"/>
              <a:pathLst>
                <a:path w="23" h="36">
                  <a:moveTo>
                    <a:pt x="10" y="6"/>
                  </a:moveTo>
                  <a:cubicBezTo>
                    <a:pt x="10" y="6"/>
                    <a:pt x="6" y="0"/>
                    <a:pt x="3" y="10"/>
                  </a:cubicBezTo>
                  <a:cubicBezTo>
                    <a:pt x="0" y="19"/>
                    <a:pt x="4" y="24"/>
                    <a:pt x="3" y="30"/>
                  </a:cubicBezTo>
                  <a:cubicBezTo>
                    <a:pt x="2" y="36"/>
                    <a:pt x="15" y="34"/>
                    <a:pt x="19" y="30"/>
                  </a:cubicBezTo>
                  <a:cubicBezTo>
                    <a:pt x="23" y="27"/>
                    <a:pt x="23" y="18"/>
                    <a:pt x="18" y="14"/>
                  </a:cubicBezTo>
                  <a:cubicBezTo>
                    <a:pt x="12" y="9"/>
                    <a:pt x="10"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íṡḷïďé"/>
            <p:cNvSpPr/>
            <p:nvPr userDrawn="1"/>
          </p:nvSpPr>
          <p:spPr bwMode="auto">
            <a:xfrm>
              <a:off x="6538119" y="3100389"/>
              <a:ext cx="139700" cy="182563"/>
            </a:xfrm>
            <a:custGeom>
              <a:avLst/>
              <a:gdLst>
                <a:gd name="T0" fmla="*/ 8 w 27"/>
                <a:gd name="T1" fmla="*/ 31 h 35"/>
                <a:gd name="T2" fmla="*/ 21 w 27"/>
                <a:gd name="T3" fmla="*/ 25 h 35"/>
                <a:gd name="T4" fmla="*/ 16 w 27"/>
                <a:gd name="T5" fmla="*/ 8 h 35"/>
                <a:gd name="T6" fmla="*/ 8 w 27"/>
                <a:gd name="T7" fmla="*/ 4 h 35"/>
                <a:gd name="T8" fmla="*/ 2 w 27"/>
                <a:gd name="T9" fmla="*/ 19 h 35"/>
                <a:gd name="T10" fmla="*/ 8 w 27"/>
                <a:gd name="T11" fmla="*/ 31 h 35"/>
              </a:gdLst>
              <a:ahLst/>
              <a:cxnLst>
                <a:cxn ang="0">
                  <a:pos x="T0" y="T1"/>
                </a:cxn>
                <a:cxn ang="0">
                  <a:pos x="T2" y="T3"/>
                </a:cxn>
                <a:cxn ang="0">
                  <a:pos x="T4" y="T5"/>
                </a:cxn>
                <a:cxn ang="0">
                  <a:pos x="T6" y="T7"/>
                </a:cxn>
                <a:cxn ang="0">
                  <a:pos x="T8" y="T9"/>
                </a:cxn>
                <a:cxn ang="0">
                  <a:pos x="T10" y="T11"/>
                </a:cxn>
              </a:cxnLst>
              <a:rect l="0" t="0" r="r" b="b"/>
              <a:pathLst>
                <a:path w="27" h="35">
                  <a:moveTo>
                    <a:pt x="8" y="31"/>
                  </a:moveTo>
                  <a:cubicBezTo>
                    <a:pt x="8" y="31"/>
                    <a:pt x="15" y="35"/>
                    <a:pt x="21" y="25"/>
                  </a:cubicBezTo>
                  <a:cubicBezTo>
                    <a:pt x="27" y="14"/>
                    <a:pt x="16" y="8"/>
                    <a:pt x="16" y="8"/>
                  </a:cubicBezTo>
                  <a:cubicBezTo>
                    <a:pt x="16" y="8"/>
                    <a:pt x="13" y="0"/>
                    <a:pt x="8" y="4"/>
                  </a:cubicBezTo>
                  <a:cubicBezTo>
                    <a:pt x="3" y="7"/>
                    <a:pt x="0" y="13"/>
                    <a:pt x="2" y="19"/>
                  </a:cubicBezTo>
                  <a:cubicBezTo>
                    <a:pt x="5" y="25"/>
                    <a:pt x="7" y="23"/>
                    <a:pt x="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iṩļîḋe"/>
            <p:cNvSpPr/>
            <p:nvPr userDrawn="1"/>
          </p:nvSpPr>
          <p:spPr bwMode="auto">
            <a:xfrm>
              <a:off x="6330157" y="3225802"/>
              <a:ext cx="363538" cy="449263"/>
            </a:xfrm>
            <a:custGeom>
              <a:avLst/>
              <a:gdLst>
                <a:gd name="T0" fmla="*/ 63 w 70"/>
                <a:gd name="T1" fmla="*/ 12 h 86"/>
                <a:gd name="T2" fmla="*/ 15 w 70"/>
                <a:gd name="T3" fmla="*/ 58 h 86"/>
                <a:gd name="T4" fmla="*/ 17 w 70"/>
                <a:gd name="T5" fmla="*/ 76 h 86"/>
                <a:gd name="T6" fmla="*/ 33 w 70"/>
                <a:gd name="T7" fmla="*/ 73 h 86"/>
                <a:gd name="T8" fmla="*/ 70 w 70"/>
                <a:gd name="T9" fmla="*/ 14 h 86"/>
                <a:gd name="T10" fmla="*/ 70 w 70"/>
                <a:gd name="T11" fmla="*/ 10 h 86"/>
                <a:gd name="T12" fmla="*/ 63 w 70"/>
                <a:gd name="T13" fmla="*/ 12 h 86"/>
              </a:gdLst>
              <a:ahLst/>
              <a:cxnLst>
                <a:cxn ang="0">
                  <a:pos x="T0" y="T1"/>
                </a:cxn>
                <a:cxn ang="0">
                  <a:pos x="T2" y="T3"/>
                </a:cxn>
                <a:cxn ang="0">
                  <a:pos x="T4" y="T5"/>
                </a:cxn>
                <a:cxn ang="0">
                  <a:pos x="T6" y="T7"/>
                </a:cxn>
                <a:cxn ang="0">
                  <a:pos x="T8" y="T9"/>
                </a:cxn>
                <a:cxn ang="0">
                  <a:pos x="T10" y="T11"/>
                </a:cxn>
                <a:cxn ang="0">
                  <a:pos x="T12" y="T13"/>
                </a:cxn>
              </a:cxnLst>
              <a:rect l="0" t="0" r="r" b="b"/>
              <a:pathLst>
                <a:path w="70" h="86">
                  <a:moveTo>
                    <a:pt x="63" y="12"/>
                  </a:moveTo>
                  <a:cubicBezTo>
                    <a:pt x="56" y="25"/>
                    <a:pt x="29" y="52"/>
                    <a:pt x="15" y="58"/>
                  </a:cubicBezTo>
                  <a:cubicBezTo>
                    <a:pt x="0" y="64"/>
                    <a:pt x="17" y="76"/>
                    <a:pt x="17" y="76"/>
                  </a:cubicBezTo>
                  <a:cubicBezTo>
                    <a:pt x="17" y="76"/>
                    <a:pt x="24" y="86"/>
                    <a:pt x="33" y="73"/>
                  </a:cubicBezTo>
                  <a:cubicBezTo>
                    <a:pt x="43" y="60"/>
                    <a:pt x="59" y="40"/>
                    <a:pt x="70" y="14"/>
                  </a:cubicBezTo>
                  <a:cubicBezTo>
                    <a:pt x="70" y="12"/>
                    <a:pt x="70" y="10"/>
                    <a:pt x="70" y="10"/>
                  </a:cubicBezTo>
                  <a:cubicBezTo>
                    <a:pt x="70" y="10"/>
                    <a:pt x="70" y="0"/>
                    <a:pt x="6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šḷîḋê"/>
            <p:cNvSpPr/>
            <p:nvPr userDrawn="1"/>
          </p:nvSpPr>
          <p:spPr bwMode="auto">
            <a:xfrm>
              <a:off x="6817519" y="3032127"/>
              <a:ext cx="271463" cy="246063"/>
            </a:xfrm>
            <a:custGeom>
              <a:avLst/>
              <a:gdLst>
                <a:gd name="T0" fmla="*/ 37 w 52"/>
                <a:gd name="T1" fmla="*/ 2 h 47"/>
                <a:gd name="T2" fmla="*/ 10 w 52"/>
                <a:gd name="T3" fmla="*/ 11 h 47"/>
                <a:gd name="T4" fmla="*/ 6 w 52"/>
                <a:gd name="T5" fmla="*/ 21 h 47"/>
                <a:gd name="T6" fmla="*/ 19 w 52"/>
                <a:gd name="T7" fmla="*/ 29 h 47"/>
                <a:gd name="T8" fmla="*/ 25 w 52"/>
                <a:gd name="T9" fmla="*/ 32 h 47"/>
                <a:gd name="T10" fmla="*/ 20 w 52"/>
                <a:gd name="T11" fmla="*/ 47 h 47"/>
                <a:gd name="T12" fmla="*/ 36 w 52"/>
                <a:gd name="T13" fmla="*/ 41 h 47"/>
                <a:gd name="T14" fmla="*/ 51 w 52"/>
                <a:gd name="T15" fmla="*/ 17 h 47"/>
                <a:gd name="T16" fmla="*/ 37 w 52"/>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7">
                  <a:moveTo>
                    <a:pt x="37" y="2"/>
                  </a:moveTo>
                  <a:cubicBezTo>
                    <a:pt x="27" y="5"/>
                    <a:pt x="10" y="11"/>
                    <a:pt x="10" y="11"/>
                  </a:cubicBezTo>
                  <a:cubicBezTo>
                    <a:pt x="10" y="11"/>
                    <a:pt x="0" y="14"/>
                    <a:pt x="6" y="21"/>
                  </a:cubicBezTo>
                  <a:cubicBezTo>
                    <a:pt x="12" y="28"/>
                    <a:pt x="12" y="33"/>
                    <a:pt x="19" y="29"/>
                  </a:cubicBezTo>
                  <a:cubicBezTo>
                    <a:pt x="27" y="26"/>
                    <a:pt x="27" y="28"/>
                    <a:pt x="25" y="32"/>
                  </a:cubicBezTo>
                  <a:cubicBezTo>
                    <a:pt x="24" y="36"/>
                    <a:pt x="19" y="43"/>
                    <a:pt x="20" y="47"/>
                  </a:cubicBezTo>
                  <a:cubicBezTo>
                    <a:pt x="20" y="47"/>
                    <a:pt x="32" y="46"/>
                    <a:pt x="36" y="41"/>
                  </a:cubicBezTo>
                  <a:cubicBezTo>
                    <a:pt x="39" y="35"/>
                    <a:pt x="50" y="24"/>
                    <a:pt x="51" y="17"/>
                  </a:cubicBezTo>
                  <a:cubicBezTo>
                    <a:pt x="52" y="9"/>
                    <a:pt x="46" y="0"/>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ísliďe"/>
            <p:cNvSpPr/>
            <p:nvPr userDrawn="1"/>
          </p:nvSpPr>
          <p:spPr bwMode="auto">
            <a:xfrm>
              <a:off x="6792119" y="3273427"/>
              <a:ext cx="228600" cy="150813"/>
            </a:xfrm>
            <a:custGeom>
              <a:avLst/>
              <a:gdLst>
                <a:gd name="T0" fmla="*/ 31 w 44"/>
                <a:gd name="T1" fmla="*/ 3 h 29"/>
                <a:gd name="T2" fmla="*/ 8 w 44"/>
                <a:gd name="T3" fmla="*/ 9 h 29"/>
                <a:gd name="T4" fmla="*/ 7 w 44"/>
                <a:gd name="T5" fmla="*/ 20 h 29"/>
                <a:gd name="T6" fmla="*/ 31 w 44"/>
                <a:gd name="T7" fmla="*/ 23 h 29"/>
                <a:gd name="T8" fmla="*/ 44 w 44"/>
                <a:gd name="T9" fmla="*/ 2 h 29"/>
                <a:gd name="T10" fmla="*/ 31 w 44"/>
                <a:gd name="T11" fmla="*/ 3 h 29"/>
              </a:gdLst>
              <a:ahLst/>
              <a:cxnLst>
                <a:cxn ang="0">
                  <a:pos x="T0" y="T1"/>
                </a:cxn>
                <a:cxn ang="0">
                  <a:pos x="T2" y="T3"/>
                </a:cxn>
                <a:cxn ang="0">
                  <a:pos x="T4" y="T5"/>
                </a:cxn>
                <a:cxn ang="0">
                  <a:pos x="T6" y="T7"/>
                </a:cxn>
                <a:cxn ang="0">
                  <a:pos x="T8" y="T9"/>
                </a:cxn>
                <a:cxn ang="0">
                  <a:pos x="T10" y="T11"/>
                </a:cxn>
              </a:cxnLst>
              <a:rect l="0" t="0" r="r" b="b"/>
              <a:pathLst>
                <a:path w="44" h="29">
                  <a:moveTo>
                    <a:pt x="31" y="3"/>
                  </a:moveTo>
                  <a:cubicBezTo>
                    <a:pt x="24" y="6"/>
                    <a:pt x="8" y="9"/>
                    <a:pt x="8" y="9"/>
                  </a:cubicBezTo>
                  <a:cubicBezTo>
                    <a:pt x="8" y="9"/>
                    <a:pt x="0" y="13"/>
                    <a:pt x="7" y="20"/>
                  </a:cubicBezTo>
                  <a:cubicBezTo>
                    <a:pt x="13" y="27"/>
                    <a:pt x="22" y="29"/>
                    <a:pt x="31" y="23"/>
                  </a:cubicBezTo>
                  <a:cubicBezTo>
                    <a:pt x="41" y="17"/>
                    <a:pt x="43" y="13"/>
                    <a:pt x="44" y="2"/>
                  </a:cubicBezTo>
                  <a:cubicBezTo>
                    <a:pt x="44" y="2"/>
                    <a:pt x="38" y="0"/>
                    <a:pt x="3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líďè"/>
            <p:cNvSpPr/>
            <p:nvPr userDrawn="1"/>
          </p:nvSpPr>
          <p:spPr bwMode="auto">
            <a:xfrm>
              <a:off x="7363620" y="2876553"/>
              <a:ext cx="566738" cy="625474"/>
            </a:xfrm>
            <a:custGeom>
              <a:avLst/>
              <a:gdLst>
                <a:gd name="T0" fmla="*/ 108 w 109"/>
                <a:gd name="T1" fmla="*/ 54 h 120"/>
                <a:gd name="T2" fmla="*/ 97 w 109"/>
                <a:gd name="T3" fmla="*/ 52 h 120"/>
                <a:gd name="T4" fmla="*/ 84 w 109"/>
                <a:gd name="T5" fmla="*/ 58 h 120"/>
                <a:gd name="T6" fmla="*/ 89 w 109"/>
                <a:gd name="T7" fmla="*/ 43 h 120"/>
                <a:gd name="T8" fmla="*/ 85 w 109"/>
                <a:gd name="T9" fmla="*/ 10 h 120"/>
                <a:gd name="T10" fmla="*/ 70 w 109"/>
                <a:gd name="T11" fmla="*/ 16 h 120"/>
                <a:gd name="T12" fmla="*/ 68 w 109"/>
                <a:gd name="T13" fmla="*/ 53 h 120"/>
                <a:gd name="T14" fmla="*/ 53 w 109"/>
                <a:gd name="T15" fmla="*/ 72 h 120"/>
                <a:gd name="T16" fmla="*/ 11 w 109"/>
                <a:gd name="T17" fmla="*/ 79 h 120"/>
                <a:gd name="T18" fmla="*/ 2 w 109"/>
                <a:gd name="T19" fmla="*/ 89 h 120"/>
                <a:gd name="T20" fmla="*/ 20 w 109"/>
                <a:gd name="T21" fmla="*/ 100 h 120"/>
                <a:gd name="T22" fmla="*/ 31 w 109"/>
                <a:gd name="T23" fmla="*/ 98 h 120"/>
                <a:gd name="T24" fmla="*/ 41 w 109"/>
                <a:gd name="T25" fmla="*/ 94 h 120"/>
                <a:gd name="T26" fmla="*/ 49 w 109"/>
                <a:gd name="T27" fmla="*/ 90 h 120"/>
                <a:gd name="T28" fmla="*/ 54 w 109"/>
                <a:gd name="T29" fmla="*/ 92 h 120"/>
                <a:gd name="T30" fmla="*/ 32 w 109"/>
                <a:gd name="T31" fmla="*/ 110 h 120"/>
                <a:gd name="T32" fmla="*/ 35 w 109"/>
                <a:gd name="T33" fmla="*/ 119 h 120"/>
                <a:gd name="T34" fmla="*/ 70 w 109"/>
                <a:gd name="T35" fmla="*/ 92 h 120"/>
                <a:gd name="T36" fmla="*/ 89 w 109"/>
                <a:gd name="T37" fmla="*/ 72 h 120"/>
                <a:gd name="T38" fmla="*/ 108 w 109"/>
                <a:gd name="T39"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120">
                  <a:moveTo>
                    <a:pt x="108" y="54"/>
                  </a:moveTo>
                  <a:cubicBezTo>
                    <a:pt x="109" y="45"/>
                    <a:pt x="101" y="49"/>
                    <a:pt x="97" y="52"/>
                  </a:cubicBezTo>
                  <a:cubicBezTo>
                    <a:pt x="94" y="54"/>
                    <a:pt x="86" y="57"/>
                    <a:pt x="84" y="58"/>
                  </a:cubicBezTo>
                  <a:cubicBezTo>
                    <a:pt x="84" y="58"/>
                    <a:pt x="86" y="48"/>
                    <a:pt x="89" y="43"/>
                  </a:cubicBezTo>
                  <a:cubicBezTo>
                    <a:pt x="92" y="37"/>
                    <a:pt x="96" y="21"/>
                    <a:pt x="85" y="10"/>
                  </a:cubicBezTo>
                  <a:cubicBezTo>
                    <a:pt x="74" y="0"/>
                    <a:pt x="72" y="5"/>
                    <a:pt x="70" y="16"/>
                  </a:cubicBezTo>
                  <a:cubicBezTo>
                    <a:pt x="67" y="26"/>
                    <a:pt x="72" y="36"/>
                    <a:pt x="68" y="53"/>
                  </a:cubicBezTo>
                  <a:cubicBezTo>
                    <a:pt x="64" y="70"/>
                    <a:pt x="64" y="68"/>
                    <a:pt x="53" y="72"/>
                  </a:cubicBezTo>
                  <a:cubicBezTo>
                    <a:pt x="42" y="76"/>
                    <a:pt x="27" y="81"/>
                    <a:pt x="11" y="79"/>
                  </a:cubicBezTo>
                  <a:cubicBezTo>
                    <a:pt x="3" y="78"/>
                    <a:pt x="0" y="75"/>
                    <a:pt x="2" y="89"/>
                  </a:cubicBezTo>
                  <a:cubicBezTo>
                    <a:pt x="2" y="89"/>
                    <a:pt x="4" y="97"/>
                    <a:pt x="20" y="100"/>
                  </a:cubicBezTo>
                  <a:cubicBezTo>
                    <a:pt x="24" y="101"/>
                    <a:pt x="27" y="99"/>
                    <a:pt x="31" y="98"/>
                  </a:cubicBezTo>
                  <a:cubicBezTo>
                    <a:pt x="35" y="98"/>
                    <a:pt x="38" y="96"/>
                    <a:pt x="41" y="94"/>
                  </a:cubicBezTo>
                  <a:cubicBezTo>
                    <a:pt x="46" y="92"/>
                    <a:pt x="49" y="90"/>
                    <a:pt x="49" y="90"/>
                  </a:cubicBezTo>
                  <a:cubicBezTo>
                    <a:pt x="49" y="90"/>
                    <a:pt x="55" y="89"/>
                    <a:pt x="54" y="92"/>
                  </a:cubicBezTo>
                  <a:cubicBezTo>
                    <a:pt x="53" y="95"/>
                    <a:pt x="47" y="104"/>
                    <a:pt x="32" y="110"/>
                  </a:cubicBezTo>
                  <a:cubicBezTo>
                    <a:pt x="17" y="116"/>
                    <a:pt x="29" y="120"/>
                    <a:pt x="35" y="119"/>
                  </a:cubicBezTo>
                  <a:cubicBezTo>
                    <a:pt x="40" y="118"/>
                    <a:pt x="61" y="116"/>
                    <a:pt x="70" y="92"/>
                  </a:cubicBezTo>
                  <a:cubicBezTo>
                    <a:pt x="80" y="69"/>
                    <a:pt x="89" y="72"/>
                    <a:pt x="89" y="72"/>
                  </a:cubicBezTo>
                  <a:cubicBezTo>
                    <a:pt x="89" y="72"/>
                    <a:pt x="107" y="63"/>
                    <a:pt x="108"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îďè"/>
            <p:cNvSpPr/>
            <p:nvPr userDrawn="1"/>
          </p:nvSpPr>
          <p:spPr bwMode="auto">
            <a:xfrm>
              <a:off x="7809707" y="3346452"/>
              <a:ext cx="161925" cy="187325"/>
            </a:xfrm>
            <a:custGeom>
              <a:avLst/>
              <a:gdLst>
                <a:gd name="T0" fmla="*/ 17 w 31"/>
                <a:gd name="T1" fmla="*/ 6 h 36"/>
                <a:gd name="T2" fmla="*/ 3 w 31"/>
                <a:gd name="T3" fmla="*/ 7 h 36"/>
                <a:gd name="T4" fmla="*/ 9 w 31"/>
                <a:gd name="T5" fmla="*/ 27 h 36"/>
                <a:gd name="T6" fmla="*/ 12 w 31"/>
                <a:gd name="T7" fmla="*/ 36 h 36"/>
                <a:gd name="T8" fmla="*/ 26 w 31"/>
                <a:gd name="T9" fmla="*/ 17 h 36"/>
                <a:gd name="T10" fmla="*/ 17 w 31"/>
                <a:gd name="T11" fmla="*/ 6 h 36"/>
              </a:gdLst>
              <a:ahLst/>
              <a:cxnLst>
                <a:cxn ang="0">
                  <a:pos x="T0" y="T1"/>
                </a:cxn>
                <a:cxn ang="0">
                  <a:pos x="T2" y="T3"/>
                </a:cxn>
                <a:cxn ang="0">
                  <a:pos x="T4" y="T5"/>
                </a:cxn>
                <a:cxn ang="0">
                  <a:pos x="T6" y="T7"/>
                </a:cxn>
                <a:cxn ang="0">
                  <a:pos x="T8" y="T9"/>
                </a:cxn>
                <a:cxn ang="0">
                  <a:pos x="T10" y="T11"/>
                </a:cxn>
              </a:cxnLst>
              <a:rect l="0" t="0" r="r" b="b"/>
              <a:pathLst>
                <a:path w="31" h="36">
                  <a:moveTo>
                    <a:pt x="17" y="6"/>
                  </a:moveTo>
                  <a:cubicBezTo>
                    <a:pt x="17" y="6"/>
                    <a:pt x="6" y="0"/>
                    <a:pt x="3" y="7"/>
                  </a:cubicBezTo>
                  <a:cubicBezTo>
                    <a:pt x="0" y="14"/>
                    <a:pt x="6" y="23"/>
                    <a:pt x="9" y="27"/>
                  </a:cubicBezTo>
                  <a:cubicBezTo>
                    <a:pt x="12" y="31"/>
                    <a:pt x="5" y="36"/>
                    <a:pt x="12" y="36"/>
                  </a:cubicBezTo>
                  <a:cubicBezTo>
                    <a:pt x="20" y="36"/>
                    <a:pt x="31" y="33"/>
                    <a:pt x="26" y="17"/>
                  </a:cubicBezTo>
                  <a:cubicBezTo>
                    <a:pt x="23" y="10"/>
                    <a:pt x="17" y="6"/>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i$ľíḑé"/>
            <p:cNvSpPr/>
            <p:nvPr userDrawn="1"/>
          </p:nvSpPr>
          <p:spPr bwMode="auto">
            <a:xfrm>
              <a:off x="8266907" y="3121027"/>
              <a:ext cx="93663" cy="146050"/>
            </a:xfrm>
            <a:custGeom>
              <a:avLst/>
              <a:gdLst>
                <a:gd name="T0" fmla="*/ 11 w 18"/>
                <a:gd name="T1" fmla="*/ 27 h 28"/>
                <a:gd name="T2" fmla="*/ 17 w 18"/>
                <a:gd name="T3" fmla="*/ 10 h 28"/>
                <a:gd name="T4" fmla="*/ 14 w 18"/>
                <a:gd name="T5" fmla="*/ 4 h 28"/>
                <a:gd name="T6" fmla="*/ 8 w 18"/>
                <a:gd name="T7" fmla="*/ 0 h 28"/>
                <a:gd name="T8" fmla="*/ 1 w 18"/>
                <a:gd name="T9" fmla="*/ 12 h 28"/>
                <a:gd name="T10" fmla="*/ 11 w 18"/>
                <a:gd name="T11" fmla="*/ 27 h 28"/>
              </a:gdLst>
              <a:ahLst/>
              <a:cxnLst>
                <a:cxn ang="0">
                  <a:pos x="T0" y="T1"/>
                </a:cxn>
                <a:cxn ang="0">
                  <a:pos x="T2" y="T3"/>
                </a:cxn>
                <a:cxn ang="0">
                  <a:pos x="T4" y="T5"/>
                </a:cxn>
                <a:cxn ang="0">
                  <a:pos x="T6" y="T7"/>
                </a:cxn>
                <a:cxn ang="0">
                  <a:pos x="T8" y="T9"/>
                </a:cxn>
                <a:cxn ang="0">
                  <a:pos x="T10" y="T11"/>
                </a:cxn>
              </a:cxnLst>
              <a:rect l="0" t="0" r="r" b="b"/>
              <a:pathLst>
                <a:path w="18" h="28">
                  <a:moveTo>
                    <a:pt x="11" y="27"/>
                  </a:moveTo>
                  <a:cubicBezTo>
                    <a:pt x="15" y="25"/>
                    <a:pt x="18" y="21"/>
                    <a:pt x="17" y="10"/>
                  </a:cubicBezTo>
                  <a:cubicBezTo>
                    <a:pt x="16" y="7"/>
                    <a:pt x="15" y="6"/>
                    <a:pt x="14" y="4"/>
                  </a:cubicBezTo>
                  <a:cubicBezTo>
                    <a:pt x="11" y="2"/>
                    <a:pt x="9" y="0"/>
                    <a:pt x="8" y="0"/>
                  </a:cubicBezTo>
                  <a:cubicBezTo>
                    <a:pt x="6" y="0"/>
                    <a:pt x="0" y="2"/>
                    <a:pt x="1" y="12"/>
                  </a:cubicBezTo>
                  <a:cubicBezTo>
                    <a:pt x="2" y="21"/>
                    <a:pt x="7" y="28"/>
                    <a:pt x="1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îŝļíḑé"/>
            <p:cNvSpPr/>
            <p:nvPr userDrawn="1"/>
          </p:nvSpPr>
          <p:spPr bwMode="auto">
            <a:xfrm>
              <a:off x="8209757" y="2776539"/>
              <a:ext cx="623888" cy="846138"/>
            </a:xfrm>
            <a:custGeom>
              <a:avLst/>
              <a:gdLst>
                <a:gd name="T0" fmla="*/ 100 w 120"/>
                <a:gd name="T1" fmla="*/ 60 h 162"/>
                <a:gd name="T2" fmla="*/ 107 w 120"/>
                <a:gd name="T3" fmla="*/ 27 h 162"/>
                <a:gd name="T4" fmla="*/ 95 w 120"/>
                <a:gd name="T5" fmla="*/ 23 h 162"/>
                <a:gd name="T6" fmla="*/ 91 w 120"/>
                <a:gd name="T7" fmla="*/ 3 h 162"/>
                <a:gd name="T8" fmla="*/ 84 w 120"/>
                <a:gd name="T9" fmla="*/ 9 h 162"/>
                <a:gd name="T10" fmla="*/ 77 w 120"/>
                <a:gd name="T11" fmla="*/ 19 h 162"/>
                <a:gd name="T12" fmla="*/ 69 w 120"/>
                <a:gd name="T13" fmla="*/ 19 h 162"/>
                <a:gd name="T14" fmla="*/ 56 w 120"/>
                <a:gd name="T15" fmla="*/ 28 h 162"/>
                <a:gd name="T16" fmla="*/ 60 w 120"/>
                <a:gd name="T17" fmla="*/ 33 h 162"/>
                <a:gd name="T18" fmla="*/ 59 w 120"/>
                <a:gd name="T19" fmla="*/ 43 h 162"/>
                <a:gd name="T20" fmla="*/ 50 w 120"/>
                <a:gd name="T21" fmla="*/ 52 h 162"/>
                <a:gd name="T22" fmla="*/ 52 w 120"/>
                <a:gd name="T23" fmla="*/ 60 h 162"/>
                <a:gd name="T24" fmla="*/ 48 w 120"/>
                <a:gd name="T25" fmla="*/ 56 h 162"/>
                <a:gd name="T26" fmla="*/ 32 w 120"/>
                <a:gd name="T27" fmla="*/ 37 h 162"/>
                <a:gd name="T28" fmla="*/ 26 w 120"/>
                <a:gd name="T29" fmla="*/ 50 h 162"/>
                <a:gd name="T30" fmla="*/ 33 w 120"/>
                <a:gd name="T31" fmla="*/ 76 h 162"/>
                <a:gd name="T32" fmla="*/ 45 w 120"/>
                <a:gd name="T33" fmla="*/ 77 h 162"/>
                <a:gd name="T34" fmla="*/ 58 w 120"/>
                <a:gd name="T35" fmla="*/ 72 h 162"/>
                <a:gd name="T36" fmla="*/ 62 w 120"/>
                <a:gd name="T37" fmla="*/ 75 h 162"/>
                <a:gd name="T38" fmla="*/ 22 w 120"/>
                <a:gd name="T39" fmla="*/ 101 h 162"/>
                <a:gd name="T40" fmla="*/ 25 w 120"/>
                <a:gd name="T41" fmla="*/ 111 h 162"/>
                <a:gd name="T42" fmla="*/ 55 w 120"/>
                <a:gd name="T43" fmla="*/ 100 h 162"/>
                <a:gd name="T44" fmla="*/ 59 w 120"/>
                <a:gd name="T45" fmla="*/ 103 h 162"/>
                <a:gd name="T46" fmla="*/ 39 w 120"/>
                <a:gd name="T47" fmla="*/ 119 h 162"/>
                <a:gd name="T48" fmla="*/ 12 w 120"/>
                <a:gd name="T49" fmla="*/ 128 h 162"/>
                <a:gd name="T50" fmla="*/ 7 w 120"/>
                <a:gd name="T51" fmla="*/ 136 h 162"/>
                <a:gd name="T52" fmla="*/ 30 w 120"/>
                <a:gd name="T53" fmla="*/ 141 h 162"/>
                <a:gd name="T54" fmla="*/ 55 w 120"/>
                <a:gd name="T55" fmla="*/ 136 h 162"/>
                <a:gd name="T56" fmla="*/ 43 w 120"/>
                <a:gd name="T57" fmla="*/ 148 h 162"/>
                <a:gd name="T58" fmla="*/ 50 w 120"/>
                <a:gd name="T59" fmla="*/ 158 h 162"/>
                <a:gd name="T60" fmla="*/ 71 w 120"/>
                <a:gd name="T61" fmla="*/ 149 h 162"/>
                <a:gd name="T62" fmla="*/ 71 w 120"/>
                <a:gd name="T63" fmla="*/ 125 h 162"/>
                <a:gd name="T64" fmla="*/ 79 w 120"/>
                <a:gd name="T65" fmla="*/ 120 h 162"/>
                <a:gd name="T66" fmla="*/ 75 w 120"/>
                <a:gd name="T67" fmla="*/ 102 h 162"/>
                <a:gd name="T68" fmla="*/ 96 w 120"/>
                <a:gd name="T69" fmla="*/ 86 h 162"/>
                <a:gd name="T70" fmla="*/ 102 w 120"/>
                <a:gd name="T71" fmla="*/ 75 h 162"/>
                <a:gd name="T72" fmla="*/ 100 w 120"/>
                <a:gd name="T73" fmla="*/ 60 h 162"/>
                <a:gd name="T74" fmla="*/ 90 w 120"/>
                <a:gd name="T75" fmla="*/ 49 h 162"/>
                <a:gd name="T76" fmla="*/ 86 w 120"/>
                <a:gd name="T77" fmla="*/ 53 h 162"/>
                <a:gd name="T78" fmla="*/ 83 w 120"/>
                <a:gd name="T79" fmla="*/ 53 h 162"/>
                <a:gd name="T80" fmla="*/ 80 w 120"/>
                <a:gd name="T81" fmla="*/ 48 h 162"/>
                <a:gd name="T82" fmla="*/ 89 w 120"/>
                <a:gd name="T83" fmla="*/ 44 h 162"/>
                <a:gd name="T84" fmla="*/ 90 w 120"/>
                <a:gd name="T85"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62">
                  <a:moveTo>
                    <a:pt x="100" y="60"/>
                  </a:moveTo>
                  <a:cubicBezTo>
                    <a:pt x="108" y="50"/>
                    <a:pt x="120" y="40"/>
                    <a:pt x="107" y="27"/>
                  </a:cubicBezTo>
                  <a:cubicBezTo>
                    <a:pt x="107" y="27"/>
                    <a:pt x="105" y="24"/>
                    <a:pt x="95" y="23"/>
                  </a:cubicBezTo>
                  <a:cubicBezTo>
                    <a:pt x="95" y="23"/>
                    <a:pt x="105" y="8"/>
                    <a:pt x="91" y="3"/>
                  </a:cubicBezTo>
                  <a:cubicBezTo>
                    <a:pt x="91" y="3"/>
                    <a:pt x="88" y="0"/>
                    <a:pt x="84" y="9"/>
                  </a:cubicBezTo>
                  <a:cubicBezTo>
                    <a:pt x="80" y="17"/>
                    <a:pt x="77" y="17"/>
                    <a:pt x="77" y="19"/>
                  </a:cubicBezTo>
                  <a:cubicBezTo>
                    <a:pt x="77" y="21"/>
                    <a:pt x="74" y="21"/>
                    <a:pt x="69" y="19"/>
                  </a:cubicBezTo>
                  <a:cubicBezTo>
                    <a:pt x="64" y="17"/>
                    <a:pt x="56" y="19"/>
                    <a:pt x="56" y="28"/>
                  </a:cubicBezTo>
                  <a:cubicBezTo>
                    <a:pt x="56" y="28"/>
                    <a:pt x="56" y="31"/>
                    <a:pt x="60" y="33"/>
                  </a:cubicBezTo>
                  <a:cubicBezTo>
                    <a:pt x="63" y="36"/>
                    <a:pt x="66" y="37"/>
                    <a:pt x="59" y="43"/>
                  </a:cubicBezTo>
                  <a:cubicBezTo>
                    <a:pt x="53" y="49"/>
                    <a:pt x="50" y="40"/>
                    <a:pt x="50" y="52"/>
                  </a:cubicBezTo>
                  <a:cubicBezTo>
                    <a:pt x="50" y="52"/>
                    <a:pt x="57" y="57"/>
                    <a:pt x="52" y="60"/>
                  </a:cubicBezTo>
                  <a:cubicBezTo>
                    <a:pt x="47" y="63"/>
                    <a:pt x="48" y="59"/>
                    <a:pt x="48" y="56"/>
                  </a:cubicBezTo>
                  <a:cubicBezTo>
                    <a:pt x="48" y="59"/>
                    <a:pt x="43" y="42"/>
                    <a:pt x="32" y="37"/>
                  </a:cubicBezTo>
                  <a:cubicBezTo>
                    <a:pt x="30" y="37"/>
                    <a:pt x="24" y="37"/>
                    <a:pt x="26" y="50"/>
                  </a:cubicBezTo>
                  <a:cubicBezTo>
                    <a:pt x="28" y="63"/>
                    <a:pt x="32" y="66"/>
                    <a:pt x="33" y="76"/>
                  </a:cubicBezTo>
                  <a:cubicBezTo>
                    <a:pt x="33" y="87"/>
                    <a:pt x="43" y="82"/>
                    <a:pt x="45" y="77"/>
                  </a:cubicBezTo>
                  <a:cubicBezTo>
                    <a:pt x="46" y="72"/>
                    <a:pt x="58" y="72"/>
                    <a:pt x="58" y="72"/>
                  </a:cubicBezTo>
                  <a:cubicBezTo>
                    <a:pt x="58" y="72"/>
                    <a:pt x="68" y="71"/>
                    <a:pt x="62" y="75"/>
                  </a:cubicBezTo>
                  <a:cubicBezTo>
                    <a:pt x="56" y="80"/>
                    <a:pt x="22" y="101"/>
                    <a:pt x="22" y="101"/>
                  </a:cubicBezTo>
                  <a:cubicBezTo>
                    <a:pt x="22" y="101"/>
                    <a:pt x="9" y="108"/>
                    <a:pt x="25" y="111"/>
                  </a:cubicBezTo>
                  <a:cubicBezTo>
                    <a:pt x="42" y="113"/>
                    <a:pt x="55" y="100"/>
                    <a:pt x="55" y="100"/>
                  </a:cubicBezTo>
                  <a:cubicBezTo>
                    <a:pt x="55" y="100"/>
                    <a:pt x="61" y="95"/>
                    <a:pt x="59" y="103"/>
                  </a:cubicBezTo>
                  <a:cubicBezTo>
                    <a:pt x="56" y="111"/>
                    <a:pt x="39" y="119"/>
                    <a:pt x="39" y="119"/>
                  </a:cubicBezTo>
                  <a:cubicBezTo>
                    <a:pt x="39" y="119"/>
                    <a:pt x="23" y="125"/>
                    <a:pt x="12" y="128"/>
                  </a:cubicBezTo>
                  <a:cubicBezTo>
                    <a:pt x="0" y="130"/>
                    <a:pt x="4" y="130"/>
                    <a:pt x="7" y="136"/>
                  </a:cubicBezTo>
                  <a:cubicBezTo>
                    <a:pt x="10" y="143"/>
                    <a:pt x="21" y="147"/>
                    <a:pt x="30" y="141"/>
                  </a:cubicBezTo>
                  <a:cubicBezTo>
                    <a:pt x="38" y="135"/>
                    <a:pt x="56" y="129"/>
                    <a:pt x="55" y="136"/>
                  </a:cubicBezTo>
                  <a:cubicBezTo>
                    <a:pt x="55" y="143"/>
                    <a:pt x="54" y="145"/>
                    <a:pt x="43" y="148"/>
                  </a:cubicBezTo>
                  <a:cubicBezTo>
                    <a:pt x="32" y="152"/>
                    <a:pt x="37" y="154"/>
                    <a:pt x="50" y="158"/>
                  </a:cubicBezTo>
                  <a:cubicBezTo>
                    <a:pt x="63" y="162"/>
                    <a:pt x="71" y="157"/>
                    <a:pt x="71" y="149"/>
                  </a:cubicBezTo>
                  <a:cubicBezTo>
                    <a:pt x="71" y="140"/>
                    <a:pt x="71" y="125"/>
                    <a:pt x="71" y="125"/>
                  </a:cubicBezTo>
                  <a:cubicBezTo>
                    <a:pt x="71" y="125"/>
                    <a:pt x="76" y="121"/>
                    <a:pt x="79" y="120"/>
                  </a:cubicBezTo>
                  <a:cubicBezTo>
                    <a:pt x="82" y="119"/>
                    <a:pt x="85" y="103"/>
                    <a:pt x="75" y="102"/>
                  </a:cubicBezTo>
                  <a:cubicBezTo>
                    <a:pt x="75" y="102"/>
                    <a:pt x="81" y="90"/>
                    <a:pt x="96" y="86"/>
                  </a:cubicBezTo>
                  <a:cubicBezTo>
                    <a:pt x="96" y="86"/>
                    <a:pt x="102" y="84"/>
                    <a:pt x="102" y="75"/>
                  </a:cubicBezTo>
                  <a:cubicBezTo>
                    <a:pt x="102" y="66"/>
                    <a:pt x="91" y="70"/>
                    <a:pt x="100" y="60"/>
                  </a:cubicBezTo>
                  <a:close/>
                  <a:moveTo>
                    <a:pt x="90" y="49"/>
                  </a:moveTo>
                  <a:cubicBezTo>
                    <a:pt x="88" y="51"/>
                    <a:pt x="86" y="53"/>
                    <a:pt x="86" y="53"/>
                  </a:cubicBezTo>
                  <a:cubicBezTo>
                    <a:pt x="85" y="59"/>
                    <a:pt x="85" y="55"/>
                    <a:pt x="83" y="53"/>
                  </a:cubicBezTo>
                  <a:cubicBezTo>
                    <a:pt x="80" y="51"/>
                    <a:pt x="80" y="48"/>
                    <a:pt x="80" y="48"/>
                  </a:cubicBezTo>
                  <a:cubicBezTo>
                    <a:pt x="81" y="38"/>
                    <a:pt x="89" y="44"/>
                    <a:pt x="89" y="44"/>
                  </a:cubicBezTo>
                  <a:cubicBezTo>
                    <a:pt x="89" y="44"/>
                    <a:pt x="92" y="48"/>
                    <a:pt x="9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pic>
        <p:nvPicPr>
          <p:cNvPr id="1026" name="Picture 2">
            <a:extLst>
              <a:ext uri="{FF2B5EF4-FFF2-40B4-BE49-F238E27FC236}">
                <a16:creationId xmlns:a16="http://schemas.microsoft.com/office/drawing/2014/main" id="{00BD367E-5041-458F-A466-FCFE270E1C9E}"/>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51806" y="301940"/>
            <a:ext cx="403388" cy="403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2099647"/>
      </p:ext>
    </p:extLst>
  </p:cSld>
  <p:clrMapOvr>
    <a:masterClrMapping/>
  </p:clrMapOvr>
  <p:transition spd="slow"/>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2457443968"/>
      </p:ext>
    </p:extLst>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11694336-F181-4BDB-BF6E-6BFCCAD2D250}" type="slidenum">
              <a:rPr lang="zh-CN" altLang="en-US"/>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4098127056"/>
      </p:ext>
    </p:extLst>
  </p:cSld>
  <p:clrMapOvr>
    <a:masterClrMapping/>
  </p:clrMapOvr>
  <p:transition spd="slow"/>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2427367318"/>
      </p:ext>
    </p:extLst>
  </p:cSld>
  <p:clrMapOvr>
    <a:masterClrMapping/>
  </p:clrMapOvr>
  <p:transition spd="slow"/>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3831231193"/>
      </p:ext>
    </p:extLst>
  </p:cSld>
  <p:clrMapOvr>
    <a:masterClrMapping/>
  </p:clrMapOvr>
  <p:transition spd="slow"/>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
    <p:bg>
      <p:bgPr>
        <a:solidFill>
          <a:srgbClr val="FFFFF5"/>
        </a:solidFill>
        <a:effectLst/>
      </p:bgPr>
    </p:bg>
    <p:spTree>
      <p:nvGrpSpPr>
        <p:cNvPr id="1" name=""/>
        <p:cNvGrpSpPr/>
        <p:nvPr/>
      </p:nvGrpSpPr>
      <p:grpSpPr>
        <a:xfrm>
          <a:off x="0" y="0"/>
          <a:ext cx="0" cy="0"/>
          <a:chOff x="0" y="0"/>
          <a:chExt cx="0" cy="0"/>
        </a:xfrm>
      </p:grpSpPr>
      <p:sp>
        <p:nvSpPr>
          <p:cNvPr id="13" name="TextBox 2">
            <a:extLst>
              <a:ext uri="{FF2B5EF4-FFF2-40B4-BE49-F238E27FC236}">
                <a16:creationId xmlns:a16="http://schemas.microsoft.com/office/drawing/2014/main" id="{FACF94F6-72DB-4830-B039-46A3976E4C53}"/>
              </a:ext>
            </a:extLst>
          </p:cNvPr>
          <p:cNvSpPr txBox="1">
            <a:spLocks noChangeArrowheads="1"/>
          </p:cNvSpPr>
          <p:nvPr userDrawn="1"/>
        </p:nvSpPr>
        <p:spPr bwMode="auto">
          <a:xfrm>
            <a:off x="263352" y="104386"/>
            <a:ext cx="2903690" cy="3077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6" tIns="45719" rIns="91436" bIns="45719" anchor="ctr">
            <a:spAutoFit/>
          </a:bodyPr>
          <a:lstStyle>
            <a:lvl1pPr marL="285750" indent="-285750"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1370013" indent="915988"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1827213" indent="915988"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2284413" indent="915988"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2741613" indent="915988"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marL="0" indent="0" eaLnBrk="1" hangingPunct="1"/>
            <a:r>
              <a:rPr lang="zh-CN" altLang="en-US" sz="1400" b="1" kern="0" spc="120" dirty="0">
                <a:solidFill>
                  <a:srgbClr val="C8480E"/>
                </a:solidFill>
                <a:latin typeface="微软雅黑" panose="020B0503020204020204" pitchFamily="34" charset="-122"/>
                <a:ea typeface="微软雅黑" panose="020B0503020204020204" pitchFamily="34" charset="-122"/>
              </a:rPr>
              <a:t>世界面临百年未有之大变局</a:t>
            </a:r>
          </a:p>
        </p:txBody>
      </p:sp>
      <p:cxnSp>
        <p:nvCxnSpPr>
          <p:cNvPr id="14" name="直接箭头连接符 79">
            <a:extLst>
              <a:ext uri="{FF2B5EF4-FFF2-40B4-BE49-F238E27FC236}">
                <a16:creationId xmlns:a16="http://schemas.microsoft.com/office/drawing/2014/main" id="{DFFE88F6-79F5-4A76-8350-129296CA6A9D}"/>
              </a:ext>
            </a:extLst>
          </p:cNvPr>
          <p:cNvCxnSpPr>
            <a:cxnSpLocks/>
            <a:stCxn id="13" idx="3"/>
          </p:cNvCxnSpPr>
          <p:nvPr userDrawn="1"/>
        </p:nvCxnSpPr>
        <p:spPr bwMode="auto">
          <a:xfrm>
            <a:off x="3167042" y="258274"/>
            <a:ext cx="8689598" cy="0"/>
          </a:xfrm>
          <a:prstGeom prst="straightConnector1">
            <a:avLst/>
          </a:prstGeom>
          <a:ln w="6350">
            <a:solidFill>
              <a:srgbClr val="C8480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6AA1BF83-6F51-4A4A-8641-6EC6B5E3928A}"/>
              </a:ext>
            </a:extLst>
          </p:cNvPr>
          <p:cNvCxnSpPr>
            <a:cxnSpLocks/>
          </p:cNvCxnSpPr>
          <p:nvPr userDrawn="1"/>
        </p:nvCxnSpPr>
        <p:spPr>
          <a:xfrm>
            <a:off x="335900" y="6597650"/>
            <a:ext cx="6480180" cy="0"/>
          </a:xfrm>
          <a:prstGeom prst="line">
            <a:avLst/>
          </a:prstGeom>
          <a:ln>
            <a:solidFill>
              <a:srgbClr val="C8480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5641351"/>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C565489-5E66-4A89-BC4C-2DF943093CB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a:xfrm>
            <a:off x="7393" y="3169"/>
            <a:ext cx="12184608" cy="6854832"/>
          </a:xfrm>
          <a:prstGeom prst="rect">
            <a:avLst/>
          </a:prstGeom>
        </p:spPr>
      </p:pic>
      <p:sp>
        <p:nvSpPr>
          <p:cNvPr id="10" name="矩形 9"/>
          <p:cNvSpPr/>
          <p:nvPr userDrawn="1"/>
        </p:nvSpPr>
        <p:spPr>
          <a:xfrm>
            <a:off x="0" y="147004"/>
            <a:ext cx="12192000" cy="6710996"/>
          </a:xfrm>
          <a:prstGeom prst="rect">
            <a:avLst/>
          </a:prstGeom>
          <a:solidFill>
            <a:srgbClr val="E4DFD8">
              <a:alpha val="9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2C6C489A-5E47-4FE4-AE18-62ADBFEF534E}" type="datetime1">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7" name="流程图: 过程 6"/>
          <p:cNvSpPr/>
          <p:nvPr userDrawn="1"/>
        </p:nvSpPr>
        <p:spPr>
          <a:xfrm>
            <a:off x="0" y="6589486"/>
            <a:ext cx="12192000" cy="268514"/>
          </a:xfrm>
          <a:prstGeom prst="flowChartProcess">
            <a:avLst/>
          </a:prstGeom>
          <a:solidFill>
            <a:srgbClr val="2E2D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userDrawn="1"/>
        </p:nvSpPr>
        <p:spPr>
          <a:xfrm>
            <a:off x="5652697" y="6230942"/>
            <a:ext cx="886607" cy="436165"/>
          </a:xfrm>
          <a:custGeom>
            <a:avLst/>
            <a:gdLst>
              <a:gd name="connsiteX0" fmla="*/ 443303 w 886607"/>
              <a:gd name="connsiteY0" fmla="*/ 0 h 436165"/>
              <a:gd name="connsiteX1" fmla="*/ 878385 w 886607"/>
              <a:gd name="connsiteY1" fmla="*/ 354602 h 436165"/>
              <a:gd name="connsiteX2" fmla="*/ 886607 w 886607"/>
              <a:gd name="connsiteY2" fmla="*/ 436165 h 436165"/>
              <a:gd name="connsiteX3" fmla="*/ 0 w 886607"/>
              <a:gd name="connsiteY3" fmla="*/ 436165 h 436165"/>
              <a:gd name="connsiteX4" fmla="*/ 8222 w 886607"/>
              <a:gd name="connsiteY4" fmla="*/ 354602 h 436165"/>
              <a:gd name="connsiteX5" fmla="*/ 443303 w 886607"/>
              <a:gd name="connsiteY5" fmla="*/ 0 h 436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6607" h="436165">
                <a:moveTo>
                  <a:pt x="443303" y="0"/>
                </a:moveTo>
                <a:cubicBezTo>
                  <a:pt x="657916" y="0"/>
                  <a:pt x="836974" y="152231"/>
                  <a:pt x="878385" y="354602"/>
                </a:cubicBezTo>
                <a:lnTo>
                  <a:pt x="886607" y="436165"/>
                </a:lnTo>
                <a:lnTo>
                  <a:pt x="0" y="436165"/>
                </a:lnTo>
                <a:lnTo>
                  <a:pt x="8222" y="354602"/>
                </a:lnTo>
                <a:cubicBezTo>
                  <a:pt x="49633" y="152231"/>
                  <a:pt x="228690" y="0"/>
                  <a:pt x="443303" y="0"/>
                </a:cubicBezTo>
                <a:close/>
              </a:path>
            </a:pathLst>
          </a:custGeom>
          <a:solidFill>
            <a:srgbClr val="2E2D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灯片编号占位符 5"/>
          <p:cNvSpPr>
            <a:spLocks noGrp="1"/>
          </p:cNvSpPr>
          <p:nvPr>
            <p:ph type="sldNum" sz="quarter" idx="12"/>
          </p:nvPr>
        </p:nvSpPr>
        <p:spPr>
          <a:xfrm>
            <a:off x="5779293" y="6345871"/>
            <a:ext cx="631032" cy="365125"/>
          </a:xfrm>
        </p:spPr>
        <p:txBody>
          <a:bodyPr/>
          <a:lstStyle>
            <a:lvl1pPr algn="ctr">
              <a:defRPr sz="1200">
                <a:solidFill>
                  <a:schemeClr val="bg1"/>
                </a:solidFill>
                <a:latin typeface="+mj-lt"/>
              </a:defRPr>
            </a:lvl1pPr>
          </a:lstStyle>
          <a:p>
            <a:fld id="{EDCF069B-D994-4262-8CEC-8B0A802048A3}" type="slidenum">
              <a:rPr lang="zh-CN" altLang="en-US" smtClean="0"/>
              <a:pPr/>
              <a:t>‹#›</a:t>
            </a:fld>
            <a:endParaRPr lang="zh-CN" altLang="en-US" dirty="0"/>
          </a:p>
        </p:txBody>
      </p:sp>
    </p:spTree>
    <p:extLst>
      <p:ext uri="{BB962C8B-B14F-4D97-AF65-F5344CB8AC3E}">
        <p14:creationId xmlns:p14="http://schemas.microsoft.com/office/powerpoint/2010/main" val="6100964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2_标题和内容">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11694336-F181-4BDB-BF6E-6BFCCAD2D250}" type="slidenum">
              <a:rPr lang="zh-CN" altLang="en-US"/>
              <a:t>‹#›</a:t>
            </a:fld>
            <a:endParaRPr lang="zh-CN" altLang="en-US"/>
          </a:p>
        </p:txBody>
      </p:sp>
    </p:spTree>
    <p:extLst>
      <p:ext uri="{BB962C8B-B14F-4D97-AF65-F5344CB8AC3E}">
        <p14:creationId xmlns:p14="http://schemas.microsoft.com/office/powerpoint/2010/main" val="34759557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369536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4294091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408411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360942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noProof="1"/>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p>
        </p:txBody>
      </p:sp>
      <p:sp>
        <p:nvSpPr>
          <p:cNvPr id="4" name="日期占位符 3"/>
          <p:cNvSpPr>
            <a:spLocks noGrp="1"/>
          </p:cNvSpPr>
          <p:nvPr>
            <p:ph type="dt" sz="half" idx="10"/>
          </p:nvPr>
        </p:nvSpPr>
        <p:spPr/>
        <p:txBody>
          <a:bodyPr/>
          <a:lstStyle>
            <a:lvl1pPr>
              <a:defRPr/>
            </a:lvl1pPr>
          </a:lstStyle>
          <a:p>
            <a:pPr>
              <a:defRPr/>
            </a:pPr>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094117CB-3868-430C-AD66-655E10C088B1}" type="slidenum">
              <a:rPr lang="zh-CN" altLang="en-US"/>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175606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9135812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7578698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555315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14919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2096388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solidFill>
                  <a:prstClr val="black">
                    <a:tint val="75000"/>
                  </a:prstClr>
                </a:solidFill>
              </a:rPr>
              <a:pPr/>
              <a:t>2023/3/2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65CE74E-AB26-4998-AD42-012C4C1AD07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7529159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3794559349"/>
      </p:ext>
    </p:extLst>
  </p:cSld>
  <p:clrMapOvr>
    <a:masterClrMapping/>
  </p:clrMapOvr>
  <p:transition spd="slow"/>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907104707"/>
      </p:ext>
    </p:extLst>
  </p:cSld>
  <p:clrMapOvr>
    <a:masterClrMapping/>
  </p:clrMapOvr>
  <p:transition spd="slow"/>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393918236"/>
      </p:ext>
    </p:extLst>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3"/>
          <p:cNvSpPr>
            <a:spLocks noGrp="1"/>
          </p:cNvSpPr>
          <p:nvPr>
            <p:ph type="dt" sz="half" idx="10"/>
          </p:nvPr>
        </p:nvSpPr>
        <p:spPr/>
        <p:txBody>
          <a:bodyPr/>
          <a:lstStyle>
            <a:lvl1pPr>
              <a:defRPr/>
            </a:lvl1pPr>
          </a:lstStyle>
          <a:p>
            <a:pPr>
              <a:defRPr/>
            </a:pPr>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A4EAF03A-93D1-4A1C-9C17-99E1081BA6FE}" type="slidenum">
              <a:rPr lang="zh-CN" altLang="en-US"/>
              <a:t>‹#›</a:t>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1577299316"/>
      </p:ext>
    </p:extLst>
  </p:cSld>
  <p:clrMapOvr>
    <a:masterClrMapping/>
  </p:clrMapOvr>
  <p:transition spd="slow"/>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3484218991"/>
      </p:ext>
    </p:extLst>
  </p:cSld>
  <p:clrMapOvr>
    <a:masterClrMapping/>
  </p:clrMapOvr>
  <p:transition spd="slow"/>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2102851929"/>
      </p:ext>
    </p:extLst>
  </p:cSld>
  <p:clrMapOvr>
    <a:masterClrMapping/>
  </p:clrMapOvr>
  <p:transition spd="slow"/>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852839899"/>
      </p:ext>
    </p:extLst>
  </p:cSld>
  <p:clrMapOvr>
    <a:masterClrMapping/>
  </p:clrMapOvr>
  <p:transition spd="slow"/>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6" name="组合 5"/>
          <p:cNvGrpSpPr/>
          <p:nvPr userDrawn="1"/>
        </p:nvGrpSpPr>
        <p:grpSpPr>
          <a:xfrm>
            <a:off x="-720757" y="266568"/>
            <a:ext cx="1535164" cy="474133"/>
            <a:chOff x="-323789" y="199926"/>
            <a:chExt cx="1151373" cy="355600"/>
          </a:xfrm>
        </p:grpSpPr>
        <p:sp>
          <p:nvSpPr>
            <p:cNvPr id="7" name="Freeform 7"/>
            <p:cNvSpPr/>
            <p:nvPr userDrawn="1"/>
          </p:nvSpPr>
          <p:spPr bwMode="auto">
            <a:xfrm>
              <a:off x="397371"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sp>
          <p:nvSpPr>
            <p:cNvPr id="8" name="Freeform 7"/>
            <p:cNvSpPr/>
            <p:nvPr userDrawn="1"/>
          </p:nvSpPr>
          <p:spPr bwMode="auto">
            <a:xfrm flipH="1">
              <a:off x="-323789"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sp>
          <p:nvSpPr>
            <p:cNvPr id="9" name="Freeform 7"/>
            <p:cNvSpPr/>
            <p:nvPr userDrawn="1"/>
          </p:nvSpPr>
          <p:spPr bwMode="auto">
            <a:xfrm>
              <a:off x="9737"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sp>
          <p:nvSpPr>
            <p:cNvPr id="10" name="Freeform 7"/>
            <p:cNvSpPr/>
            <p:nvPr userDrawn="1"/>
          </p:nvSpPr>
          <p:spPr bwMode="auto">
            <a:xfrm>
              <a:off x="154970"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sp>
          <p:nvSpPr>
            <p:cNvPr id="11" name="Freeform 7"/>
            <p:cNvSpPr/>
            <p:nvPr userDrawn="1"/>
          </p:nvSpPr>
          <p:spPr bwMode="auto">
            <a:xfrm>
              <a:off x="288767" y="199926"/>
              <a:ext cx="430213" cy="355600"/>
            </a:xfrm>
            <a:custGeom>
              <a:avLst/>
              <a:gdLst>
                <a:gd name="T0" fmla="*/ 0 w 1197"/>
                <a:gd name="T1" fmla="*/ 0 h 988"/>
                <a:gd name="T2" fmla="*/ 469 w 1197"/>
                <a:gd name="T3" fmla="*/ 0 h 988"/>
                <a:gd name="T4" fmla="*/ 1197 w 1197"/>
                <a:gd name="T5" fmla="*/ 988 h 988"/>
                <a:gd name="T6" fmla="*/ 0 w 1197"/>
                <a:gd name="T7" fmla="*/ 988 h 988"/>
                <a:gd name="T8" fmla="*/ 0 w 1197"/>
                <a:gd name="T9" fmla="*/ 0 h 988"/>
              </a:gdLst>
              <a:ahLst/>
              <a:cxnLst>
                <a:cxn ang="0">
                  <a:pos x="T0" y="T1"/>
                </a:cxn>
                <a:cxn ang="0">
                  <a:pos x="T2" y="T3"/>
                </a:cxn>
                <a:cxn ang="0">
                  <a:pos x="T4" y="T5"/>
                </a:cxn>
                <a:cxn ang="0">
                  <a:pos x="T6" y="T7"/>
                </a:cxn>
                <a:cxn ang="0">
                  <a:pos x="T8" y="T9"/>
                </a:cxn>
              </a:cxnLst>
              <a:rect l="0" t="0" r="r" b="b"/>
              <a:pathLst>
                <a:path w="1197" h="988">
                  <a:moveTo>
                    <a:pt x="0" y="0"/>
                  </a:moveTo>
                  <a:lnTo>
                    <a:pt x="469" y="0"/>
                  </a:lnTo>
                  <a:lnTo>
                    <a:pt x="1197" y="988"/>
                  </a:lnTo>
                  <a:lnTo>
                    <a:pt x="0" y="988"/>
                  </a:lnTo>
                  <a:lnTo>
                    <a:pt x="0" y="0"/>
                  </a:lnTo>
                  <a:close/>
                </a:path>
              </a:pathLst>
            </a:custGeom>
            <a:solidFill>
              <a:schemeClr val="tx1">
                <a:lumMod val="50000"/>
                <a:lumOff val="50000"/>
              </a:schemeClr>
            </a:solidFill>
            <a:ln>
              <a:noFill/>
            </a:ln>
          </p:spPr>
          <p:txBody>
            <a:bodyPr vert="horz" wrap="square" lIns="121920" tIns="60960" rIns="121920" bIns="60960" numCol="1" anchor="t" anchorCtr="0" compatLnSpc="1"/>
            <a:lstStyle/>
            <a:p>
              <a:endParaRPr lang="zh-CN" altLang="en-US" sz="2400"/>
            </a:p>
          </p:txBody>
        </p:sp>
      </p:grpSp>
      <p:sp>
        <p:nvSpPr>
          <p:cNvPr id="12" name="Freeform 6"/>
          <p:cNvSpPr/>
          <p:nvPr userDrawn="1"/>
        </p:nvSpPr>
        <p:spPr bwMode="auto">
          <a:xfrm>
            <a:off x="527597" y="266568"/>
            <a:ext cx="11651704" cy="474133"/>
          </a:xfrm>
          <a:custGeom>
            <a:avLst/>
            <a:gdLst>
              <a:gd name="T0" fmla="*/ 1060 w 24841"/>
              <a:gd name="T1" fmla="*/ 988 h 988"/>
              <a:gd name="T2" fmla="*/ 732 w 24841"/>
              <a:gd name="T3" fmla="*/ 988 h 988"/>
              <a:gd name="T4" fmla="*/ 0 w 24841"/>
              <a:gd name="T5" fmla="*/ 0 h 988"/>
              <a:gd name="T6" fmla="*/ 323 w 24841"/>
              <a:gd name="T7" fmla="*/ 0 h 988"/>
              <a:gd name="T8" fmla="*/ 998 w 24841"/>
              <a:gd name="T9" fmla="*/ 922 h 988"/>
              <a:gd name="T10" fmla="*/ 24841 w 24841"/>
              <a:gd name="T11" fmla="*/ 922 h 988"/>
              <a:gd name="T12" fmla="*/ 24841 w 24841"/>
              <a:gd name="T13" fmla="*/ 988 h 988"/>
              <a:gd name="T14" fmla="*/ 1060 w 24841"/>
              <a:gd name="T15" fmla="*/ 988 h 9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841" h="988">
                <a:moveTo>
                  <a:pt x="1060" y="988"/>
                </a:moveTo>
                <a:lnTo>
                  <a:pt x="732" y="988"/>
                </a:lnTo>
                <a:lnTo>
                  <a:pt x="0" y="0"/>
                </a:lnTo>
                <a:lnTo>
                  <a:pt x="323" y="0"/>
                </a:lnTo>
                <a:lnTo>
                  <a:pt x="998" y="922"/>
                </a:lnTo>
                <a:lnTo>
                  <a:pt x="24841" y="922"/>
                </a:lnTo>
                <a:lnTo>
                  <a:pt x="24841" y="988"/>
                </a:lnTo>
                <a:lnTo>
                  <a:pt x="1060" y="988"/>
                </a:lnTo>
                <a:close/>
              </a:path>
            </a:pathLst>
          </a:custGeom>
          <a:solidFill>
            <a:srgbClr val="094BB7"/>
          </a:solidFill>
          <a:ln w="9525">
            <a:solidFill>
              <a:srgbClr val="094BB7"/>
            </a:solidFill>
            <a:round/>
          </a:ln>
        </p:spPr>
        <p:txBody>
          <a:bodyPr vert="horz" wrap="square" lIns="121920" tIns="60960" rIns="121920" bIns="60960" numCol="1" anchor="t" anchorCtr="0" compatLnSpc="1"/>
          <a:lstStyle/>
          <a:p>
            <a:endParaRPr lang="zh-CN" altLang="en-US" sz="2400"/>
          </a:p>
        </p:txBody>
      </p:sp>
      <p:sp>
        <p:nvSpPr>
          <p:cNvPr id="16" name="流程图: 过程 15"/>
          <p:cNvSpPr/>
          <p:nvPr/>
        </p:nvSpPr>
        <p:spPr>
          <a:xfrm rot="5400000">
            <a:off x="5969750" y="621045"/>
            <a:ext cx="126589" cy="12355907"/>
          </a:xfrm>
          <a:prstGeom prst="flowChartProcess">
            <a:avLst/>
          </a:prstGeom>
          <a:solidFill>
            <a:srgbClr val="094BB7"/>
          </a:solidFill>
          <a:ln>
            <a:solidFill>
              <a:srgbClr val="094B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微软雅黑" panose="020B0503020204020204" pitchFamily="34" charset="-122"/>
              <a:ea typeface="微软雅黑" panose="020B0503020204020204" pitchFamily="34" charset="-122"/>
            </a:endParaRPr>
          </a:p>
        </p:txBody>
      </p:sp>
      <p:sp>
        <p:nvSpPr>
          <p:cNvPr id="17" name="流程图: 过程 8"/>
          <p:cNvSpPr/>
          <p:nvPr userDrawn="1"/>
        </p:nvSpPr>
        <p:spPr>
          <a:xfrm rot="5400000" flipH="1">
            <a:off x="10597829" y="5244847"/>
            <a:ext cx="549121" cy="2677217"/>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1" fmla="*/ 0 w 10000"/>
              <a:gd name="connsiteY0-2" fmla="*/ 0 h 10000"/>
              <a:gd name="connsiteX1-3" fmla="*/ 10000 w 10000"/>
              <a:gd name="connsiteY1-4" fmla="*/ 0 h 10000"/>
              <a:gd name="connsiteX2-5" fmla="*/ 9474 w 10000"/>
              <a:gd name="connsiteY2-6" fmla="*/ 9062 h 10000"/>
              <a:gd name="connsiteX3-7" fmla="*/ 0 w 10000"/>
              <a:gd name="connsiteY3-8" fmla="*/ 10000 h 10000"/>
              <a:gd name="connsiteX4-9" fmla="*/ 0 w 10000"/>
              <a:gd name="connsiteY4-10" fmla="*/ 0 h 10000"/>
              <a:gd name="connsiteX0-11" fmla="*/ 0 w 10075"/>
              <a:gd name="connsiteY0-12" fmla="*/ 0 h 10000"/>
              <a:gd name="connsiteX1-13" fmla="*/ 10000 w 10075"/>
              <a:gd name="connsiteY1-14" fmla="*/ 0 h 10000"/>
              <a:gd name="connsiteX2-15" fmla="*/ 10028 w 10075"/>
              <a:gd name="connsiteY2-16" fmla="*/ 8891 h 10000"/>
              <a:gd name="connsiteX3-17" fmla="*/ 0 w 10075"/>
              <a:gd name="connsiteY3-18" fmla="*/ 10000 h 10000"/>
              <a:gd name="connsiteX4-19" fmla="*/ 0 w 10075"/>
              <a:gd name="connsiteY4-20" fmla="*/ 0 h 10000"/>
              <a:gd name="connsiteX0-21" fmla="*/ 0 w 10335"/>
              <a:gd name="connsiteY0-22" fmla="*/ 0 h 10000"/>
              <a:gd name="connsiteX1-23" fmla="*/ 10000 w 10335"/>
              <a:gd name="connsiteY1-24" fmla="*/ 0 h 10000"/>
              <a:gd name="connsiteX2-25" fmla="*/ 10305 w 10335"/>
              <a:gd name="connsiteY2-26" fmla="*/ 8891 h 10000"/>
              <a:gd name="connsiteX3-27" fmla="*/ 0 w 10335"/>
              <a:gd name="connsiteY3-28" fmla="*/ 10000 h 10000"/>
              <a:gd name="connsiteX4-29" fmla="*/ 0 w 10335"/>
              <a:gd name="connsiteY4-30" fmla="*/ 0 h 10000"/>
              <a:gd name="connsiteX0-31" fmla="*/ 0 w 10000"/>
              <a:gd name="connsiteY0-32" fmla="*/ 0 h 10000"/>
              <a:gd name="connsiteX1-33" fmla="*/ 10000 w 10000"/>
              <a:gd name="connsiteY1-34" fmla="*/ 0 h 10000"/>
              <a:gd name="connsiteX2-35" fmla="*/ 9751 w 10000"/>
              <a:gd name="connsiteY2-36" fmla="*/ 9062 h 10000"/>
              <a:gd name="connsiteX3-37" fmla="*/ 0 w 10000"/>
              <a:gd name="connsiteY3-38" fmla="*/ 10000 h 10000"/>
              <a:gd name="connsiteX4-39" fmla="*/ 0 w 10000"/>
              <a:gd name="connsiteY4-40" fmla="*/ 0 h 10000"/>
            </a:gdLst>
            <a:ahLst/>
            <a:cxnLst>
              <a:cxn ang="0">
                <a:pos x="connsiteX0-31" y="connsiteY0-32"/>
              </a:cxn>
              <a:cxn ang="0">
                <a:pos x="connsiteX1-33" y="connsiteY1-34"/>
              </a:cxn>
              <a:cxn ang="0">
                <a:pos x="connsiteX2-35" y="connsiteY2-36"/>
              </a:cxn>
              <a:cxn ang="0">
                <a:pos x="connsiteX3-37" y="connsiteY3-38"/>
              </a:cxn>
              <a:cxn ang="0">
                <a:pos x="connsiteX4-39" y="connsiteY4-40"/>
              </a:cxn>
            </a:cxnLst>
            <a:rect l="l" t="t" r="r" b="b"/>
            <a:pathLst>
              <a:path w="10000" h="10000">
                <a:moveTo>
                  <a:pt x="0" y="0"/>
                </a:moveTo>
                <a:lnTo>
                  <a:pt x="10000" y="0"/>
                </a:lnTo>
                <a:cubicBezTo>
                  <a:pt x="9825" y="3021"/>
                  <a:pt x="9926" y="6041"/>
                  <a:pt x="9751" y="9062"/>
                </a:cubicBezTo>
                <a:lnTo>
                  <a:pt x="0" y="10000"/>
                </a:lnTo>
                <a:lnTo>
                  <a:pt x="0" y="0"/>
                </a:lnTo>
                <a:close/>
              </a:path>
            </a:pathLst>
          </a:custGeom>
          <a:solidFill>
            <a:srgbClr val="094BB7"/>
          </a:solidFill>
          <a:ln>
            <a:solidFill>
              <a:srgbClr val="094B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latin typeface="微软雅黑" panose="020B0503020204020204" pitchFamily="34" charset="-122"/>
              <a:ea typeface="微软雅黑" panose="020B0503020204020204" pitchFamily="34" charset="-122"/>
            </a:endParaRPr>
          </a:p>
        </p:txBody>
      </p:sp>
      <p:sp>
        <p:nvSpPr>
          <p:cNvPr id="80" name="矩形 79"/>
          <p:cNvSpPr/>
          <p:nvPr userDrawn="1"/>
        </p:nvSpPr>
        <p:spPr>
          <a:xfrm>
            <a:off x="1615062" y="6361266"/>
            <a:ext cx="6941470" cy="338554"/>
          </a:xfrm>
          <a:prstGeom prst="rect">
            <a:avLst/>
          </a:prstGeom>
        </p:spPr>
        <p:txBody>
          <a:bodyPr wrap="square">
            <a:spAutoFit/>
          </a:bodyPr>
          <a:lstStyle/>
          <a:p>
            <a:r>
              <a:rPr lang="zh-CN" altLang="en-US" sz="1600" kern="1200" dirty="0">
                <a:solidFill>
                  <a:srgbClr val="454545"/>
                </a:solidFill>
                <a:latin typeface="方正小标宋_GBK" panose="03000509000000000000" pitchFamily="65" charset="-122"/>
                <a:ea typeface="方正小标宋_GBK" panose="03000509000000000000" pitchFamily="65" charset="-122"/>
                <a:cs typeface="+mn-cs"/>
              </a:rPr>
              <a:t>毛泽东思想和中国特色社会主义理论体系概论</a:t>
            </a:r>
          </a:p>
        </p:txBody>
      </p:sp>
      <p:sp>
        <p:nvSpPr>
          <p:cNvPr id="82" name="medal-round-variant-with-lines_30941"/>
          <p:cNvSpPr>
            <a:spLocks noChangeAspect="1"/>
          </p:cNvSpPr>
          <p:nvPr userDrawn="1"/>
        </p:nvSpPr>
        <p:spPr bwMode="auto">
          <a:xfrm>
            <a:off x="228773" y="6397752"/>
            <a:ext cx="137576" cy="249095"/>
          </a:xfrm>
          <a:custGeom>
            <a:avLst/>
            <a:gdLst>
              <a:gd name="connsiteX0" fmla="*/ 20030 w 332716"/>
              <a:gd name="connsiteY0" fmla="*/ 356849 h 602417"/>
              <a:gd name="connsiteX1" fmla="*/ 162018 w 332716"/>
              <a:gd name="connsiteY1" fmla="*/ 602417 h 602417"/>
              <a:gd name="connsiteX2" fmla="*/ 0 w 332716"/>
              <a:gd name="connsiteY2" fmla="*/ 436409 h 602417"/>
              <a:gd name="connsiteX3" fmla="*/ 20030 w 332716"/>
              <a:gd name="connsiteY3" fmla="*/ 356849 h 602417"/>
              <a:gd name="connsiteX4" fmla="*/ 40552 w 332716"/>
              <a:gd name="connsiteY4" fmla="*/ 327776 h 602417"/>
              <a:gd name="connsiteX5" fmla="*/ 275276 w 332716"/>
              <a:gd name="connsiteY5" fmla="*/ 562201 h 602417"/>
              <a:gd name="connsiteX6" fmla="*/ 189396 w 332716"/>
              <a:gd name="connsiteY6" fmla="*/ 600864 h 602417"/>
              <a:gd name="connsiteX7" fmla="*/ 35212 w 332716"/>
              <a:gd name="connsiteY7" fmla="*/ 334220 h 602417"/>
              <a:gd name="connsiteX8" fmla="*/ 40552 w 332716"/>
              <a:gd name="connsiteY8" fmla="*/ 327776 h 602417"/>
              <a:gd name="connsiteX9" fmla="*/ 64318 w 332716"/>
              <a:gd name="connsiteY9" fmla="*/ 305337 h 602417"/>
              <a:gd name="connsiteX10" fmla="*/ 331164 w 332716"/>
              <a:gd name="connsiteY10" fmla="*/ 459079 h 602417"/>
              <a:gd name="connsiteX11" fmla="*/ 292439 w 332716"/>
              <a:gd name="connsiteY11" fmla="*/ 544836 h 602417"/>
              <a:gd name="connsiteX12" fmla="*/ 57864 w 332716"/>
              <a:gd name="connsiteY12" fmla="*/ 310669 h 602417"/>
              <a:gd name="connsiteX13" fmla="*/ 64318 w 332716"/>
              <a:gd name="connsiteY13" fmla="*/ 305337 h 602417"/>
              <a:gd name="connsiteX14" fmla="*/ 33200 w 332716"/>
              <a:gd name="connsiteY14" fmla="*/ 0 h 602417"/>
              <a:gd name="connsiteX15" fmla="*/ 117314 w 332716"/>
              <a:gd name="connsiteY15" fmla="*/ 0 h 602417"/>
              <a:gd name="connsiteX16" fmla="*/ 117314 w 332716"/>
              <a:gd name="connsiteY16" fmla="*/ 202890 h 602417"/>
              <a:gd name="connsiteX17" fmla="*/ 143349 w 332716"/>
              <a:gd name="connsiteY17" fmla="*/ 202890 h 602417"/>
              <a:gd name="connsiteX18" fmla="*/ 143349 w 332716"/>
              <a:gd name="connsiteY18" fmla="*/ 0 h 602417"/>
              <a:gd name="connsiteX19" fmla="*/ 189634 w 332716"/>
              <a:gd name="connsiteY19" fmla="*/ 0 h 602417"/>
              <a:gd name="connsiteX20" fmla="*/ 189634 w 332716"/>
              <a:gd name="connsiteY20" fmla="*/ 202890 h 602417"/>
              <a:gd name="connsiteX21" fmla="*/ 215224 w 332716"/>
              <a:gd name="connsiteY21" fmla="*/ 202890 h 602417"/>
              <a:gd name="connsiteX22" fmla="*/ 215224 w 332716"/>
              <a:gd name="connsiteY22" fmla="*/ 0 h 602417"/>
              <a:gd name="connsiteX23" fmla="*/ 299560 w 332716"/>
              <a:gd name="connsiteY23" fmla="*/ 0 h 602417"/>
              <a:gd name="connsiteX24" fmla="*/ 299560 w 332716"/>
              <a:gd name="connsiteY24" fmla="*/ 210001 h 602417"/>
              <a:gd name="connsiteX25" fmla="*/ 313802 w 332716"/>
              <a:gd name="connsiteY25" fmla="*/ 210001 h 602417"/>
              <a:gd name="connsiteX26" fmla="*/ 327821 w 332716"/>
              <a:gd name="connsiteY26" fmla="*/ 224001 h 602417"/>
              <a:gd name="connsiteX27" fmla="*/ 313802 w 332716"/>
              <a:gd name="connsiteY27" fmla="*/ 238001 h 602417"/>
              <a:gd name="connsiteX28" fmla="*/ 269742 w 332716"/>
              <a:gd name="connsiteY28" fmla="*/ 238001 h 602417"/>
              <a:gd name="connsiteX29" fmla="*/ 254166 w 332716"/>
              <a:gd name="connsiteY29" fmla="*/ 245112 h 602417"/>
              <a:gd name="connsiteX30" fmla="*/ 186074 w 332716"/>
              <a:gd name="connsiteY30" fmla="*/ 245112 h 602417"/>
              <a:gd name="connsiteX31" fmla="*/ 187631 w 332716"/>
              <a:gd name="connsiteY31" fmla="*/ 252001 h 602417"/>
              <a:gd name="connsiteX32" fmla="*/ 181401 w 332716"/>
              <a:gd name="connsiteY32" fmla="*/ 266890 h 602417"/>
              <a:gd name="connsiteX33" fmla="*/ 175838 w 332716"/>
              <a:gd name="connsiteY33" fmla="*/ 270668 h 602417"/>
              <a:gd name="connsiteX34" fmla="*/ 332716 w 332716"/>
              <a:gd name="connsiteY34" fmla="*/ 432002 h 602417"/>
              <a:gd name="connsiteX35" fmla="*/ 87051 w 332716"/>
              <a:gd name="connsiteY35" fmla="*/ 290224 h 602417"/>
              <a:gd name="connsiteX36" fmla="*/ 157368 w 332716"/>
              <a:gd name="connsiteY36" fmla="*/ 270668 h 602417"/>
              <a:gd name="connsiteX37" fmla="*/ 151583 w 332716"/>
              <a:gd name="connsiteY37" fmla="*/ 266890 h 602417"/>
              <a:gd name="connsiteX38" fmla="*/ 145352 w 332716"/>
              <a:gd name="connsiteY38" fmla="*/ 252001 h 602417"/>
              <a:gd name="connsiteX39" fmla="*/ 146910 w 332716"/>
              <a:gd name="connsiteY39" fmla="*/ 245112 h 602417"/>
              <a:gd name="connsiteX40" fmla="*/ 78818 w 332716"/>
              <a:gd name="connsiteY40" fmla="*/ 245112 h 602417"/>
              <a:gd name="connsiteX41" fmla="*/ 63241 w 332716"/>
              <a:gd name="connsiteY41" fmla="*/ 238001 h 602417"/>
              <a:gd name="connsiteX42" fmla="*/ 19182 w 332716"/>
              <a:gd name="connsiteY42" fmla="*/ 238001 h 602417"/>
              <a:gd name="connsiteX43" fmla="*/ 4940 w 332716"/>
              <a:gd name="connsiteY43" fmla="*/ 224001 h 602417"/>
              <a:gd name="connsiteX44" fmla="*/ 19182 w 332716"/>
              <a:gd name="connsiteY44" fmla="*/ 210001 h 602417"/>
              <a:gd name="connsiteX45" fmla="*/ 33200 w 332716"/>
              <a:gd name="connsiteY45" fmla="*/ 210001 h 60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2716" h="602417">
                <a:moveTo>
                  <a:pt x="20030" y="356849"/>
                </a:moveTo>
                <a:lnTo>
                  <a:pt x="162018" y="602417"/>
                </a:lnTo>
                <a:cubicBezTo>
                  <a:pt x="72107" y="599973"/>
                  <a:pt x="0" y="526635"/>
                  <a:pt x="0" y="436409"/>
                </a:cubicBezTo>
                <a:cubicBezTo>
                  <a:pt x="0" y="407518"/>
                  <a:pt x="7344" y="380628"/>
                  <a:pt x="20030" y="356849"/>
                </a:cubicBezTo>
                <a:close/>
                <a:moveTo>
                  <a:pt x="40552" y="327776"/>
                </a:moveTo>
                <a:lnTo>
                  <a:pt x="275276" y="562201"/>
                </a:lnTo>
                <a:cubicBezTo>
                  <a:pt x="251470" y="582643"/>
                  <a:pt x="221879" y="596420"/>
                  <a:pt x="189396" y="600864"/>
                </a:cubicBezTo>
                <a:lnTo>
                  <a:pt x="35212" y="334220"/>
                </a:lnTo>
                <a:cubicBezTo>
                  <a:pt x="36992" y="331998"/>
                  <a:pt x="38772" y="329998"/>
                  <a:pt x="40552" y="327776"/>
                </a:cubicBezTo>
                <a:close/>
                <a:moveTo>
                  <a:pt x="64318" y="305337"/>
                </a:moveTo>
                <a:lnTo>
                  <a:pt x="331164" y="459079"/>
                </a:lnTo>
                <a:cubicBezTo>
                  <a:pt x="326713" y="491737"/>
                  <a:pt x="312914" y="521064"/>
                  <a:pt x="292439" y="544836"/>
                </a:cubicBezTo>
                <a:lnTo>
                  <a:pt x="57864" y="310669"/>
                </a:lnTo>
                <a:cubicBezTo>
                  <a:pt x="59867" y="308670"/>
                  <a:pt x="62093" y="307114"/>
                  <a:pt x="64318" y="305337"/>
                </a:cubicBezTo>
                <a:close/>
                <a:moveTo>
                  <a:pt x="33200" y="0"/>
                </a:moveTo>
                <a:lnTo>
                  <a:pt x="117314" y="0"/>
                </a:lnTo>
                <a:lnTo>
                  <a:pt x="117314" y="202890"/>
                </a:lnTo>
                <a:lnTo>
                  <a:pt x="143349" y="202890"/>
                </a:lnTo>
                <a:lnTo>
                  <a:pt x="143349" y="0"/>
                </a:lnTo>
                <a:lnTo>
                  <a:pt x="189634" y="0"/>
                </a:lnTo>
                <a:lnTo>
                  <a:pt x="189634" y="202890"/>
                </a:lnTo>
                <a:lnTo>
                  <a:pt x="215224" y="202890"/>
                </a:lnTo>
                <a:lnTo>
                  <a:pt x="215224" y="0"/>
                </a:lnTo>
                <a:lnTo>
                  <a:pt x="299560" y="0"/>
                </a:lnTo>
                <a:lnTo>
                  <a:pt x="299560" y="210001"/>
                </a:lnTo>
                <a:lnTo>
                  <a:pt x="313802" y="210001"/>
                </a:lnTo>
                <a:cubicBezTo>
                  <a:pt x="321590" y="210001"/>
                  <a:pt x="327821" y="216223"/>
                  <a:pt x="327821" y="224001"/>
                </a:cubicBezTo>
                <a:cubicBezTo>
                  <a:pt x="327821" y="231779"/>
                  <a:pt x="321590" y="238001"/>
                  <a:pt x="313802" y="238001"/>
                </a:cubicBezTo>
                <a:lnTo>
                  <a:pt x="269742" y="238001"/>
                </a:lnTo>
                <a:cubicBezTo>
                  <a:pt x="265737" y="242223"/>
                  <a:pt x="260396" y="245112"/>
                  <a:pt x="254166" y="245112"/>
                </a:cubicBezTo>
                <a:lnTo>
                  <a:pt x="186074" y="245112"/>
                </a:lnTo>
                <a:cubicBezTo>
                  <a:pt x="186964" y="247335"/>
                  <a:pt x="187631" y="249779"/>
                  <a:pt x="187631" y="252001"/>
                </a:cubicBezTo>
                <a:cubicBezTo>
                  <a:pt x="187631" y="257779"/>
                  <a:pt x="185406" y="263112"/>
                  <a:pt x="181401" y="266890"/>
                </a:cubicBezTo>
                <a:cubicBezTo>
                  <a:pt x="179843" y="268446"/>
                  <a:pt x="177840" y="269557"/>
                  <a:pt x="175838" y="270668"/>
                </a:cubicBezTo>
                <a:cubicBezTo>
                  <a:pt x="261954" y="275335"/>
                  <a:pt x="330491" y="345335"/>
                  <a:pt x="332716" y="432002"/>
                </a:cubicBezTo>
                <a:lnTo>
                  <a:pt x="87051" y="290224"/>
                </a:lnTo>
                <a:cubicBezTo>
                  <a:pt x="107968" y="278890"/>
                  <a:pt x="132001" y="272001"/>
                  <a:pt x="157368" y="270668"/>
                </a:cubicBezTo>
                <a:cubicBezTo>
                  <a:pt x="155143" y="269779"/>
                  <a:pt x="153140" y="268446"/>
                  <a:pt x="151583" y="266890"/>
                </a:cubicBezTo>
                <a:cubicBezTo>
                  <a:pt x="147577" y="262890"/>
                  <a:pt x="145352" y="257557"/>
                  <a:pt x="145352" y="252001"/>
                </a:cubicBezTo>
                <a:cubicBezTo>
                  <a:pt x="145352" y="249779"/>
                  <a:pt x="146019" y="247335"/>
                  <a:pt x="146910" y="245112"/>
                </a:cubicBezTo>
                <a:lnTo>
                  <a:pt x="78818" y="245112"/>
                </a:lnTo>
                <a:cubicBezTo>
                  <a:pt x="72587" y="245112"/>
                  <a:pt x="67024" y="242223"/>
                  <a:pt x="63241" y="238001"/>
                </a:cubicBezTo>
                <a:lnTo>
                  <a:pt x="19182" y="238001"/>
                </a:lnTo>
                <a:cubicBezTo>
                  <a:pt x="11393" y="238001"/>
                  <a:pt x="4940" y="231779"/>
                  <a:pt x="4940" y="224001"/>
                </a:cubicBezTo>
                <a:cubicBezTo>
                  <a:pt x="4940" y="216223"/>
                  <a:pt x="11393" y="210001"/>
                  <a:pt x="19182" y="210001"/>
                </a:cubicBezTo>
                <a:lnTo>
                  <a:pt x="33200" y="210001"/>
                </a:lnTo>
                <a:close/>
              </a:path>
            </a:pathLst>
          </a:custGeom>
          <a:solidFill>
            <a:srgbClr val="094BB7"/>
          </a:solidFill>
          <a:ln>
            <a:noFill/>
          </a:ln>
          <a:effectLst>
            <a:outerShdw blurRad="50800" dist="38100" dir="2700000" algn="tl" rotWithShape="0">
              <a:prstClr val="black">
                <a:alpha val="40000"/>
              </a:prstClr>
            </a:outerShdw>
          </a:effectLst>
        </p:spPr>
      </p:sp>
      <p:grpSp>
        <p:nvGrpSpPr>
          <p:cNvPr id="152" name="组合 151"/>
          <p:cNvGrpSpPr/>
          <p:nvPr userDrawn="1"/>
        </p:nvGrpSpPr>
        <p:grpSpPr>
          <a:xfrm>
            <a:off x="527597" y="6410561"/>
            <a:ext cx="912793" cy="242507"/>
            <a:chOff x="5415757" y="2776539"/>
            <a:chExt cx="3417888" cy="908051"/>
          </a:xfrm>
          <a:solidFill>
            <a:srgbClr val="C00000"/>
          </a:solidFill>
          <a:effectLst>
            <a:outerShdw blurRad="50800" dist="38100" dir="2700000" algn="tl" rotWithShape="0">
              <a:prstClr val="black">
                <a:alpha val="40000"/>
              </a:prstClr>
            </a:outerShdw>
          </a:effectLst>
        </p:grpSpPr>
        <p:sp>
          <p:nvSpPr>
            <p:cNvPr id="122" name="îşlíḓê"/>
            <p:cNvSpPr/>
            <p:nvPr userDrawn="1"/>
          </p:nvSpPr>
          <p:spPr bwMode="auto">
            <a:xfrm>
              <a:off x="5577682" y="2901952"/>
              <a:ext cx="123825" cy="214313"/>
            </a:xfrm>
            <a:custGeom>
              <a:avLst/>
              <a:gdLst>
                <a:gd name="T0" fmla="*/ 20 w 24"/>
                <a:gd name="T1" fmla="*/ 28 h 41"/>
                <a:gd name="T2" fmla="*/ 14 w 24"/>
                <a:gd name="T3" fmla="*/ 9 h 41"/>
                <a:gd name="T4" fmla="*/ 4 w 24"/>
                <a:gd name="T5" fmla="*/ 10 h 41"/>
                <a:gd name="T6" fmla="*/ 5 w 24"/>
                <a:gd name="T7" fmla="*/ 32 h 41"/>
                <a:gd name="T8" fmla="*/ 20 w 24"/>
                <a:gd name="T9" fmla="*/ 28 h 41"/>
              </a:gdLst>
              <a:ahLst/>
              <a:cxnLst>
                <a:cxn ang="0">
                  <a:pos x="T0" y="T1"/>
                </a:cxn>
                <a:cxn ang="0">
                  <a:pos x="T2" y="T3"/>
                </a:cxn>
                <a:cxn ang="0">
                  <a:pos x="T4" y="T5"/>
                </a:cxn>
                <a:cxn ang="0">
                  <a:pos x="T6" y="T7"/>
                </a:cxn>
                <a:cxn ang="0">
                  <a:pos x="T8" y="T9"/>
                </a:cxn>
              </a:cxnLst>
              <a:rect l="0" t="0" r="r" b="b"/>
              <a:pathLst>
                <a:path w="24" h="41">
                  <a:moveTo>
                    <a:pt x="20" y="28"/>
                  </a:moveTo>
                  <a:cubicBezTo>
                    <a:pt x="24" y="20"/>
                    <a:pt x="14" y="9"/>
                    <a:pt x="14" y="9"/>
                  </a:cubicBezTo>
                  <a:cubicBezTo>
                    <a:pt x="14" y="9"/>
                    <a:pt x="8" y="0"/>
                    <a:pt x="4" y="10"/>
                  </a:cubicBezTo>
                  <a:cubicBezTo>
                    <a:pt x="0" y="20"/>
                    <a:pt x="0" y="23"/>
                    <a:pt x="5" y="32"/>
                  </a:cubicBezTo>
                  <a:cubicBezTo>
                    <a:pt x="9" y="41"/>
                    <a:pt x="16" y="35"/>
                    <a:pt x="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iṧļïḍé"/>
            <p:cNvSpPr/>
            <p:nvPr userDrawn="1"/>
          </p:nvSpPr>
          <p:spPr bwMode="auto">
            <a:xfrm>
              <a:off x="5415757" y="3016252"/>
              <a:ext cx="747713" cy="668338"/>
            </a:xfrm>
            <a:custGeom>
              <a:avLst/>
              <a:gdLst>
                <a:gd name="T0" fmla="*/ 138 w 144"/>
                <a:gd name="T1" fmla="*/ 24 h 128"/>
                <a:gd name="T2" fmla="*/ 135 w 144"/>
                <a:gd name="T3" fmla="*/ 20 h 128"/>
                <a:gd name="T4" fmla="*/ 126 w 144"/>
                <a:gd name="T5" fmla="*/ 23 h 128"/>
                <a:gd name="T6" fmla="*/ 117 w 144"/>
                <a:gd name="T7" fmla="*/ 29 h 128"/>
                <a:gd name="T8" fmla="*/ 120 w 144"/>
                <a:gd name="T9" fmla="*/ 23 h 128"/>
                <a:gd name="T10" fmla="*/ 131 w 144"/>
                <a:gd name="T11" fmla="*/ 15 h 128"/>
                <a:gd name="T12" fmla="*/ 138 w 144"/>
                <a:gd name="T13" fmla="*/ 9 h 128"/>
                <a:gd name="T14" fmla="*/ 127 w 144"/>
                <a:gd name="T15" fmla="*/ 5 h 128"/>
                <a:gd name="T16" fmla="*/ 112 w 144"/>
                <a:gd name="T17" fmla="*/ 5 h 128"/>
                <a:gd name="T18" fmla="*/ 102 w 144"/>
                <a:gd name="T19" fmla="*/ 8 h 128"/>
                <a:gd name="T20" fmla="*/ 100 w 144"/>
                <a:gd name="T21" fmla="*/ 24 h 128"/>
                <a:gd name="T22" fmla="*/ 88 w 144"/>
                <a:gd name="T23" fmla="*/ 33 h 128"/>
                <a:gd name="T24" fmla="*/ 83 w 144"/>
                <a:gd name="T25" fmla="*/ 31 h 128"/>
                <a:gd name="T26" fmla="*/ 91 w 144"/>
                <a:gd name="T27" fmla="*/ 26 h 128"/>
                <a:gd name="T28" fmla="*/ 91 w 144"/>
                <a:gd name="T29" fmla="*/ 21 h 128"/>
                <a:gd name="T30" fmla="*/ 82 w 144"/>
                <a:gd name="T31" fmla="*/ 10 h 128"/>
                <a:gd name="T32" fmla="*/ 70 w 144"/>
                <a:gd name="T33" fmla="*/ 12 h 128"/>
                <a:gd name="T34" fmla="*/ 63 w 144"/>
                <a:gd name="T35" fmla="*/ 30 h 128"/>
                <a:gd name="T36" fmla="*/ 58 w 144"/>
                <a:gd name="T37" fmla="*/ 42 h 128"/>
                <a:gd name="T38" fmla="*/ 58 w 144"/>
                <a:gd name="T39" fmla="*/ 52 h 128"/>
                <a:gd name="T40" fmla="*/ 39 w 144"/>
                <a:gd name="T41" fmla="*/ 61 h 128"/>
                <a:gd name="T42" fmla="*/ 35 w 144"/>
                <a:gd name="T43" fmla="*/ 58 h 128"/>
                <a:gd name="T44" fmla="*/ 9 w 144"/>
                <a:gd name="T45" fmla="*/ 90 h 128"/>
                <a:gd name="T46" fmla="*/ 3 w 144"/>
                <a:gd name="T47" fmla="*/ 115 h 128"/>
                <a:gd name="T48" fmla="*/ 20 w 144"/>
                <a:gd name="T49" fmla="*/ 114 h 128"/>
                <a:gd name="T50" fmla="*/ 33 w 144"/>
                <a:gd name="T51" fmla="*/ 82 h 128"/>
                <a:gd name="T52" fmla="*/ 42 w 144"/>
                <a:gd name="T53" fmla="*/ 80 h 128"/>
                <a:gd name="T54" fmla="*/ 56 w 144"/>
                <a:gd name="T55" fmla="*/ 73 h 128"/>
                <a:gd name="T56" fmla="*/ 58 w 144"/>
                <a:gd name="T57" fmla="*/ 79 h 128"/>
                <a:gd name="T58" fmla="*/ 58 w 144"/>
                <a:gd name="T59" fmla="*/ 89 h 128"/>
                <a:gd name="T60" fmla="*/ 76 w 144"/>
                <a:gd name="T61" fmla="*/ 70 h 128"/>
                <a:gd name="T62" fmla="*/ 77 w 144"/>
                <a:gd name="T63" fmla="*/ 60 h 128"/>
                <a:gd name="T64" fmla="*/ 95 w 144"/>
                <a:gd name="T65" fmla="*/ 42 h 128"/>
                <a:gd name="T66" fmla="*/ 95 w 144"/>
                <a:gd name="T67" fmla="*/ 53 h 128"/>
                <a:gd name="T68" fmla="*/ 96 w 144"/>
                <a:gd name="T69" fmla="*/ 67 h 128"/>
                <a:gd name="T70" fmla="*/ 113 w 144"/>
                <a:gd name="T71" fmla="*/ 50 h 128"/>
                <a:gd name="T72" fmla="*/ 116 w 144"/>
                <a:gd name="T73" fmla="*/ 50 h 128"/>
                <a:gd name="T74" fmla="*/ 117 w 144"/>
                <a:gd name="T75" fmla="*/ 87 h 128"/>
                <a:gd name="T76" fmla="*/ 135 w 144"/>
                <a:gd name="T77" fmla="*/ 66 h 128"/>
                <a:gd name="T78" fmla="*/ 134 w 144"/>
                <a:gd name="T79" fmla="*/ 40 h 128"/>
                <a:gd name="T80" fmla="*/ 144 w 144"/>
                <a:gd name="T81" fmla="*/ 28 h 128"/>
                <a:gd name="T82" fmla="*/ 138 w 144"/>
                <a:gd name="T83"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28">
                  <a:moveTo>
                    <a:pt x="138" y="24"/>
                  </a:moveTo>
                  <a:cubicBezTo>
                    <a:pt x="138" y="24"/>
                    <a:pt x="135" y="23"/>
                    <a:pt x="135" y="20"/>
                  </a:cubicBezTo>
                  <a:cubicBezTo>
                    <a:pt x="135" y="20"/>
                    <a:pt x="130" y="17"/>
                    <a:pt x="126" y="23"/>
                  </a:cubicBezTo>
                  <a:cubicBezTo>
                    <a:pt x="122" y="28"/>
                    <a:pt x="120" y="30"/>
                    <a:pt x="117" y="29"/>
                  </a:cubicBezTo>
                  <a:cubicBezTo>
                    <a:pt x="114" y="28"/>
                    <a:pt x="118" y="25"/>
                    <a:pt x="120" y="23"/>
                  </a:cubicBezTo>
                  <a:cubicBezTo>
                    <a:pt x="123" y="22"/>
                    <a:pt x="127" y="16"/>
                    <a:pt x="131" y="15"/>
                  </a:cubicBezTo>
                  <a:cubicBezTo>
                    <a:pt x="136" y="14"/>
                    <a:pt x="138" y="14"/>
                    <a:pt x="138" y="9"/>
                  </a:cubicBezTo>
                  <a:cubicBezTo>
                    <a:pt x="138" y="5"/>
                    <a:pt x="137" y="0"/>
                    <a:pt x="127" y="5"/>
                  </a:cubicBezTo>
                  <a:cubicBezTo>
                    <a:pt x="117" y="10"/>
                    <a:pt x="114" y="9"/>
                    <a:pt x="112" y="5"/>
                  </a:cubicBezTo>
                  <a:cubicBezTo>
                    <a:pt x="109" y="0"/>
                    <a:pt x="103" y="1"/>
                    <a:pt x="102" y="8"/>
                  </a:cubicBezTo>
                  <a:cubicBezTo>
                    <a:pt x="102" y="16"/>
                    <a:pt x="100" y="24"/>
                    <a:pt x="100" y="24"/>
                  </a:cubicBezTo>
                  <a:cubicBezTo>
                    <a:pt x="88" y="33"/>
                    <a:pt x="88" y="33"/>
                    <a:pt x="88" y="33"/>
                  </a:cubicBezTo>
                  <a:cubicBezTo>
                    <a:pt x="88" y="33"/>
                    <a:pt x="79" y="34"/>
                    <a:pt x="83" y="31"/>
                  </a:cubicBezTo>
                  <a:cubicBezTo>
                    <a:pt x="87" y="27"/>
                    <a:pt x="91" y="26"/>
                    <a:pt x="91" y="26"/>
                  </a:cubicBezTo>
                  <a:cubicBezTo>
                    <a:pt x="91" y="21"/>
                    <a:pt x="91" y="21"/>
                    <a:pt x="91" y="21"/>
                  </a:cubicBezTo>
                  <a:cubicBezTo>
                    <a:pt x="91" y="21"/>
                    <a:pt x="84" y="15"/>
                    <a:pt x="82" y="10"/>
                  </a:cubicBezTo>
                  <a:cubicBezTo>
                    <a:pt x="80" y="4"/>
                    <a:pt x="71" y="2"/>
                    <a:pt x="70" y="12"/>
                  </a:cubicBezTo>
                  <a:cubicBezTo>
                    <a:pt x="69" y="22"/>
                    <a:pt x="68" y="27"/>
                    <a:pt x="63" y="30"/>
                  </a:cubicBezTo>
                  <a:cubicBezTo>
                    <a:pt x="58" y="34"/>
                    <a:pt x="48" y="39"/>
                    <a:pt x="58" y="42"/>
                  </a:cubicBezTo>
                  <a:cubicBezTo>
                    <a:pt x="67" y="45"/>
                    <a:pt x="61" y="48"/>
                    <a:pt x="58" y="52"/>
                  </a:cubicBezTo>
                  <a:cubicBezTo>
                    <a:pt x="54" y="56"/>
                    <a:pt x="42" y="65"/>
                    <a:pt x="39" y="61"/>
                  </a:cubicBezTo>
                  <a:cubicBezTo>
                    <a:pt x="35" y="58"/>
                    <a:pt x="35" y="58"/>
                    <a:pt x="35" y="58"/>
                  </a:cubicBezTo>
                  <a:cubicBezTo>
                    <a:pt x="35" y="58"/>
                    <a:pt x="18" y="82"/>
                    <a:pt x="9" y="90"/>
                  </a:cubicBezTo>
                  <a:cubicBezTo>
                    <a:pt x="1" y="97"/>
                    <a:pt x="0" y="105"/>
                    <a:pt x="3" y="115"/>
                  </a:cubicBezTo>
                  <a:cubicBezTo>
                    <a:pt x="5" y="126"/>
                    <a:pt x="17" y="128"/>
                    <a:pt x="20" y="114"/>
                  </a:cubicBezTo>
                  <a:cubicBezTo>
                    <a:pt x="22" y="100"/>
                    <a:pt x="29" y="88"/>
                    <a:pt x="33" y="82"/>
                  </a:cubicBezTo>
                  <a:cubicBezTo>
                    <a:pt x="37" y="75"/>
                    <a:pt x="42" y="80"/>
                    <a:pt x="42" y="80"/>
                  </a:cubicBezTo>
                  <a:cubicBezTo>
                    <a:pt x="42" y="80"/>
                    <a:pt x="51" y="80"/>
                    <a:pt x="56" y="73"/>
                  </a:cubicBezTo>
                  <a:cubicBezTo>
                    <a:pt x="60" y="66"/>
                    <a:pt x="60" y="76"/>
                    <a:pt x="58" y="79"/>
                  </a:cubicBezTo>
                  <a:cubicBezTo>
                    <a:pt x="56" y="82"/>
                    <a:pt x="49" y="89"/>
                    <a:pt x="58" y="89"/>
                  </a:cubicBezTo>
                  <a:cubicBezTo>
                    <a:pt x="66" y="89"/>
                    <a:pt x="73" y="80"/>
                    <a:pt x="76" y="70"/>
                  </a:cubicBezTo>
                  <a:cubicBezTo>
                    <a:pt x="77" y="60"/>
                    <a:pt x="77" y="60"/>
                    <a:pt x="77" y="60"/>
                  </a:cubicBezTo>
                  <a:cubicBezTo>
                    <a:pt x="77" y="60"/>
                    <a:pt x="88" y="47"/>
                    <a:pt x="95" y="42"/>
                  </a:cubicBezTo>
                  <a:cubicBezTo>
                    <a:pt x="95" y="53"/>
                    <a:pt x="95" y="53"/>
                    <a:pt x="95" y="53"/>
                  </a:cubicBezTo>
                  <a:cubicBezTo>
                    <a:pt x="95" y="53"/>
                    <a:pt x="86" y="65"/>
                    <a:pt x="96" y="67"/>
                  </a:cubicBezTo>
                  <a:cubicBezTo>
                    <a:pt x="106" y="69"/>
                    <a:pt x="110" y="61"/>
                    <a:pt x="113" y="50"/>
                  </a:cubicBezTo>
                  <a:cubicBezTo>
                    <a:pt x="116" y="50"/>
                    <a:pt x="116" y="50"/>
                    <a:pt x="116" y="50"/>
                  </a:cubicBezTo>
                  <a:cubicBezTo>
                    <a:pt x="117" y="87"/>
                    <a:pt x="117" y="87"/>
                    <a:pt x="117" y="87"/>
                  </a:cubicBezTo>
                  <a:cubicBezTo>
                    <a:pt x="117" y="87"/>
                    <a:pt x="132" y="87"/>
                    <a:pt x="135" y="66"/>
                  </a:cubicBezTo>
                  <a:cubicBezTo>
                    <a:pt x="134" y="40"/>
                    <a:pt x="134" y="40"/>
                    <a:pt x="134" y="40"/>
                  </a:cubicBezTo>
                  <a:cubicBezTo>
                    <a:pt x="134" y="40"/>
                    <a:pt x="143" y="34"/>
                    <a:pt x="144" y="28"/>
                  </a:cubicBezTo>
                  <a:cubicBezTo>
                    <a:pt x="144" y="23"/>
                    <a:pt x="138" y="24"/>
                    <a:pt x="13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ṣľiḋé"/>
            <p:cNvSpPr/>
            <p:nvPr userDrawn="1"/>
          </p:nvSpPr>
          <p:spPr bwMode="auto">
            <a:xfrm>
              <a:off x="6631782" y="2892427"/>
              <a:ext cx="119063" cy="187325"/>
            </a:xfrm>
            <a:custGeom>
              <a:avLst/>
              <a:gdLst>
                <a:gd name="T0" fmla="*/ 10 w 23"/>
                <a:gd name="T1" fmla="*/ 6 h 36"/>
                <a:gd name="T2" fmla="*/ 3 w 23"/>
                <a:gd name="T3" fmla="*/ 10 h 36"/>
                <a:gd name="T4" fmla="*/ 3 w 23"/>
                <a:gd name="T5" fmla="*/ 30 h 36"/>
                <a:gd name="T6" fmla="*/ 19 w 23"/>
                <a:gd name="T7" fmla="*/ 30 h 36"/>
                <a:gd name="T8" fmla="*/ 18 w 23"/>
                <a:gd name="T9" fmla="*/ 14 h 36"/>
                <a:gd name="T10" fmla="*/ 10 w 23"/>
                <a:gd name="T11" fmla="*/ 6 h 36"/>
              </a:gdLst>
              <a:ahLst/>
              <a:cxnLst>
                <a:cxn ang="0">
                  <a:pos x="T0" y="T1"/>
                </a:cxn>
                <a:cxn ang="0">
                  <a:pos x="T2" y="T3"/>
                </a:cxn>
                <a:cxn ang="0">
                  <a:pos x="T4" y="T5"/>
                </a:cxn>
                <a:cxn ang="0">
                  <a:pos x="T6" y="T7"/>
                </a:cxn>
                <a:cxn ang="0">
                  <a:pos x="T8" y="T9"/>
                </a:cxn>
                <a:cxn ang="0">
                  <a:pos x="T10" y="T11"/>
                </a:cxn>
              </a:cxnLst>
              <a:rect l="0" t="0" r="r" b="b"/>
              <a:pathLst>
                <a:path w="23" h="36">
                  <a:moveTo>
                    <a:pt x="10" y="6"/>
                  </a:moveTo>
                  <a:cubicBezTo>
                    <a:pt x="10" y="6"/>
                    <a:pt x="6" y="0"/>
                    <a:pt x="3" y="10"/>
                  </a:cubicBezTo>
                  <a:cubicBezTo>
                    <a:pt x="0" y="19"/>
                    <a:pt x="4" y="24"/>
                    <a:pt x="3" y="30"/>
                  </a:cubicBezTo>
                  <a:cubicBezTo>
                    <a:pt x="2" y="36"/>
                    <a:pt x="15" y="34"/>
                    <a:pt x="19" y="30"/>
                  </a:cubicBezTo>
                  <a:cubicBezTo>
                    <a:pt x="23" y="27"/>
                    <a:pt x="23" y="18"/>
                    <a:pt x="18" y="14"/>
                  </a:cubicBezTo>
                  <a:cubicBezTo>
                    <a:pt x="12" y="9"/>
                    <a:pt x="10"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íṡḷïďé"/>
            <p:cNvSpPr/>
            <p:nvPr userDrawn="1"/>
          </p:nvSpPr>
          <p:spPr bwMode="auto">
            <a:xfrm>
              <a:off x="6538119" y="3100389"/>
              <a:ext cx="139700" cy="182563"/>
            </a:xfrm>
            <a:custGeom>
              <a:avLst/>
              <a:gdLst>
                <a:gd name="T0" fmla="*/ 8 w 27"/>
                <a:gd name="T1" fmla="*/ 31 h 35"/>
                <a:gd name="T2" fmla="*/ 21 w 27"/>
                <a:gd name="T3" fmla="*/ 25 h 35"/>
                <a:gd name="T4" fmla="*/ 16 w 27"/>
                <a:gd name="T5" fmla="*/ 8 h 35"/>
                <a:gd name="T6" fmla="*/ 8 w 27"/>
                <a:gd name="T7" fmla="*/ 4 h 35"/>
                <a:gd name="T8" fmla="*/ 2 w 27"/>
                <a:gd name="T9" fmla="*/ 19 h 35"/>
                <a:gd name="T10" fmla="*/ 8 w 27"/>
                <a:gd name="T11" fmla="*/ 31 h 35"/>
              </a:gdLst>
              <a:ahLst/>
              <a:cxnLst>
                <a:cxn ang="0">
                  <a:pos x="T0" y="T1"/>
                </a:cxn>
                <a:cxn ang="0">
                  <a:pos x="T2" y="T3"/>
                </a:cxn>
                <a:cxn ang="0">
                  <a:pos x="T4" y="T5"/>
                </a:cxn>
                <a:cxn ang="0">
                  <a:pos x="T6" y="T7"/>
                </a:cxn>
                <a:cxn ang="0">
                  <a:pos x="T8" y="T9"/>
                </a:cxn>
                <a:cxn ang="0">
                  <a:pos x="T10" y="T11"/>
                </a:cxn>
              </a:cxnLst>
              <a:rect l="0" t="0" r="r" b="b"/>
              <a:pathLst>
                <a:path w="27" h="35">
                  <a:moveTo>
                    <a:pt x="8" y="31"/>
                  </a:moveTo>
                  <a:cubicBezTo>
                    <a:pt x="8" y="31"/>
                    <a:pt x="15" y="35"/>
                    <a:pt x="21" y="25"/>
                  </a:cubicBezTo>
                  <a:cubicBezTo>
                    <a:pt x="27" y="14"/>
                    <a:pt x="16" y="8"/>
                    <a:pt x="16" y="8"/>
                  </a:cubicBezTo>
                  <a:cubicBezTo>
                    <a:pt x="16" y="8"/>
                    <a:pt x="13" y="0"/>
                    <a:pt x="8" y="4"/>
                  </a:cubicBezTo>
                  <a:cubicBezTo>
                    <a:pt x="3" y="7"/>
                    <a:pt x="0" y="13"/>
                    <a:pt x="2" y="19"/>
                  </a:cubicBezTo>
                  <a:cubicBezTo>
                    <a:pt x="5" y="25"/>
                    <a:pt x="7" y="23"/>
                    <a:pt x="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iṩļîḋe"/>
            <p:cNvSpPr/>
            <p:nvPr userDrawn="1"/>
          </p:nvSpPr>
          <p:spPr bwMode="auto">
            <a:xfrm>
              <a:off x="6330157" y="3225802"/>
              <a:ext cx="363538" cy="449263"/>
            </a:xfrm>
            <a:custGeom>
              <a:avLst/>
              <a:gdLst>
                <a:gd name="T0" fmla="*/ 63 w 70"/>
                <a:gd name="T1" fmla="*/ 12 h 86"/>
                <a:gd name="T2" fmla="*/ 15 w 70"/>
                <a:gd name="T3" fmla="*/ 58 h 86"/>
                <a:gd name="T4" fmla="*/ 17 w 70"/>
                <a:gd name="T5" fmla="*/ 76 h 86"/>
                <a:gd name="T6" fmla="*/ 33 w 70"/>
                <a:gd name="T7" fmla="*/ 73 h 86"/>
                <a:gd name="T8" fmla="*/ 70 w 70"/>
                <a:gd name="T9" fmla="*/ 14 h 86"/>
                <a:gd name="T10" fmla="*/ 70 w 70"/>
                <a:gd name="T11" fmla="*/ 10 h 86"/>
                <a:gd name="T12" fmla="*/ 63 w 70"/>
                <a:gd name="T13" fmla="*/ 12 h 86"/>
              </a:gdLst>
              <a:ahLst/>
              <a:cxnLst>
                <a:cxn ang="0">
                  <a:pos x="T0" y="T1"/>
                </a:cxn>
                <a:cxn ang="0">
                  <a:pos x="T2" y="T3"/>
                </a:cxn>
                <a:cxn ang="0">
                  <a:pos x="T4" y="T5"/>
                </a:cxn>
                <a:cxn ang="0">
                  <a:pos x="T6" y="T7"/>
                </a:cxn>
                <a:cxn ang="0">
                  <a:pos x="T8" y="T9"/>
                </a:cxn>
                <a:cxn ang="0">
                  <a:pos x="T10" y="T11"/>
                </a:cxn>
                <a:cxn ang="0">
                  <a:pos x="T12" y="T13"/>
                </a:cxn>
              </a:cxnLst>
              <a:rect l="0" t="0" r="r" b="b"/>
              <a:pathLst>
                <a:path w="70" h="86">
                  <a:moveTo>
                    <a:pt x="63" y="12"/>
                  </a:moveTo>
                  <a:cubicBezTo>
                    <a:pt x="56" y="25"/>
                    <a:pt x="29" y="52"/>
                    <a:pt x="15" y="58"/>
                  </a:cubicBezTo>
                  <a:cubicBezTo>
                    <a:pt x="0" y="64"/>
                    <a:pt x="17" y="76"/>
                    <a:pt x="17" y="76"/>
                  </a:cubicBezTo>
                  <a:cubicBezTo>
                    <a:pt x="17" y="76"/>
                    <a:pt x="24" y="86"/>
                    <a:pt x="33" y="73"/>
                  </a:cubicBezTo>
                  <a:cubicBezTo>
                    <a:pt x="43" y="60"/>
                    <a:pt x="59" y="40"/>
                    <a:pt x="70" y="14"/>
                  </a:cubicBezTo>
                  <a:cubicBezTo>
                    <a:pt x="70" y="12"/>
                    <a:pt x="70" y="10"/>
                    <a:pt x="70" y="10"/>
                  </a:cubicBezTo>
                  <a:cubicBezTo>
                    <a:pt x="70" y="10"/>
                    <a:pt x="70" y="0"/>
                    <a:pt x="6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išḷîḋê"/>
            <p:cNvSpPr/>
            <p:nvPr userDrawn="1"/>
          </p:nvSpPr>
          <p:spPr bwMode="auto">
            <a:xfrm>
              <a:off x="6817519" y="3032127"/>
              <a:ext cx="271463" cy="246063"/>
            </a:xfrm>
            <a:custGeom>
              <a:avLst/>
              <a:gdLst>
                <a:gd name="T0" fmla="*/ 37 w 52"/>
                <a:gd name="T1" fmla="*/ 2 h 47"/>
                <a:gd name="T2" fmla="*/ 10 w 52"/>
                <a:gd name="T3" fmla="*/ 11 h 47"/>
                <a:gd name="T4" fmla="*/ 6 w 52"/>
                <a:gd name="T5" fmla="*/ 21 h 47"/>
                <a:gd name="T6" fmla="*/ 19 w 52"/>
                <a:gd name="T7" fmla="*/ 29 h 47"/>
                <a:gd name="T8" fmla="*/ 25 w 52"/>
                <a:gd name="T9" fmla="*/ 32 h 47"/>
                <a:gd name="T10" fmla="*/ 20 w 52"/>
                <a:gd name="T11" fmla="*/ 47 h 47"/>
                <a:gd name="T12" fmla="*/ 36 w 52"/>
                <a:gd name="T13" fmla="*/ 41 h 47"/>
                <a:gd name="T14" fmla="*/ 51 w 52"/>
                <a:gd name="T15" fmla="*/ 17 h 47"/>
                <a:gd name="T16" fmla="*/ 37 w 52"/>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7">
                  <a:moveTo>
                    <a:pt x="37" y="2"/>
                  </a:moveTo>
                  <a:cubicBezTo>
                    <a:pt x="27" y="5"/>
                    <a:pt x="10" y="11"/>
                    <a:pt x="10" y="11"/>
                  </a:cubicBezTo>
                  <a:cubicBezTo>
                    <a:pt x="10" y="11"/>
                    <a:pt x="0" y="14"/>
                    <a:pt x="6" y="21"/>
                  </a:cubicBezTo>
                  <a:cubicBezTo>
                    <a:pt x="12" y="28"/>
                    <a:pt x="12" y="33"/>
                    <a:pt x="19" y="29"/>
                  </a:cubicBezTo>
                  <a:cubicBezTo>
                    <a:pt x="27" y="26"/>
                    <a:pt x="27" y="28"/>
                    <a:pt x="25" y="32"/>
                  </a:cubicBezTo>
                  <a:cubicBezTo>
                    <a:pt x="24" y="36"/>
                    <a:pt x="19" y="43"/>
                    <a:pt x="20" y="47"/>
                  </a:cubicBezTo>
                  <a:cubicBezTo>
                    <a:pt x="20" y="47"/>
                    <a:pt x="32" y="46"/>
                    <a:pt x="36" y="41"/>
                  </a:cubicBezTo>
                  <a:cubicBezTo>
                    <a:pt x="39" y="35"/>
                    <a:pt x="50" y="24"/>
                    <a:pt x="51" y="17"/>
                  </a:cubicBezTo>
                  <a:cubicBezTo>
                    <a:pt x="52" y="9"/>
                    <a:pt x="46" y="0"/>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ísliďe"/>
            <p:cNvSpPr/>
            <p:nvPr userDrawn="1"/>
          </p:nvSpPr>
          <p:spPr bwMode="auto">
            <a:xfrm>
              <a:off x="6792119" y="3273427"/>
              <a:ext cx="228600" cy="150813"/>
            </a:xfrm>
            <a:custGeom>
              <a:avLst/>
              <a:gdLst>
                <a:gd name="T0" fmla="*/ 31 w 44"/>
                <a:gd name="T1" fmla="*/ 3 h 29"/>
                <a:gd name="T2" fmla="*/ 8 w 44"/>
                <a:gd name="T3" fmla="*/ 9 h 29"/>
                <a:gd name="T4" fmla="*/ 7 w 44"/>
                <a:gd name="T5" fmla="*/ 20 h 29"/>
                <a:gd name="T6" fmla="*/ 31 w 44"/>
                <a:gd name="T7" fmla="*/ 23 h 29"/>
                <a:gd name="T8" fmla="*/ 44 w 44"/>
                <a:gd name="T9" fmla="*/ 2 h 29"/>
                <a:gd name="T10" fmla="*/ 31 w 44"/>
                <a:gd name="T11" fmla="*/ 3 h 29"/>
              </a:gdLst>
              <a:ahLst/>
              <a:cxnLst>
                <a:cxn ang="0">
                  <a:pos x="T0" y="T1"/>
                </a:cxn>
                <a:cxn ang="0">
                  <a:pos x="T2" y="T3"/>
                </a:cxn>
                <a:cxn ang="0">
                  <a:pos x="T4" y="T5"/>
                </a:cxn>
                <a:cxn ang="0">
                  <a:pos x="T6" y="T7"/>
                </a:cxn>
                <a:cxn ang="0">
                  <a:pos x="T8" y="T9"/>
                </a:cxn>
                <a:cxn ang="0">
                  <a:pos x="T10" y="T11"/>
                </a:cxn>
              </a:cxnLst>
              <a:rect l="0" t="0" r="r" b="b"/>
              <a:pathLst>
                <a:path w="44" h="29">
                  <a:moveTo>
                    <a:pt x="31" y="3"/>
                  </a:moveTo>
                  <a:cubicBezTo>
                    <a:pt x="24" y="6"/>
                    <a:pt x="8" y="9"/>
                    <a:pt x="8" y="9"/>
                  </a:cubicBezTo>
                  <a:cubicBezTo>
                    <a:pt x="8" y="9"/>
                    <a:pt x="0" y="13"/>
                    <a:pt x="7" y="20"/>
                  </a:cubicBezTo>
                  <a:cubicBezTo>
                    <a:pt x="13" y="27"/>
                    <a:pt x="22" y="29"/>
                    <a:pt x="31" y="23"/>
                  </a:cubicBezTo>
                  <a:cubicBezTo>
                    <a:pt x="41" y="17"/>
                    <a:pt x="43" y="13"/>
                    <a:pt x="44" y="2"/>
                  </a:cubicBezTo>
                  <a:cubicBezTo>
                    <a:pt x="44" y="2"/>
                    <a:pt x="38" y="0"/>
                    <a:pt x="3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líďè"/>
            <p:cNvSpPr/>
            <p:nvPr userDrawn="1"/>
          </p:nvSpPr>
          <p:spPr bwMode="auto">
            <a:xfrm>
              <a:off x="7363620" y="2876553"/>
              <a:ext cx="566738" cy="625474"/>
            </a:xfrm>
            <a:custGeom>
              <a:avLst/>
              <a:gdLst>
                <a:gd name="T0" fmla="*/ 108 w 109"/>
                <a:gd name="T1" fmla="*/ 54 h 120"/>
                <a:gd name="T2" fmla="*/ 97 w 109"/>
                <a:gd name="T3" fmla="*/ 52 h 120"/>
                <a:gd name="T4" fmla="*/ 84 w 109"/>
                <a:gd name="T5" fmla="*/ 58 h 120"/>
                <a:gd name="T6" fmla="*/ 89 w 109"/>
                <a:gd name="T7" fmla="*/ 43 h 120"/>
                <a:gd name="T8" fmla="*/ 85 w 109"/>
                <a:gd name="T9" fmla="*/ 10 h 120"/>
                <a:gd name="T10" fmla="*/ 70 w 109"/>
                <a:gd name="T11" fmla="*/ 16 h 120"/>
                <a:gd name="T12" fmla="*/ 68 w 109"/>
                <a:gd name="T13" fmla="*/ 53 h 120"/>
                <a:gd name="T14" fmla="*/ 53 w 109"/>
                <a:gd name="T15" fmla="*/ 72 h 120"/>
                <a:gd name="T16" fmla="*/ 11 w 109"/>
                <a:gd name="T17" fmla="*/ 79 h 120"/>
                <a:gd name="T18" fmla="*/ 2 w 109"/>
                <a:gd name="T19" fmla="*/ 89 h 120"/>
                <a:gd name="T20" fmla="*/ 20 w 109"/>
                <a:gd name="T21" fmla="*/ 100 h 120"/>
                <a:gd name="T22" fmla="*/ 31 w 109"/>
                <a:gd name="T23" fmla="*/ 98 h 120"/>
                <a:gd name="T24" fmla="*/ 41 w 109"/>
                <a:gd name="T25" fmla="*/ 94 h 120"/>
                <a:gd name="T26" fmla="*/ 49 w 109"/>
                <a:gd name="T27" fmla="*/ 90 h 120"/>
                <a:gd name="T28" fmla="*/ 54 w 109"/>
                <a:gd name="T29" fmla="*/ 92 h 120"/>
                <a:gd name="T30" fmla="*/ 32 w 109"/>
                <a:gd name="T31" fmla="*/ 110 h 120"/>
                <a:gd name="T32" fmla="*/ 35 w 109"/>
                <a:gd name="T33" fmla="*/ 119 h 120"/>
                <a:gd name="T34" fmla="*/ 70 w 109"/>
                <a:gd name="T35" fmla="*/ 92 h 120"/>
                <a:gd name="T36" fmla="*/ 89 w 109"/>
                <a:gd name="T37" fmla="*/ 72 h 120"/>
                <a:gd name="T38" fmla="*/ 108 w 109"/>
                <a:gd name="T39"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120">
                  <a:moveTo>
                    <a:pt x="108" y="54"/>
                  </a:moveTo>
                  <a:cubicBezTo>
                    <a:pt x="109" y="45"/>
                    <a:pt x="101" y="49"/>
                    <a:pt x="97" y="52"/>
                  </a:cubicBezTo>
                  <a:cubicBezTo>
                    <a:pt x="94" y="54"/>
                    <a:pt x="86" y="57"/>
                    <a:pt x="84" y="58"/>
                  </a:cubicBezTo>
                  <a:cubicBezTo>
                    <a:pt x="84" y="58"/>
                    <a:pt x="86" y="48"/>
                    <a:pt x="89" y="43"/>
                  </a:cubicBezTo>
                  <a:cubicBezTo>
                    <a:pt x="92" y="37"/>
                    <a:pt x="96" y="21"/>
                    <a:pt x="85" y="10"/>
                  </a:cubicBezTo>
                  <a:cubicBezTo>
                    <a:pt x="74" y="0"/>
                    <a:pt x="72" y="5"/>
                    <a:pt x="70" y="16"/>
                  </a:cubicBezTo>
                  <a:cubicBezTo>
                    <a:pt x="67" y="26"/>
                    <a:pt x="72" y="36"/>
                    <a:pt x="68" y="53"/>
                  </a:cubicBezTo>
                  <a:cubicBezTo>
                    <a:pt x="64" y="70"/>
                    <a:pt x="64" y="68"/>
                    <a:pt x="53" y="72"/>
                  </a:cubicBezTo>
                  <a:cubicBezTo>
                    <a:pt x="42" y="76"/>
                    <a:pt x="27" y="81"/>
                    <a:pt x="11" y="79"/>
                  </a:cubicBezTo>
                  <a:cubicBezTo>
                    <a:pt x="3" y="78"/>
                    <a:pt x="0" y="75"/>
                    <a:pt x="2" y="89"/>
                  </a:cubicBezTo>
                  <a:cubicBezTo>
                    <a:pt x="2" y="89"/>
                    <a:pt x="4" y="97"/>
                    <a:pt x="20" y="100"/>
                  </a:cubicBezTo>
                  <a:cubicBezTo>
                    <a:pt x="24" y="101"/>
                    <a:pt x="27" y="99"/>
                    <a:pt x="31" y="98"/>
                  </a:cubicBezTo>
                  <a:cubicBezTo>
                    <a:pt x="35" y="98"/>
                    <a:pt x="38" y="96"/>
                    <a:pt x="41" y="94"/>
                  </a:cubicBezTo>
                  <a:cubicBezTo>
                    <a:pt x="46" y="92"/>
                    <a:pt x="49" y="90"/>
                    <a:pt x="49" y="90"/>
                  </a:cubicBezTo>
                  <a:cubicBezTo>
                    <a:pt x="49" y="90"/>
                    <a:pt x="55" y="89"/>
                    <a:pt x="54" y="92"/>
                  </a:cubicBezTo>
                  <a:cubicBezTo>
                    <a:pt x="53" y="95"/>
                    <a:pt x="47" y="104"/>
                    <a:pt x="32" y="110"/>
                  </a:cubicBezTo>
                  <a:cubicBezTo>
                    <a:pt x="17" y="116"/>
                    <a:pt x="29" y="120"/>
                    <a:pt x="35" y="119"/>
                  </a:cubicBezTo>
                  <a:cubicBezTo>
                    <a:pt x="40" y="118"/>
                    <a:pt x="61" y="116"/>
                    <a:pt x="70" y="92"/>
                  </a:cubicBezTo>
                  <a:cubicBezTo>
                    <a:pt x="80" y="69"/>
                    <a:pt x="89" y="72"/>
                    <a:pt x="89" y="72"/>
                  </a:cubicBezTo>
                  <a:cubicBezTo>
                    <a:pt x="89" y="72"/>
                    <a:pt x="107" y="63"/>
                    <a:pt x="108"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iṥḷîďè"/>
            <p:cNvSpPr/>
            <p:nvPr userDrawn="1"/>
          </p:nvSpPr>
          <p:spPr bwMode="auto">
            <a:xfrm>
              <a:off x="7809707" y="3346452"/>
              <a:ext cx="161925" cy="187325"/>
            </a:xfrm>
            <a:custGeom>
              <a:avLst/>
              <a:gdLst>
                <a:gd name="T0" fmla="*/ 17 w 31"/>
                <a:gd name="T1" fmla="*/ 6 h 36"/>
                <a:gd name="T2" fmla="*/ 3 w 31"/>
                <a:gd name="T3" fmla="*/ 7 h 36"/>
                <a:gd name="T4" fmla="*/ 9 w 31"/>
                <a:gd name="T5" fmla="*/ 27 h 36"/>
                <a:gd name="T6" fmla="*/ 12 w 31"/>
                <a:gd name="T7" fmla="*/ 36 h 36"/>
                <a:gd name="T8" fmla="*/ 26 w 31"/>
                <a:gd name="T9" fmla="*/ 17 h 36"/>
                <a:gd name="T10" fmla="*/ 17 w 31"/>
                <a:gd name="T11" fmla="*/ 6 h 36"/>
              </a:gdLst>
              <a:ahLst/>
              <a:cxnLst>
                <a:cxn ang="0">
                  <a:pos x="T0" y="T1"/>
                </a:cxn>
                <a:cxn ang="0">
                  <a:pos x="T2" y="T3"/>
                </a:cxn>
                <a:cxn ang="0">
                  <a:pos x="T4" y="T5"/>
                </a:cxn>
                <a:cxn ang="0">
                  <a:pos x="T6" y="T7"/>
                </a:cxn>
                <a:cxn ang="0">
                  <a:pos x="T8" y="T9"/>
                </a:cxn>
                <a:cxn ang="0">
                  <a:pos x="T10" y="T11"/>
                </a:cxn>
              </a:cxnLst>
              <a:rect l="0" t="0" r="r" b="b"/>
              <a:pathLst>
                <a:path w="31" h="36">
                  <a:moveTo>
                    <a:pt x="17" y="6"/>
                  </a:moveTo>
                  <a:cubicBezTo>
                    <a:pt x="17" y="6"/>
                    <a:pt x="6" y="0"/>
                    <a:pt x="3" y="7"/>
                  </a:cubicBezTo>
                  <a:cubicBezTo>
                    <a:pt x="0" y="14"/>
                    <a:pt x="6" y="23"/>
                    <a:pt x="9" y="27"/>
                  </a:cubicBezTo>
                  <a:cubicBezTo>
                    <a:pt x="12" y="31"/>
                    <a:pt x="5" y="36"/>
                    <a:pt x="12" y="36"/>
                  </a:cubicBezTo>
                  <a:cubicBezTo>
                    <a:pt x="20" y="36"/>
                    <a:pt x="31" y="33"/>
                    <a:pt x="26" y="17"/>
                  </a:cubicBezTo>
                  <a:cubicBezTo>
                    <a:pt x="23" y="10"/>
                    <a:pt x="17" y="6"/>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i$ľíḑé"/>
            <p:cNvSpPr/>
            <p:nvPr userDrawn="1"/>
          </p:nvSpPr>
          <p:spPr bwMode="auto">
            <a:xfrm>
              <a:off x="8266907" y="3121027"/>
              <a:ext cx="93663" cy="146050"/>
            </a:xfrm>
            <a:custGeom>
              <a:avLst/>
              <a:gdLst>
                <a:gd name="T0" fmla="*/ 11 w 18"/>
                <a:gd name="T1" fmla="*/ 27 h 28"/>
                <a:gd name="T2" fmla="*/ 17 w 18"/>
                <a:gd name="T3" fmla="*/ 10 h 28"/>
                <a:gd name="T4" fmla="*/ 14 w 18"/>
                <a:gd name="T5" fmla="*/ 4 h 28"/>
                <a:gd name="T6" fmla="*/ 8 w 18"/>
                <a:gd name="T7" fmla="*/ 0 h 28"/>
                <a:gd name="T8" fmla="*/ 1 w 18"/>
                <a:gd name="T9" fmla="*/ 12 h 28"/>
                <a:gd name="T10" fmla="*/ 11 w 18"/>
                <a:gd name="T11" fmla="*/ 27 h 28"/>
              </a:gdLst>
              <a:ahLst/>
              <a:cxnLst>
                <a:cxn ang="0">
                  <a:pos x="T0" y="T1"/>
                </a:cxn>
                <a:cxn ang="0">
                  <a:pos x="T2" y="T3"/>
                </a:cxn>
                <a:cxn ang="0">
                  <a:pos x="T4" y="T5"/>
                </a:cxn>
                <a:cxn ang="0">
                  <a:pos x="T6" y="T7"/>
                </a:cxn>
                <a:cxn ang="0">
                  <a:pos x="T8" y="T9"/>
                </a:cxn>
                <a:cxn ang="0">
                  <a:pos x="T10" y="T11"/>
                </a:cxn>
              </a:cxnLst>
              <a:rect l="0" t="0" r="r" b="b"/>
              <a:pathLst>
                <a:path w="18" h="28">
                  <a:moveTo>
                    <a:pt x="11" y="27"/>
                  </a:moveTo>
                  <a:cubicBezTo>
                    <a:pt x="15" y="25"/>
                    <a:pt x="18" y="21"/>
                    <a:pt x="17" y="10"/>
                  </a:cubicBezTo>
                  <a:cubicBezTo>
                    <a:pt x="16" y="7"/>
                    <a:pt x="15" y="6"/>
                    <a:pt x="14" y="4"/>
                  </a:cubicBezTo>
                  <a:cubicBezTo>
                    <a:pt x="11" y="2"/>
                    <a:pt x="9" y="0"/>
                    <a:pt x="8" y="0"/>
                  </a:cubicBezTo>
                  <a:cubicBezTo>
                    <a:pt x="6" y="0"/>
                    <a:pt x="0" y="2"/>
                    <a:pt x="1" y="12"/>
                  </a:cubicBezTo>
                  <a:cubicBezTo>
                    <a:pt x="2" y="21"/>
                    <a:pt x="7" y="28"/>
                    <a:pt x="1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îŝļíḑé"/>
            <p:cNvSpPr/>
            <p:nvPr userDrawn="1"/>
          </p:nvSpPr>
          <p:spPr bwMode="auto">
            <a:xfrm>
              <a:off x="8209757" y="2776539"/>
              <a:ext cx="623888" cy="846138"/>
            </a:xfrm>
            <a:custGeom>
              <a:avLst/>
              <a:gdLst>
                <a:gd name="T0" fmla="*/ 100 w 120"/>
                <a:gd name="T1" fmla="*/ 60 h 162"/>
                <a:gd name="T2" fmla="*/ 107 w 120"/>
                <a:gd name="T3" fmla="*/ 27 h 162"/>
                <a:gd name="T4" fmla="*/ 95 w 120"/>
                <a:gd name="T5" fmla="*/ 23 h 162"/>
                <a:gd name="T6" fmla="*/ 91 w 120"/>
                <a:gd name="T7" fmla="*/ 3 h 162"/>
                <a:gd name="T8" fmla="*/ 84 w 120"/>
                <a:gd name="T9" fmla="*/ 9 h 162"/>
                <a:gd name="T10" fmla="*/ 77 w 120"/>
                <a:gd name="T11" fmla="*/ 19 h 162"/>
                <a:gd name="T12" fmla="*/ 69 w 120"/>
                <a:gd name="T13" fmla="*/ 19 h 162"/>
                <a:gd name="T14" fmla="*/ 56 w 120"/>
                <a:gd name="T15" fmla="*/ 28 h 162"/>
                <a:gd name="T16" fmla="*/ 60 w 120"/>
                <a:gd name="T17" fmla="*/ 33 h 162"/>
                <a:gd name="T18" fmla="*/ 59 w 120"/>
                <a:gd name="T19" fmla="*/ 43 h 162"/>
                <a:gd name="T20" fmla="*/ 50 w 120"/>
                <a:gd name="T21" fmla="*/ 52 h 162"/>
                <a:gd name="T22" fmla="*/ 52 w 120"/>
                <a:gd name="T23" fmla="*/ 60 h 162"/>
                <a:gd name="T24" fmla="*/ 48 w 120"/>
                <a:gd name="T25" fmla="*/ 56 h 162"/>
                <a:gd name="T26" fmla="*/ 32 w 120"/>
                <a:gd name="T27" fmla="*/ 37 h 162"/>
                <a:gd name="T28" fmla="*/ 26 w 120"/>
                <a:gd name="T29" fmla="*/ 50 h 162"/>
                <a:gd name="T30" fmla="*/ 33 w 120"/>
                <a:gd name="T31" fmla="*/ 76 h 162"/>
                <a:gd name="T32" fmla="*/ 45 w 120"/>
                <a:gd name="T33" fmla="*/ 77 h 162"/>
                <a:gd name="T34" fmla="*/ 58 w 120"/>
                <a:gd name="T35" fmla="*/ 72 h 162"/>
                <a:gd name="T36" fmla="*/ 62 w 120"/>
                <a:gd name="T37" fmla="*/ 75 h 162"/>
                <a:gd name="T38" fmla="*/ 22 w 120"/>
                <a:gd name="T39" fmla="*/ 101 h 162"/>
                <a:gd name="T40" fmla="*/ 25 w 120"/>
                <a:gd name="T41" fmla="*/ 111 h 162"/>
                <a:gd name="T42" fmla="*/ 55 w 120"/>
                <a:gd name="T43" fmla="*/ 100 h 162"/>
                <a:gd name="T44" fmla="*/ 59 w 120"/>
                <a:gd name="T45" fmla="*/ 103 h 162"/>
                <a:gd name="T46" fmla="*/ 39 w 120"/>
                <a:gd name="T47" fmla="*/ 119 h 162"/>
                <a:gd name="T48" fmla="*/ 12 w 120"/>
                <a:gd name="T49" fmla="*/ 128 h 162"/>
                <a:gd name="T50" fmla="*/ 7 w 120"/>
                <a:gd name="T51" fmla="*/ 136 h 162"/>
                <a:gd name="T52" fmla="*/ 30 w 120"/>
                <a:gd name="T53" fmla="*/ 141 h 162"/>
                <a:gd name="T54" fmla="*/ 55 w 120"/>
                <a:gd name="T55" fmla="*/ 136 h 162"/>
                <a:gd name="T56" fmla="*/ 43 w 120"/>
                <a:gd name="T57" fmla="*/ 148 h 162"/>
                <a:gd name="T58" fmla="*/ 50 w 120"/>
                <a:gd name="T59" fmla="*/ 158 h 162"/>
                <a:gd name="T60" fmla="*/ 71 w 120"/>
                <a:gd name="T61" fmla="*/ 149 h 162"/>
                <a:gd name="T62" fmla="*/ 71 w 120"/>
                <a:gd name="T63" fmla="*/ 125 h 162"/>
                <a:gd name="T64" fmla="*/ 79 w 120"/>
                <a:gd name="T65" fmla="*/ 120 h 162"/>
                <a:gd name="T66" fmla="*/ 75 w 120"/>
                <a:gd name="T67" fmla="*/ 102 h 162"/>
                <a:gd name="T68" fmla="*/ 96 w 120"/>
                <a:gd name="T69" fmla="*/ 86 h 162"/>
                <a:gd name="T70" fmla="*/ 102 w 120"/>
                <a:gd name="T71" fmla="*/ 75 h 162"/>
                <a:gd name="T72" fmla="*/ 100 w 120"/>
                <a:gd name="T73" fmla="*/ 60 h 162"/>
                <a:gd name="T74" fmla="*/ 90 w 120"/>
                <a:gd name="T75" fmla="*/ 49 h 162"/>
                <a:gd name="T76" fmla="*/ 86 w 120"/>
                <a:gd name="T77" fmla="*/ 53 h 162"/>
                <a:gd name="T78" fmla="*/ 83 w 120"/>
                <a:gd name="T79" fmla="*/ 53 h 162"/>
                <a:gd name="T80" fmla="*/ 80 w 120"/>
                <a:gd name="T81" fmla="*/ 48 h 162"/>
                <a:gd name="T82" fmla="*/ 89 w 120"/>
                <a:gd name="T83" fmla="*/ 44 h 162"/>
                <a:gd name="T84" fmla="*/ 90 w 120"/>
                <a:gd name="T85"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62">
                  <a:moveTo>
                    <a:pt x="100" y="60"/>
                  </a:moveTo>
                  <a:cubicBezTo>
                    <a:pt x="108" y="50"/>
                    <a:pt x="120" y="40"/>
                    <a:pt x="107" y="27"/>
                  </a:cubicBezTo>
                  <a:cubicBezTo>
                    <a:pt x="107" y="27"/>
                    <a:pt x="105" y="24"/>
                    <a:pt x="95" y="23"/>
                  </a:cubicBezTo>
                  <a:cubicBezTo>
                    <a:pt x="95" y="23"/>
                    <a:pt x="105" y="8"/>
                    <a:pt x="91" y="3"/>
                  </a:cubicBezTo>
                  <a:cubicBezTo>
                    <a:pt x="91" y="3"/>
                    <a:pt x="88" y="0"/>
                    <a:pt x="84" y="9"/>
                  </a:cubicBezTo>
                  <a:cubicBezTo>
                    <a:pt x="80" y="17"/>
                    <a:pt x="77" y="17"/>
                    <a:pt x="77" y="19"/>
                  </a:cubicBezTo>
                  <a:cubicBezTo>
                    <a:pt x="77" y="21"/>
                    <a:pt x="74" y="21"/>
                    <a:pt x="69" y="19"/>
                  </a:cubicBezTo>
                  <a:cubicBezTo>
                    <a:pt x="64" y="17"/>
                    <a:pt x="56" y="19"/>
                    <a:pt x="56" y="28"/>
                  </a:cubicBezTo>
                  <a:cubicBezTo>
                    <a:pt x="56" y="28"/>
                    <a:pt x="56" y="31"/>
                    <a:pt x="60" y="33"/>
                  </a:cubicBezTo>
                  <a:cubicBezTo>
                    <a:pt x="63" y="36"/>
                    <a:pt x="66" y="37"/>
                    <a:pt x="59" y="43"/>
                  </a:cubicBezTo>
                  <a:cubicBezTo>
                    <a:pt x="53" y="49"/>
                    <a:pt x="50" y="40"/>
                    <a:pt x="50" y="52"/>
                  </a:cubicBezTo>
                  <a:cubicBezTo>
                    <a:pt x="50" y="52"/>
                    <a:pt x="57" y="57"/>
                    <a:pt x="52" y="60"/>
                  </a:cubicBezTo>
                  <a:cubicBezTo>
                    <a:pt x="47" y="63"/>
                    <a:pt x="48" y="59"/>
                    <a:pt x="48" y="56"/>
                  </a:cubicBezTo>
                  <a:cubicBezTo>
                    <a:pt x="48" y="59"/>
                    <a:pt x="43" y="42"/>
                    <a:pt x="32" y="37"/>
                  </a:cubicBezTo>
                  <a:cubicBezTo>
                    <a:pt x="30" y="37"/>
                    <a:pt x="24" y="37"/>
                    <a:pt x="26" y="50"/>
                  </a:cubicBezTo>
                  <a:cubicBezTo>
                    <a:pt x="28" y="63"/>
                    <a:pt x="32" y="66"/>
                    <a:pt x="33" y="76"/>
                  </a:cubicBezTo>
                  <a:cubicBezTo>
                    <a:pt x="33" y="87"/>
                    <a:pt x="43" y="82"/>
                    <a:pt x="45" y="77"/>
                  </a:cubicBezTo>
                  <a:cubicBezTo>
                    <a:pt x="46" y="72"/>
                    <a:pt x="58" y="72"/>
                    <a:pt x="58" y="72"/>
                  </a:cubicBezTo>
                  <a:cubicBezTo>
                    <a:pt x="58" y="72"/>
                    <a:pt x="68" y="71"/>
                    <a:pt x="62" y="75"/>
                  </a:cubicBezTo>
                  <a:cubicBezTo>
                    <a:pt x="56" y="80"/>
                    <a:pt x="22" y="101"/>
                    <a:pt x="22" y="101"/>
                  </a:cubicBezTo>
                  <a:cubicBezTo>
                    <a:pt x="22" y="101"/>
                    <a:pt x="9" y="108"/>
                    <a:pt x="25" y="111"/>
                  </a:cubicBezTo>
                  <a:cubicBezTo>
                    <a:pt x="42" y="113"/>
                    <a:pt x="55" y="100"/>
                    <a:pt x="55" y="100"/>
                  </a:cubicBezTo>
                  <a:cubicBezTo>
                    <a:pt x="55" y="100"/>
                    <a:pt x="61" y="95"/>
                    <a:pt x="59" y="103"/>
                  </a:cubicBezTo>
                  <a:cubicBezTo>
                    <a:pt x="56" y="111"/>
                    <a:pt x="39" y="119"/>
                    <a:pt x="39" y="119"/>
                  </a:cubicBezTo>
                  <a:cubicBezTo>
                    <a:pt x="39" y="119"/>
                    <a:pt x="23" y="125"/>
                    <a:pt x="12" y="128"/>
                  </a:cubicBezTo>
                  <a:cubicBezTo>
                    <a:pt x="0" y="130"/>
                    <a:pt x="4" y="130"/>
                    <a:pt x="7" y="136"/>
                  </a:cubicBezTo>
                  <a:cubicBezTo>
                    <a:pt x="10" y="143"/>
                    <a:pt x="21" y="147"/>
                    <a:pt x="30" y="141"/>
                  </a:cubicBezTo>
                  <a:cubicBezTo>
                    <a:pt x="38" y="135"/>
                    <a:pt x="56" y="129"/>
                    <a:pt x="55" y="136"/>
                  </a:cubicBezTo>
                  <a:cubicBezTo>
                    <a:pt x="55" y="143"/>
                    <a:pt x="54" y="145"/>
                    <a:pt x="43" y="148"/>
                  </a:cubicBezTo>
                  <a:cubicBezTo>
                    <a:pt x="32" y="152"/>
                    <a:pt x="37" y="154"/>
                    <a:pt x="50" y="158"/>
                  </a:cubicBezTo>
                  <a:cubicBezTo>
                    <a:pt x="63" y="162"/>
                    <a:pt x="71" y="157"/>
                    <a:pt x="71" y="149"/>
                  </a:cubicBezTo>
                  <a:cubicBezTo>
                    <a:pt x="71" y="140"/>
                    <a:pt x="71" y="125"/>
                    <a:pt x="71" y="125"/>
                  </a:cubicBezTo>
                  <a:cubicBezTo>
                    <a:pt x="71" y="125"/>
                    <a:pt x="76" y="121"/>
                    <a:pt x="79" y="120"/>
                  </a:cubicBezTo>
                  <a:cubicBezTo>
                    <a:pt x="82" y="119"/>
                    <a:pt x="85" y="103"/>
                    <a:pt x="75" y="102"/>
                  </a:cubicBezTo>
                  <a:cubicBezTo>
                    <a:pt x="75" y="102"/>
                    <a:pt x="81" y="90"/>
                    <a:pt x="96" y="86"/>
                  </a:cubicBezTo>
                  <a:cubicBezTo>
                    <a:pt x="96" y="86"/>
                    <a:pt x="102" y="84"/>
                    <a:pt x="102" y="75"/>
                  </a:cubicBezTo>
                  <a:cubicBezTo>
                    <a:pt x="102" y="66"/>
                    <a:pt x="91" y="70"/>
                    <a:pt x="100" y="60"/>
                  </a:cubicBezTo>
                  <a:close/>
                  <a:moveTo>
                    <a:pt x="90" y="49"/>
                  </a:moveTo>
                  <a:cubicBezTo>
                    <a:pt x="88" y="51"/>
                    <a:pt x="86" y="53"/>
                    <a:pt x="86" y="53"/>
                  </a:cubicBezTo>
                  <a:cubicBezTo>
                    <a:pt x="85" y="59"/>
                    <a:pt x="85" y="55"/>
                    <a:pt x="83" y="53"/>
                  </a:cubicBezTo>
                  <a:cubicBezTo>
                    <a:pt x="80" y="51"/>
                    <a:pt x="80" y="48"/>
                    <a:pt x="80" y="48"/>
                  </a:cubicBezTo>
                  <a:cubicBezTo>
                    <a:pt x="81" y="38"/>
                    <a:pt x="89" y="44"/>
                    <a:pt x="89" y="44"/>
                  </a:cubicBezTo>
                  <a:cubicBezTo>
                    <a:pt x="89" y="44"/>
                    <a:pt x="92" y="48"/>
                    <a:pt x="9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pic>
        <p:nvPicPr>
          <p:cNvPr id="1026" name="Picture 2">
            <a:extLst>
              <a:ext uri="{FF2B5EF4-FFF2-40B4-BE49-F238E27FC236}">
                <a16:creationId xmlns:a16="http://schemas.microsoft.com/office/drawing/2014/main" id="{00BD367E-5041-458F-A466-FCFE270E1C9E}"/>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51806" y="301940"/>
            <a:ext cx="403388" cy="403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6234730"/>
      </p:ext>
    </p:extLst>
  </p:cSld>
  <p:clrMapOvr>
    <a:masterClrMapping/>
  </p:clrMapOvr>
  <p:transition spd="slow"/>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3549799946"/>
      </p:ext>
    </p:extLst>
  </p:cSld>
  <p:clrMapOvr>
    <a:masterClrMapping/>
  </p:clrMapOvr>
  <p:transition spd="slow"/>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1013438982"/>
      </p:ext>
    </p:extLst>
  </p:cSld>
  <p:clrMapOvr>
    <a:masterClrMapping/>
  </p:clrMapOvr>
  <p:transition spd="slow"/>
</p:sldLayout>
</file>

<file path=ppt/slideLayouts/slideLayout4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1821425753"/>
      </p:ext>
    </p:extLst>
  </p:cSld>
  <p:clrMapOvr>
    <a:masterClrMapping/>
  </p:clrMapOvr>
  <p:transition spd="slow"/>
</p:sldLayout>
</file>

<file path=ppt/slideLayouts/slideLayout4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2280240279"/>
      </p:ext>
    </p:extLst>
  </p:cSld>
  <p:clrMapOvr>
    <a:masterClrMapping/>
  </p:clrMapOvr>
  <p:transition spd="slow"/>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
    <p:bg>
      <p:bgPr>
        <a:solidFill>
          <a:srgbClr val="FFFFF5"/>
        </a:solidFill>
        <a:effectLst/>
      </p:bgPr>
    </p:bg>
    <p:spTree>
      <p:nvGrpSpPr>
        <p:cNvPr id="1" name=""/>
        <p:cNvGrpSpPr/>
        <p:nvPr/>
      </p:nvGrpSpPr>
      <p:grpSpPr>
        <a:xfrm>
          <a:off x="0" y="0"/>
          <a:ext cx="0" cy="0"/>
          <a:chOff x="0" y="0"/>
          <a:chExt cx="0" cy="0"/>
        </a:xfrm>
      </p:grpSpPr>
      <p:sp>
        <p:nvSpPr>
          <p:cNvPr id="13" name="TextBox 2">
            <a:extLst>
              <a:ext uri="{FF2B5EF4-FFF2-40B4-BE49-F238E27FC236}">
                <a16:creationId xmlns:a16="http://schemas.microsoft.com/office/drawing/2014/main" id="{FACF94F6-72DB-4830-B039-46A3976E4C53}"/>
              </a:ext>
            </a:extLst>
          </p:cNvPr>
          <p:cNvSpPr txBox="1">
            <a:spLocks noChangeArrowheads="1"/>
          </p:cNvSpPr>
          <p:nvPr userDrawn="1"/>
        </p:nvSpPr>
        <p:spPr bwMode="auto">
          <a:xfrm>
            <a:off x="263352" y="104386"/>
            <a:ext cx="2903690" cy="3077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6" tIns="45719" rIns="91436" bIns="45719" anchor="ctr">
            <a:spAutoFit/>
          </a:bodyPr>
          <a:lstStyle>
            <a:lvl1pPr marL="285750" indent="-285750"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1370013" indent="915988"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1827213" indent="915988"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2284413" indent="915988"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2741613" indent="915988"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marL="0" indent="0" eaLnBrk="1" hangingPunct="1"/>
            <a:r>
              <a:rPr lang="zh-CN" altLang="en-US" sz="1400" b="1" kern="0" spc="120" dirty="0">
                <a:solidFill>
                  <a:srgbClr val="C8480E"/>
                </a:solidFill>
                <a:latin typeface="微软雅黑" panose="020B0503020204020204" pitchFamily="34" charset="-122"/>
                <a:ea typeface="微软雅黑" panose="020B0503020204020204" pitchFamily="34" charset="-122"/>
              </a:rPr>
              <a:t>世界面临百年未有之大变局</a:t>
            </a:r>
          </a:p>
        </p:txBody>
      </p:sp>
      <p:cxnSp>
        <p:nvCxnSpPr>
          <p:cNvPr id="14" name="直接箭头连接符 79">
            <a:extLst>
              <a:ext uri="{FF2B5EF4-FFF2-40B4-BE49-F238E27FC236}">
                <a16:creationId xmlns:a16="http://schemas.microsoft.com/office/drawing/2014/main" id="{DFFE88F6-79F5-4A76-8350-129296CA6A9D}"/>
              </a:ext>
            </a:extLst>
          </p:cNvPr>
          <p:cNvCxnSpPr>
            <a:cxnSpLocks/>
            <a:stCxn id="13" idx="3"/>
          </p:cNvCxnSpPr>
          <p:nvPr userDrawn="1"/>
        </p:nvCxnSpPr>
        <p:spPr bwMode="auto">
          <a:xfrm>
            <a:off x="3167042" y="258274"/>
            <a:ext cx="8689598" cy="0"/>
          </a:xfrm>
          <a:prstGeom prst="straightConnector1">
            <a:avLst/>
          </a:prstGeom>
          <a:ln w="6350">
            <a:solidFill>
              <a:srgbClr val="C8480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6AA1BF83-6F51-4A4A-8641-6EC6B5E3928A}"/>
              </a:ext>
            </a:extLst>
          </p:cNvPr>
          <p:cNvCxnSpPr>
            <a:cxnSpLocks/>
          </p:cNvCxnSpPr>
          <p:nvPr userDrawn="1"/>
        </p:nvCxnSpPr>
        <p:spPr>
          <a:xfrm>
            <a:off x="335900" y="6597650"/>
            <a:ext cx="6480180" cy="0"/>
          </a:xfrm>
          <a:prstGeom prst="line">
            <a:avLst/>
          </a:prstGeom>
          <a:ln>
            <a:solidFill>
              <a:srgbClr val="C8480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74096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1186774" y="1778438"/>
            <a:ext cx="4873574" cy="823912"/>
          </a:xfrm>
        </p:spPr>
        <p:txBody>
          <a:bodyPr anchor="ct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noProof="1"/>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256938" y="1778438"/>
            <a:ext cx="4897576" cy="823912"/>
          </a:xfrm>
        </p:spPr>
        <p:txBody>
          <a:bodyPr anchor="ct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noProof="1"/>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3"/>
          <p:cNvSpPr>
            <a:spLocks noGrp="1"/>
          </p:cNvSpPr>
          <p:nvPr>
            <p:ph type="dt" sz="half" idx="10"/>
          </p:nvPr>
        </p:nvSpPr>
        <p:spPr/>
        <p:txBody>
          <a:bodyPr/>
          <a:lstStyle>
            <a:lvl1pPr>
              <a:defRPr/>
            </a:lvl1pPr>
          </a:lstStyle>
          <a:p>
            <a:pPr>
              <a:defRPr/>
            </a:pPr>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fld id="{669F5436-B141-45AD-A65E-FE20F0061A92}" type="slidenum">
              <a:rPr lang="zh-CN" altLang="en-US"/>
              <a:t>‹#›</a:t>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C565489-5E66-4A89-BC4C-2DF943093CB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a:xfrm>
            <a:off x="7393" y="3169"/>
            <a:ext cx="12184608" cy="6854832"/>
          </a:xfrm>
          <a:prstGeom prst="rect">
            <a:avLst/>
          </a:prstGeom>
        </p:spPr>
      </p:pic>
      <p:sp>
        <p:nvSpPr>
          <p:cNvPr id="10" name="矩形 9"/>
          <p:cNvSpPr/>
          <p:nvPr userDrawn="1"/>
        </p:nvSpPr>
        <p:spPr>
          <a:xfrm>
            <a:off x="0" y="147004"/>
            <a:ext cx="12192000" cy="6710996"/>
          </a:xfrm>
          <a:prstGeom prst="rect">
            <a:avLst/>
          </a:prstGeom>
          <a:solidFill>
            <a:srgbClr val="E4DFD8">
              <a:alpha val="9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2C6C489A-5E47-4FE4-AE18-62ADBFEF534E}" type="datetime1">
              <a:rPr lang="zh-CN" altLang="en-US" smtClean="0"/>
              <a:t>2023/3/2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7" name="流程图: 过程 6"/>
          <p:cNvSpPr/>
          <p:nvPr userDrawn="1"/>
        </p:nvSpPr>
        <p:spPr>
          <a:xfrm>
            <a:off x="0" y="6589486"/>
            <a:ext cx="12192000" cy="268514"/>
          </a:xfrm>
          <a:prstGeom prst="flowChartProcess">
            <a:avLst/>
          </a:prstGeom>
          <a:solidFill>
            <a:srgbClr val="2E2D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userDrawn="1"/>
        </p:nvSpPr>
        <p:spPr>
          <a:xfrm>
            <a:off x="5652697" y="6230942"/>
            <a:ext cx="886607" cy="436165"/>
          </a:xfrm>
          <a:custGeom>
            <a:avLst/>
            <a:gdLst>
              <a:gd name="connsiteX0" fmla="*/ 443303 w 886607"/>
              <a:gd name="connsiteY0" fmla="*/ 0 h 436165"/>
              <a:gd name="connsiteX1" fmla="*/ 878385 w 886607"/>
              <a:gd name="connsiteY1" fmla="*/ 354602 h 436165"/>
              <a:gd name="connsiteX2" fmla="*/ 886607 w 886607"/>
              <a:gd name="connsiteY2" fmla="*/ 436165 h 436165"/>
              <a:gd name="connsiteX3" fmla="*/ 0 w 886607"/>
              <a:gd name="connsiteY3" fmla="*/ 436165 h 436165"/>
              <a:gd name="connsiteX4" fmla="*/ 8222 w 886607"/>
              <a:gd name="connsiteY4" fmla="*/ 354602 h 436165"/>
              <a:gd name="connsiteX5" fmla="*/ 443303 w 886607"/>
              <a:gd name="connsiteY5" fmla="*/ 0 h 436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6607" h="436165">
                <a:moveTo>
                  <a:pt x="443303" y="0"/>
                </a:moveTo>
                <a:cubicBezTo>
                  <a:pt x="657916" y="0"/>
                  <a:pt x="836974" y="152231"/>
                  <a:pt x="878385" y="354602"/>
                </a:cubicBezTo>
                <a:lnTo>
                  <a:pt x="886607" y="436165"/>
                </a:lnTo>
                <a:lnTo>
                  <a:pt x="0" y="436165"/>
                </a:lnTo>
                <a:lnTo>
                  <a:pt x="8222" y="354602"/>
                </a:lnTo>
                <a:cubicBezTo>
                  <a:pt x="49633" y="152231"/>
                  <a:pt x="228690" y="0"/>
                  <a:pt x="443303" y="0"/>
                </a:cubicBezTo>
                <a:close/>
              </a:path>
            </a:pathLst>
          </a:custGeom>
          <a:solidFill>
            <a:srgbClr val="2E2D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灯片编号占位符 5"/>
          <p:cNvSpPr>
            <a:spLocks noGrp="1"/>
          </p:cNvSpPr>
          <p:nvPr>
            <p:ph type="sldNum" sz="quarter" idx="12"/>
          </p:nvPr>
        </p:nvSpPr>
        <p:spPr>
          <a:xfrm>
            <a:off x="5779293" y="6345871"/>
            <a:ext cx="631032" cy="365125"/>
          </a:xfrm>
        </p:spPr>
        <p:txBody>
          <a:bodyPr/>
          <a:lstStyle>
            <a:lvl1pPr algn="ctr">
              <a:defRPr sz="1200">
                <a:solidFill>
                  <a:schemeClr val="bg1"/>
                </a:solidFill>
                <a:latin typeface="+mj-lt"/>
              </a:defRPr>
            </a:lvl1pPr>
          </a:lstStyle>
          <a:p>
            <a:fld id="{EDCF069B-D994-4262-8CEC-8B0A802048A3}" type="slidenum">
              <a:rPr lang="zh-CN" altLang="en-US" smtClean="0"/>
              <a:pPr/>
              <a:t>‹#›</a:t>
            </a:fld>
            <a:endParaRPr lang="zh-CN" altLang="en-US" dirty="0"/>
          </a:p>
        </p:txBody>
      </p:sp>
    </p:spTree>
    <p:extLst>
      <p:ext uri="{BB962C8B-B14F-4D97-AF65-F5344CB8AC3E}">
        <p14:creationId xmlns:p14="http://schemas.microsoft.com/office/powerpoint/2010/main" val="292184822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cSld name="2_标题和内容">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11694336-F181-4BDB-BF6E-6BFCCAD2D250}" type="slidenum">
              <a:rPr lang="zh-CN" altLang="en-US"/>
              <a:t>‹#›</a:t>
            </a:fld>
            <a:endParaRPr lang="zh-CN" altLang="en-US"/>
          </a:p>
        </p:txBody>
      </p:sp>
    </p:spTree>
    <p:extLst>
      <p:ext uri="{BB962C8B-B14F-4D97-AF65-F5344CB8AC3E}">
        <p14:creationId xmlns:p14="http://schemas.microsoft.com/office/powerpoint/2010/main" val="2831011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3"/>
          <p:cNvSpPr>
            <a:spLocks noGrp="1"/>
          </p:cNvSpPr>
          <p:nvPr>
            <p:ph type="dt" sz="half" idx="10"/>
          </p:nvPr>
        </p:nvSpPr>
        <p:spPr/>
        <p:txBody>
          <a:bodyPr/>
          <a:lstStyle>
            <a:lvl1pPr>
              <a:defRPr/>
            </a:lvl1pPr>
          </a:lstStyle>
          <a:p>
            <a:pPr>
              <a:defRPr/>
            </a:pPr>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8740C84A-BBC6-4FD4-9163-56DC41A006F4}" type="slidenum">
              <a:rPr lang="zh-CN" altLang="en-US"/>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6B8E3045-0970-4CB2-89D7-D3D839D3C258}" type="slidenum">
              <a:rPr lang="zh-CN" altLang="en-US"/>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noProof="1"/>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p>
        </p:txBody>
      </p:sp>
      <p:sp>
        <p:nvSpPr>
          <p:cNvPr id="5" name="日期占位符 3"/>
          <p:cNvSpPr>
            <a:spLocks noGrp="1"/>
          </p:cNvSpPr>
          <p:nvPr>
            <p:ph type="dt" sz="half" idx="10"/>
          </p:nvPr>
        </p:nvSpPr>
        <p:spPr/>
        <p:txBody>
          <a:bodyPr/>
          <a:lstStyle>
            <a:lvl1pPr>
              <a:defRPr/>
            </a:lvl1pPr>
          </a:lstStyle>
          <a:p>
            <a:pPr>
              <a:defRPr/>
            </a:pPr>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24B04D9F-50EF-4C23-9057-4D9289D6717B}" type="slidenum">
              <a:rPr lang="zh-CN" altLang="en-US"/>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lvl1pPr>
              <a:defRPr/>
            </a:lvl1pPr>
          </a:lstStyle>
          <a:p>
            <a:pPr>
              <a:defRPr/>
            </a:pPr>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B1C8BF3D-2C6E-4E7A-8DED-087F621FAC29}"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6" Type="http://schemas.openxmlformats.org/officeDocument/2006/relationships/theme" Target="../theme/theme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6" Type="http://schemas.openxmlformats.org/officeDocument/2006/relationships/theme" Target="../theme/theme4.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p>
        </p:txBody>
      </p:sp>
      <p:sp>
        <p:nvSpPr>
          <p:cNvPr id="1027" name="文本占位符 2"/>
          <p:cNvSpPr>
            <a:spLocks noGrp="1" noChangeArrowheads="1"/>
          </p:cNvSpPr>
          <p:nvPr>
            <p:ph type="body" idx="9"/>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buFontTx/>
              <a:buNone/>
              <a:defRPr sz="1200" noProof="1">
                <a:solidFill>
                  <a:schemeClr val="tx1">
                    <a:tint val="75000"/>
                  </a:schemeClr>
                </a:solidFill>
                <a:latin typeface="+mn-lt"/>
                <a:ea typeface="+mn-ea"/>
              </a:defRPr>
            </a:lvl1pPr>
          </a:lstStyle>
          <a:p>
            <a:pPr>
              <a:defRPr/>
            </a:pPr>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buFontTx/>
              <a:buNone/>
              <a:defRPr sz="1200" noProof="1">
                <a:solidFill>
                  <a:schemeClr val="tx1">
                    <a:tint val="75000"/>
                  </a:schemeClr>
                </a:solidFill>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a:defRPr sz="1200">
                <a:solidFill>
                  <a:srgbClr val="898989"/>
                </a:solidFill>
              </a:defRPr>
            </a:lvl1pPr>
          </a:lstStyle>
          <a:p>
            <a:fld id="{AA90B7D7-C952-46BD-989B-0B3F68721856}" type="slidenum">
              <a:rPr lang="zh-CN" altLang="en-US"/>
              <a:t>‹#›</a:t>
            </a:fld>
            <a:endParaRPr lang="zh-CN" altLang="en-US"/>
          </a:p>
        </p:txBody>
      </p:sp>
      <p:sp>
        <p:nvSpPr>
          <p:cNvPr id="7" name="矩形 6"/>
          <p:cNvSpPr/>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noProof="1"/>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1794441555"/>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Lst>
  <p:transition spd="slow"/>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方正小标宋_GBK" panose="03000509000000000000" pitchFamily="65" charset="-122"/>
                <a:ea typeface="方正小标宋_GBK" panose="03000509000000000000" pitchFamily="65" charset="-122"/>
              </a:defRPr>
            </a:lvl1pPr>
          </a:lstStyle>
          <a:p>
            <a:fld id="{D997B5FA-0921-464F-AAE1-844C04324D75}" type="datetimeFigureOut">
              <a:rPr lang="zh-CN" altLang="en-US" smtClean="0">
                <a:solidFill>
                  <a:prstClr val="black">
                    <a:tint val="75000"/>
                  </a:prstClr>
                </a:solidFill>
              </a:rPr>
              <a:pPr/>
              <a:t>2023/3/2</a:t>
            </a:fld>
            <a:endParaRPr lang="zh-CN" altLang="en-US" dirty="0">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方正小标宋_GBK" panose="03000509000000000000" pitchFamily="65" charset="-122"/>
                <a:ea typeface="方正小标宋_GBK" panose="03000509000000000000" pitchFamily="65" charset="-122"/>
              </a:defRPr>
            </a:lvl1pPr>
          </a:lstStyle>
          <a:p>
            <a:endParaRPr lang="zh-CN" altLang="en-US" dirty="0">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方正小标宋_GBK" panose="03000509000000000000" pitchFamily="65" charset="-122"/>
                <a:ea typeface="方正小标宋_GBK" panose="03000509000000000000" pitchFamily="65" charset="-122"/>
              </a:defRPr>
            </a:lvl1pPr>
          </a:lstStyle>
          <a:p>
            <a:fld id="{565CE74E-AB26-4998-AD42-012C4C1AD076}" type="slidenum">
              <a:rPr lang="zh-CN" altLang="en-US" smtClean="0">
                <a:solidFill>
                  <a:prstClr val="black">
                    <a:tint val="75000"/>
                  </a:prstClr>
                </a:solidFill>
              </a:rPr>
              <a:pPr/>
              <a:t>‹#›</a:t>
            </a:fld>
            <a:endParaRPr lang="zh-CN" altLang="en-US" dirty="0">
              <a:solidFill>
                <a:prstClr val="black">
                  <a:tint val="75000"/>
                </a:prstClr>
              </a:solidFill>
            </a:endParaRPr>
          </a:p>
        </p:txBody>
      </p:sp>
    </p:spTree>
    <p:extLst>
      <p:ext uri="{BB962C8B-B14F-4D97-AF65-F5344CB8AC3E}">
        <p14:creationId xmlns:p14="http://schemas.microsoft.com/office/powerpoint/2010/main" val="1141249896"/>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方正小标宋_GBK" panose="03000509000000000000" pitchFamily="65"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方正小标宋_GBK" panose="03000509000000000000" pitchFamily="65"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方正小标宋_GBK" panose="03000509000000000000" pitchFamily="65"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方正小标宋_GBK" panose="03000509000000000000" pitchFamily="65"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小标宋_GBK" panose="03000509000000000000" pitchFamily="65"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方正小标宋_GBK" panose="03000509000000000000" pitchFamily="65"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717A0-1ACE-4FE9-8870-00197328308A}" type="datetimeFigureOut">
              <a:rPr lang="zh-CN" altLang="en-US" smtClean="0"/>
              <a:t>2023/3/2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532A78-B6C7-40B0-ACB8-9715057A9D86}" type="slidenum">
              <a:rPr lang="zh-CN" altLang="en-US" smtClean="0"/>
              <a:t>‹#›</a:t>
            </a:fld>
            <a:endParaRPr lang="zh-CN" altLang="en-US"/>
          </a:p>
        </p:txBody>
      </p:sp>
    </p:spTree>
    <p:extLst>
      <p:ext uri="{BB962C8B-B14F-4D97-AF65-F5344CB8AC3E}">
        <p14:creationId xmlns:p14="http://schemas.microsoft.com/office/powerpoint/2010/main" val="2295270349"/>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Lst>
  <p:transition spd="slow"/>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1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slideLayout" Target="../slideLayouts/slideLayout18.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 Type="http://schemas.openxmlformats.org/officeDocument/2006/relationships/tags" Target="../tags/tag3.xml"/><Relationship Id="rId16" Type="http://schemas.openxmlformats.org/officeDocument/2006/relationships/tags" Target="../tags/tag17.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3"/>
          <p:cNvSpPr/>
          <p:nvPr/>
        </p:nvSpPr>
        <p:spPr>
          <a:xfrm>
            <a:off x="481781" y="1653013"/>
            <a:ext cx="10648335" cy="2171735"/>
          </a:xfrm>
          <a:custGeom>
            <a:avLst/>
            <a:gdLst>
              <a:gd name="connsiteX0" fmla="*/ 0 w 7272808"/>
              <a:gd name="connsiteY0" fmla="*/ 0 h 1872208"/>
              <a:gd name="connsiteX1" fmla="*/ 2115959 w 7272808"/>
              <a:gd name="connsiteY1" fmla="*/ 0 h 1872208"/>
              <a:gd name="connsiteX2" fmla="*/ 2115959 w 7272808"/>
              <a:gd name="connsiteY2" fmla="*/ 25125 h 1872208"/>
              <a:gd name="connsiteX3" fmla="*/ 25125 w 7272808"/>
              <a:gd name="connsiteY3" fmla="*/ 25125 h 1872208"/>
              <a:gd name="connsiteX4" fmla="*/ 25125 w 7272808"/>
              <a:gd name="connsiteY4" fmla="*/ 1847083 h 1872208"/>
              <a:gd name="connsiteX5" fmla="*/ 7247683 w 7272808"/>
              <a:gd name="connsiteY5" fmla="*/ 1847083 h 1872208"/>
              <a:gd name="connsiteX6" fmla="*/ 7247683 w 7272808"/>
              <a:gd name="connsiteY6" fmla="*/ 25125 h 1872208"/>
              <a:gd name="connsiteX7" fmla="*/ 5283914 w 7272808"/>
              <a:gd name="connsiteY7" fmla="*/ 25125 h 1872208"/>
              <a:gd name="connsiteX8" fmla="*/ 5283914 w 7272808"/>
              <a:gd name="connsiteY8" fmla="*/ 0 h 1872208"/>
              <a:gd name="connsiteX9" fmla="*/ 7272808 w 7272808"/>
              <a:gd name="connsiteY9" fmla="*/ 0 h 1872208"/>
              <a:gd name="connsiteX10" fmla="*/ 7272808 w 7272808"/>
              <a:gd name="connsiteY10" fmla="*/ 1872208 h 1872208"/>
              <a:gd name="connsiteX11" fmla="*/ 0 w 7272808"/>
              <a:gd name="connsiteY11" fmla="*/ 1872208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72808" h="1872208">
                <a:moveTo>
                  <a:pt x="0" y="0"/>
                </a:moveTo>
                <a:lnTo>
                  <a:pt x="2115959" y="0"/>
                </a:lnTo>
                <a:lnTo>
                  <a:pt x="2115959" y="25125"/>
                </a:lnTo>
                <a:lnTo>
                  <a:pt x="25125" y="25125"/>
                </a:lnTo>
                <a:lnTo>
                  <a:pt x="25125" y="1847083"/>
                </a:lnTo>
                <a:lnTo>
                  <a:pt x="7247683" y="1847083"/>
                </a:lnTo>
                <a:lnTo>
                  <a:pt x="7247683" y="25125"/>
                </a:lnTo>
                <a:lnTo>
                  <a:pt x="5283914" y="25125"/>
                </a:lnTo>
                <a:lnTo>
                  <a:pt x="5283914" y="0"/>
                </a:lnTo>
                <a:lnTo>
                  <a:pt x="7272808" y="0"/>
                </a:lnTo>
                <a:lnTo>
                  <a:pt x="7272808" y="1872208"/>
                </a:lnTo>
                <a:lnTo>
                  <a:pt x="0" y="1872208"/>
                </a:lnTo>
                <a:close/>
              </a:path>
            </a:pathLst>
          </a:custGeom>
          <a:solidFill>
            <a:srgbClr val="094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5" name="矩形 4"/>
          <p:cNvSpPr/>
          <p:nvPr/>
        </p:nvSpPr>
        <p:spPr>
          <a:xfrm>
            <a:off x="2363089" y="4879769"/>
            <a:ext cx="6885718" cy="1126462"/>
          </a:xfrm>
          <a:prstGeom prst="rect">
            <a:avLst/>
          </a:prstGeom>
        </p:spPr>
        <p:txBody>
          <a:bodyPr wrap="square">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方正小标宋_GBK" panose="03000509000000000000" pitchFamily="65" charset="-122"/>
                <a:ea typeface="方正小标宋_GBK" panose="03000509000000000000" pitchFamily="65" charset="-122"/>
              </a:rPr>
              <a:t>马克思主义学院   赵永帅  </a:t>
            </a:r>
            <a:r>
              <a:rPr kumimoji="0" lang="en-US" altLang="zh-CN" sz="2800" b="1" i="0" u="none" strike="noStrike" kern="1200" cap="none" spc="0" normalizeH="0" baseline="0" noProof="0" dirty="0">
                <a:ln>
                  <a:noFill/>
                </a:ln>
                <a:solidFill>
                  <a:prstClr val="black">
                    <a:lumMod val="75000"/>
                    <a:lumOff val="25000"/>
                  </a:prstClr>
                </a:solidFill>
                <a:effectLst/>
                <a:uLnTx/>
                <a:uFillTx/>
                <a:latin typeface="方正小标宋_GBK" panose="03000509000000000000" pitchFamily="65" charset="-122"/>
                <a:ea typeface="方正小标宋_GBK" panose="03000509000000000000" pitchFamily="65" charset="-122"/>
              </a:rPr>
              <a:t>  </a:t>
            </a: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lumMod val="75000"/>
                    <a:lumOff val="25000"/>
                  </a:prstClr>
                </a:solidFill>
                <a:effectLst/>
                <a:uLnTx/>
                <a:uFillTx/>
                <a:latin typeface="方正小标宋_GBK" panose="03000509000000000000" pitchFamily="65" charset="-122"/>
                <a:ea typeface="方正小标宋_GBK" panose="03000509000000000000" pitchFamily="65" charset="-122"/>
              </a:rPr>
              <a:t>2023</a:t>
            </a:r>
            <a:r>
              <a:rPr kumimoji="0" lang="zh-CN" altLang="en-US" sz="2800" b="1" i="0" u="none" strike="noStrike" kern="1200" cap="none" spc="0" normalizeH="0" baseline="0" noProof="0" dirty="0">
                <a:ln>
                  <a:noFill/>
                </a:ln>
                <a:solidFill>
                  <a:prstClr val="black">
                    <a:lumMod val="75000"/>
                    <a:lumOff val="25000"/>
                  </a:prstClr>
                </a:solidFill>
                <a:effectLst/>
                <a:uLnTx/>
                <a:uFillTx/>
                <a:latin typeface="方正小标宋_GBK" panose="03000509000000000000" pitchFamily="65" charset="-122"/>
                <a:ea typeface="方正小标宋_GBK" panose="03000509000000000000" pitchFamily="65" charset="-122"/>
              </a:rPr>
              <a:t>年</a:t>
            </a:r>
            <a:r>
              <a:rPr kumimoji="0" lang="en-US" altLang="zh-CN" sz="2800" b="1" i="0" u="none" strike="noStrike" kern="1200" cap="none" spc="0" normalizeH="0" baseline="0" noProof="0" dirty="0">
                <a:ln>
                  <a:noFill/>
                </a:ln>
                <a:solidFill>
                  <a:prstClr val="black">
                    <a:lumMod val="75000"/>
                    <a:lumOff val="25000"/>
                  </a:prstClr>
                </a:solidFill>
                <a:effectLst/>
                <a:uLnTx/>
                <a:uFillTx/>
                <a:latin typeface="方正小标宋_GBK" panose="03000509000000000000" pitchFamily="65" charset="-122"/>
                <a:ea typeface="方正小标宋_GBK" panose="03000509000000000000" pitchFamily="65" charset="-122"/>
              </a:rPr>
              <a:t>03</a:t>
            </a:r>
            <a:r>
              <a:rPr kumimoji="0" lang="zh-CN" altLang="en-US" sz="2800" b="1" i="0" u="none" strike="noStrike" kern="1200" cap="none" spc="0" normalizeH="0" baseline="0" noProof="0" dirty="0">
                <a:ln>
                  <a:noFill/>
                </a:ln>
                <a:solidFill>
                  <a:prstClr val="black">
                    <a:lumMod val="75000"/>
                    <a:lumOff val="25000"/>
                  </a:prstClr>
                </a:solidFill>
                <a:effectLst/>
                <a:uLnTx/>
                <a:uFillTx/>
                <a:latin typeface="方正小标宋_GBK" panose="03000509000000000000" pitchFamily="65" charset="-122"/>
                <a:ea typeface="方正小标宋_GBK" panose="03000509000000000000" pitchFamily="65" charset="-122"/>
              </a:rPr>
              <a:t>月</a:t>
            </a:r>
            <a:r>
              <a:rPr kumimoji="0" lang="en-US" altLang="zh-CN" sz="2800" b="1" i="0" u="none" strike="noStrike" kern="1200" cap="none" spc="0" normalizeH="0" baseline="0" noProof="0" dirty="0">
                <a:ln>
                  <a:noFill/>
                </a:ln>
                <a:solidFill>
                  <a:prstClr val="black">
                    <a:lumMod val="75000"/>
                    <a:lumOff val="25000"/>
                  </a:prstClr>
                </a:solidFill>
                <a:effectLst/>
                <a:uLnTx/>
                <a:uFillTx/>
                <a:latin typeface="方正小标宋_GBK" panose="03000509000000000000" pitchFamily="65" charset="-122"/>
                <a:ea typeface="方正小标宋_GBK" panose="03000509000000000000" pitchFamily="65" charset="-122"/>
              </a:rPr>
              <a:t>01</a:t>
            </a:r>
            <a:r>
              <a:rPr kumimoji="0" lang="zh-CN" altLang="en-US" sz="2800" b="1" i="0" u="none" strike="noStrike" kern="1200" cap="none" spc="0" normalizeH="0" baseline="0" noProof="0" dirty="0">
                <a:ln>
                  <a:noFill/>
                </a:ln>
                <a:solidFill>
                  <a:prstClr val="black">
                    <a:lumMod val="75000"/>
                    <a:lumOff val="25000"/>
                  </a:prstClr>
                </a:solidFill>
                <a:effectLst/>
                <a:uLnTx/>
                <a:uFillTx/>
                <a:latin typeface="方正小标宋_GBK" panose="03000509000000000000" pitchFamily="65" charset="-122"/>
                <a:ea typeface="方正小标宋_GBK" panose="03000509000000000000" pitchFamily="65" charset="-122"/>
              </a:rPr>
              <a:t>日</a:t>
            </a:r>
          </a:p>
        </p:txBody>
      </p:sp>
      <p:sp>
        <p:nvSpPr>
          <p:cNvPr id="16" name="矩形 15"/>
          <p:cNvSpPr/>
          <p:nvPr/>
        </p:nvSpPr>
        <p:spPr>
          <a:xfrm>
            <a:off x="1177030" y="1903621"/>
            <a:ext cx="9762595" cy="1678536"/>
          </a:xfrm>
          <a:prstGeom prst="rect">
            <a:avLst/>
          </a:prstGeom>
        </p:spPr>
        <p:txBody>
          <a:bodyPr wrap="square">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44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rPr>
              <a:t>毛泽东思想和中国特色社会主义</a:t>
            </a:r>
            <a:endParaRPr kumimoji="0" lang="en-US" altLang="zh-CN" sz="44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44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rPr>
              <a:t>理论体系概论</a:t>
            </a:r>
          </a:p>
        </p:txBody>
      </p:sp>
      <p:pic>
        <p:nvPicPr>
          <p:cNvPr id="2050" name="Picture 2">
            <a:extLst>
              <a:ext uri="{FF2B5EF4-FFF2-40B4-BE49-F238E27FC236}">
                <a16:creationId xmlns:a16="http://schemas.microsoft.com/office/drawing/2014/main" id="{2981E096-DCE4-4870-AEA6-199ACCC6772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96818" y="597992"/>
            <a:ext cx="3818259" cy="1272548"/>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p:cNvSpPr/>
          <p:nvPr/>
        </p:nvSpPr>
        <p:spPr>
          <a:xfrm>
            <a:off x="2242112" y="4019146"/>
            <a:ext cx="6885718" cy="654988"/>
          </a:xfrm>
          <a:prstGeom prst="rect">
            <a:avLst/>
          </a:prstGeom>
          <a:solidFill>
            <a:srgbClr val="FFFF00">
              <a:alpha val="45000"/>
            </a:srgb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rPr>
              <a:t>班级：周四</a:t>
            </a:r>
            <a:r>
              <a:rPr kumimoji="0" lang="en-US" altLang="zh-CN" sz="32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rPr>
              <a:t>3/4/5</a:t>
            </a:r>
            <a:endParaRPr kumimoji="0" lang="zh-CN" altLang="en-US" sz="32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2" name="矩形 1">
            <a:extLst>
              <a:ext uri="{FF2B5EF4-FFF2-40B4-BE49-F238E27FC236}">
                <a16:creationId xmlns:a16="http://schemas.microsoft.com/office/drawing/2014/main" id="{75B1B201-F248-AB4C-4C2C-8E9907D55D9C}"/>
              </a:ext>
            </a:extLst>
          </p:cNvPr>
          <p:cNvSpPr/>
          <p:nvPr/>
        </p:nvSpPr>
        <p:spPr>
          <a:xfrm>
            <a:off x="0" y="0"/>
            <a:ext cx="12192000" cy="6858000"/>
          </a:xfrm>
          <a:prstGeom prst="rect">
            <a:avLst/>
          </a:prstGeom>
          <a:noFill/>
          <a:ln w="215900" cmpd="sng">
            <a:solidFill>
              <a:srgbClr val="0033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方正小标宋_GBK" panose="03000509000000000000" pitchFamily="65" charset="-122"/>
              <a:ea typeface="方正小标宋_GBK" panose="03000509000000000000" pitchFamily="65" charset="-122"/>
            </a:endParaRPr>
          </a:p>
        </p:txBody>
      </p:sp>
    </p:spTree>
    <p:custDataLst>
      <p:tags r:id="rId1"/>
    </p:custData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7D904787-344A-5AC0-AD0B-9071BE62EFA9}"/>
              </a:ext>
            </a:extLst>
          </p:cNvPr>
          <p:cNvGrpSpPr/>
          <p:nvPr/>
        </p:nvGrpSpPr>
        <p:grpSpPr>
          <a:xfrm>
            <a:off x="2339222" y="1281311"/>
            <a:ext cx="7336004" cy="5329918"/>
            <a:chOff x="2504032" y="1402542"/>
            <a:chExt cx="7336004" cy="5329918"/>
          </a:xfrm>
          <a:solidFill>
            <a:schemeClr val="accent1">
              <a:lumMod val="50000"/>
            </a:schemeClr>
          </a:solidFill>
        </p:grpSpPr>
        <p:sp>
          <p:nvSpPr>
            <p:cNvPr id="6" name="AutoShape 4">
              <a:extLst>
                <a:ext uri="{FF2B5EF4-FFF2-40B4-BE49-F238E27FC236}">
                  <a16:creationId xmlns:a16="http://schemas.microsoft.com/office/drawing/2014/main" id="{6BDEAEB9-AD0E-2E77-9F90-B7565527F4CD}"/>
                </a:ext>
              </a:extLst>
            </p:cNvPr>
            <p:cNvSpPr>
              <a:spLocks noChangeArrowheads="1"/>
            </p:cNvSpPr>
            <p:nvPr/>
          </p:nvSpPr>
          <p:spPr bwMode="auto">
            <a:xfrm rot="19996333">
              <a:off x="2504032" y="3852735"/>
              <a:ext cx="1871662" cy="2879725"/>
            </a:xfrm>
            <a:prstGeom prst="curvedRightArrow">
              <a:avLst>
                <a:gd name="adj1" fmla="val 30772"/>
                <a:gd name="adj2" fmla="val 61544"/>
                <a:gd name="adj3" fmla="val 33333"/>
              </a:avLst>
            </a:prstGeom>
            <a:grp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a:solidFill>
                    <a:schemeClr val="tx1"/>
                  </a:solidFill>
                  <a:latin typeface="Arial" panose="020B0604020202020204" pitchFamily="34" charset="0"/>
                  <a:ea typeface="PMingLiU" panose="02020500000000000000" pitchFamily="18" charset="-120"/>
                </a:defRPr>
              </a:lvl1pPr>
              <a:lvl2pPr marL="742950" indent="-285750" eaLnBrk="0" hangingPunct="0">
                <a:defRPr kumimoji="1">
                  <a:solidFill>
                    <a:schemeClr val="tx1"/>
                  </a:solidFill>
                  <a:latin typeface="Arial" panose="020B0604020202020204" pitchFamily="34" charset="0"/>
                  <a:ea typeface="PMingLiU" panose="02020500000000000000" pitchFamily="18" charset="-120"/>
                </a:defRPr>
              </a:lvl2pPr>
              <a:lvl3pPr marL="1143000" indent="-228600" eaLnBrk="0" hangingPunct="0">
                <a:defRPr kumimoji="1">
                  <a:solidFill>
                    <a:schemeClr val="tx1"/>
                  </a:solidFill>
                  <a:latin typeface="Arial" panose="020B0604020202020204" pitchFamily="34" charset="0"/>
                  <a:ea typeface="PMingLiU" panose="02020500000000000000" pitchFamily="18" charset="-120"/>
                </a:defRPr>
              </a:lvl3pPr>
              <a:lvl4pPr marL="1600200" indent="-228600" eaLnBrk="0" hangingPunct="0">
                <a:defRPr kumimoji="1">
                  <a:solidFill>
                    <a:schemeClr val="tx1"/>
                  </a:solidFill>
                  <a:latin typeface="Arial" panose="020B0604020202020204" pitchFamily="34" charset="0"/>
                  <a:ea typeface="PMingLiU" panose="02020500000000000000" pitchFamily="18" charset="-120"/>
                </a:defRPr>
              </a:lvl4pPr>
              <a:lvl5pPr marL="2057400" indent="-228600" eaLnBrk="0" hangingPunct="0">
                <a:defRPr kumimoji="1">
                  <a:solidFill>
                    <a:schemeClr val="tx1"/>
                  </a:solidFill>
                  <a:latin typeface="Arial" panose="020B0604020202020204" pitchFamily="34" charset="0"/>
                  <a:ea typeface="PMingLiU" panose="02020500000000000000" pitchFamily="18" charset="-120"/>
                </a:defRPr>
              </a:lvl5pPr>
              <a:lvl6pPr marL="25146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6pPr>
              <a:lvl7pPr marL="29718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7pPr>
              <a:lvl8pPr marL="34290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8pPr>
              <a:lvl9pPr marL="38862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9pPr>
            </a:lstStyle>
            <a:p>
              <a:pPr eaLnBrk="1" fontAlgn="base" hangingPunct="1">
                <a:spcBef>
                  <a:spcPct val="0"/>
                </a:spcBef>
                <a:spcAft>
                  <a:spcPct val="0"/>
                </a:spcAft>
              </a:pPr>
              <a:endParaRPr lang="zh-CN" altLang="en-US" sz="2400">
                <a:solidFill>
                  <a:schemeClr val="bg1"/>
                </a:solidFill>
                <a:latin typeface="方正小标宋_GBK"/>
                <a:ea typeface="方正小标宋_GBK"/>
              </a:endParaRPr>
            </a:p>
          </p:txBody>
        </p:sp>
        <p:sp>
          <p:nvSpPr>
            <p:cNvPr id="7" name="AutoShape 5">
              <a:extLst>
                <a:ext uri="{FF2B5EF4-FFF2-40B4-BE49-F238E27FC236}">
                  <a16:creationId xmlns:a16="http://schemas.microsoft.com/office/drawing/2014/main" id="{D96E5662-B328-5D34-7A56-D2E17238C0BB}"/>
                </a:ext>
              </a:extLst>
            </p:cNvPr>
            <p:cNvSpPr>
              <a:spLocks noChangeArrowheads="1"/>
            </p:cNvSpPr>
            <p:nvPr/>
          </p:nvSpPr>
          <p:spPr bwMode="auto">
            <a:xfrm rot="991226" flipH="1">
              <a:off x="7938765" y="3636834"/>
              <a:ext cx="1871662" cy="2879725"/>
            </a:xfrm>
            <a:prstGeom prst="curvedRightArrow">
              <a:avLst>
                <a:gd name="adj1" fmla="val 30772"/>
                <a:gd name="adj2" fmla="val 61544"/>
                <a:gd name="adj3" fmla="val 33333"/>
              </a:avLst>
            </a:prstGeom>
            <a:grp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a:solidFill>
                    <a:schemeClr val="tx1"/>
                  </a:solidFill>
                  <a:latin typeface="Arial" panose="020B0604020202020204" pitchFamily="34" charset="0"/>
                  <a:ea typeface="PMingLiU" panose="02020500000000000000" pitchFamily="18" charset="-120"/>
                </a:defRPr>
              </a:lvl1pPr>
              <a:lvl2pPr marL="742950" indent="-285750" eaLnBrk="0" hangingPunct="0">
                <a:defRPr kumimoji="1">
                  <a:solidFill>
                    <a:schemeClr val="tx1"/>
                  </a:solidFill>
                  <a:latin typeface="Arial" panose="020B0604020202020204" pitchFamily="34" charset="0"/>
                  <a:ea typeface="PMingLiU" panose="02020500000000000000" pitchFamily="18" charset="-120"/>
                </a:defRPr>
              </a:lvl2pPr>
              <a:lvl3pPr marL="1143000" indent="-228600" eaLnBrk="0" hangingPunct="0">
                <a:defRPr kumimoji="1">
                  <a:solidFill>
                    <a:schemeClr val="tx1"/>
                  </a:solidFill>
                  <a:latin typeface="Arial" panose="020B0604020202020204" pitchFamily="34" charset="0"/>
                  <a:ea typeface="PMingLiU" panose="02020500000000000000" pitchFamily="18" charset="-120"/>
                </a:defRPr>
              </a:lvl3pPr>
              <a:lvl4pPr marL="1600200" indent="-228600" eaLnBrk="0" hangingPunct="0">
                <a:defRPr kumimoji="1">
                  <a:solidFill>
                    <a:schemeClr val="tx1"/>
                  </a:solidFill>
                  <a:latin typeface="Arial" panose="020B0604020202020204" pitchFamily="34" charset="0"/>
                  <a:ea typeface="PMingLiU" panose="02020500000000000000" pitchFamily="18" charset="-120"/>
                </a:defRPr>
              </a:lvl4pPr>
              <a:lvl5pPr marL="2057400" indent="-228600" eaLnBrk="0" hangingPunct="0">
                <a:defRPr kumimoji="1">
                  <a:solidFill>
                    <a:schemeClr val="tx1"/>
                  </a:solidFill>
                  <a:latin typeface="Arial" panose="020B0604020202020204" pitchFamily="34" charset="0"/>
                  <a:ea typeface="PMingLiU" panose="02020500000000000000" pitchFamily="18" charset="-120"/>
                </a:defRPr>
              </a:lvl5pPr>
              <a:lvl6pPr marL="25146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6pPr>
              <a:lvl7pPr marL="29718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7pPr>
              <a:lvl8pPr marL="34290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8pPr>
              <a:lvl9pPr marL="38862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9pPr>
            </a:lstStyle>
            <a:p>
              <a:pPr eaLnBrk="1" fontAlgn="base" hangingPunct="1">
                <a:spcBef>
                  <a:spcPct val="0"/>
                </a:spcBef>
                <a:spcAft>
                  <a:spcPct val="0"/>
                </a:spcAft>
              </a:pPr>
              <a:endParaRPr lang="zh-CN" altLang="en-US" sz="2400">
                <a:solidFill>
                  <a:schemeClr val="bg1"/>
                </a:solidFill>
                <a:latin typeface="方正小标宋_GBK"/>
                <a:ea typeface="方正小标宋_GBK"/>
              </a:endParaRPr>
            </a:p>
          </p:txBody>
        </p:sp>
        <p:grpSp>
          <p:nvGrpSpPr>
            <p:cNvPr id="8" name="组合 7">
              <a:extLst>
                <a:ext uri="{FF2B5EF4-FFF2-40B4-BE49-F238E27FC236}">
                  <a16:creationId xmlns:a16="http://schemas.microsoft.com/office/drawing/2014/main" id="{0489870D-E082-63E0-C4AD-1D393521A0DF}"/>
                </a:ext>
              </a:extLst>
            </p:cNvPr>
            <p:cNvGrpSpPr/>
            <p:nvPr/>
          </p:nvGrpSpPr>
          <p:grpSpPr>
            <a:xfrm>
              <a:off x="4841480" y="5342403"/>
              <a:ext cx="2808287" cy="968375"/>
              <a:chOff x="4763293" y="5437060"/>
              <a:chExt cx="2808287" cy="968375"/>
            </a:xfrm>
            <a:grpFill/>
          </p:grpSpPr>
          <p:sp>
            <p:nvSpPr>
              <p:cNvPr id="14" name="Rectangle 3">
                <a:extLst>
                  <a:ext uri="{FF2B5EF4-FFF2-40B4-BE49-F238E27FC236}">
                    <a16:creationId xmlns:a16="http://schemas.microsoft.com/office/drawing/2014/main" id="{B6D165A5-3558-1BA4-15F7-ED201EA90D70}"/>
                  </a:ext>
                </a:extLst>
              </p:cNvPr>
              <p:cNvSpPr>
                <a:spLocks noChangeArrowheads="1"/>
              </p:cNvSpPr>
              <p:nvPr/>
            </p:nvSpPr>
            <p:spPr bwMode="gray">
              <a:xfrm>
                <a:off x="4763293" y="5437060"/>
                <a:ext cx="2808287" cy="968375"/>
              </a:xfrm>
              <a:prstGeom prst="rect">
                <a:avLst/>
              </a:prstGeom>
              <a:gr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lIns="45720" tIns="44450" rIns="45720" bIns="44450" anchor="ctr" anchorCtr="1"/>
              <a:lstStyle>
                <a:lvl1pPr eaLnBrk="0" hangingPunct="0">
                  <a:defRPr kumimoji="1">
                    <a:solidFill>
                      <a:schemeClr val="tx1"/>
                    </a:solidFill>
                    <a:latin typeface="Arial" panose="020B0604020202020204" pitchFamily="34" charset="0"/>
                    <a:ea typeface="PMingLiU" panose="02020500000000000000" pitchFamily="18" charset="-120"/>
                  </a:defRPr>
                </a:lvl1pPr>
                <a:lvl2pPr marL="742950" indent="-285750" eaLnBrk="0" hangingPunct="0">
                  <a:defRPr kumimoji="1">
                    <a:solidFill>
                      <a:schemeClr val="tx1"/>
                    </a:solidFill>
                    <a:latin typeface="Arial" panose="020B0604020202020204" pitchFamily="34" charset="0"/>
                    <a:ea typeface="PMingLiU" panose="02020500000000000000" pitchFamily="18" charset="-120"/>
                  </a:defRPr>
                </a:lvl2pPr>
                <a:lvl3pPr marL="1143000" indent="-228600" eaLnBrk="0" hangingPunct="0">
                  <a:defRPr kumimoji="1">
                    <a:solidFill>
                      <a:schemeClr val="tx1"/>
                    </a:solidFill>
                    <a:latin typeface="Arial" panose="020B0604020202020204" pitchFamily="34" charset="0"/>
                    <a:ea typeface="PMingLiU" panose="02020500000000000000" pitchFamily="18" charset="-120"/>
                  </a:defRPr>
                </a:lvl3pPr>
                <a:lvl4pPr marL="1600200" indent="-228600" eaLnBrk="0" hangingPunct="0">
                  <a:defRPr kumimoji="1">
                    <a:solidFill>
                      <a:schemeClr val="tx1"/>
                    </a:solidFill>
                    <a:latin typeface="Arial" panose="020B0604020202020204" pitchFamily="34" charset="0"/>
                    <a:ea typeface="PMingLiU" panose="02020500000000000000" pitchFamily="18" charset="-120"/>
                  </a:defRPr>
                </a:lvl4pPr>
                <a:lvl5pPr marL="2057400" indent="-228600" eaLnBrk="0" hangingPunct="0">
                  <a:defRPr kumimoji="1">
                    <a:solidFill>
                      <a:schemeClr val="tx1"/>
                    </a:solidFill>
                    <a:latin typeface="Arial" panose="020B0604020202020204" pitchFamily="34" charset="0"/>
                    <a:ea typeface="PMingLiU" panose="02020500000000000000" pitchFamily="18" charset="-120"/>
                  </a:defRPr>
                </a:lvl5pPr>
                <a:lvl6pPr marL="25146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6pPr>
                <a:lvl7pPr marL="29718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7pPr>
                <a:lvl8pPr marL="34290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8pPr>
                <a:lvl9pPr marL="38862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9pPr>
              </a:lstStyle>
              <a:p>
                <a:pPr eaLnBrk="1" fontAlgn="base" hangingPunct="1">
                  <a:spcBef>
                    <a:spcPct val="0"/>
                  </a:spcBef>
                  <a:spcAft>
                    <a:spcPct val="0"/>
                  </a:spcAft>
                </a:pPr>
                <a:endParaRPr lang="zh-CN" altLang="en-US" sz="2400">
                  <a:solidFill>
                    <a:schemeClr val="bg1"/>
                  </a:solidFill>
                  <a:latin typeface="方正小标宋_GBK"/>
                  <a:ea typeface="方正小标宋_GBK"/>
                </a:endParaRPr>
              </a:p>
            </p:txBody>
          </p:sp>
          <p:sp>
            <p:nvSpPr>
              <p:cNvPr id="15" name="矩形 14">
                <a:extLst>
                  <a:ext uri="{FF2B5EF4-FFF2-40B4-BE49-F238E27FC236}">
                    <a16:creationId xmlns:a16="http://schemas.microsoft.com/office/drawing/2014/main" id="{962C69B2-D4B1-FFD0-1856-725A3F6D5CE0}"/>
                  </a:ext>
                </a:extLst>
              </p:cNvPr>
              <p:cNvSpPr/>
              <p:nvPr/>
            </p:nvSpPr>
            <p:spPr>
              <a:xfrm>
                <a:off x="4787390" y="5696790"/>
                <a:ext cx="2646879" cy="584775"/>
              </a:xfrm>
              <a:prstGeom prst="rect">
                <a:avLst/>
              </a:prstGeom>
              <a:grpFill/>
            </p:spPr>
            <p:txBody>
              <a:bodyPr wrap="none">
                <a:spAutoFit/>
              </a:bodyPr>
              <a:lstStyle/>
              <a:p>
                <a:pPr algn="ctr" eaLnBrk="0" fontAlgn="base" hangingPunct="0">
                  <a:spcBef>
                    <a:spcPct val="0"/>
                  </a:spcBef>
                  <a:defRPr/>
                </a:pPr>
                <a:r>
                  <a:rPr lang="zh-CN" altLang="en-US" sz="3200" b="1" kern="100" dirty="0">
                    <a:solidFill>
                      <a:schemeClr val="bg1"/>
                    </a:solidFill>
                    <a:effectLst>
                      <a:outerShdw blurRad="38100" dist="38100" dir="2700000" algn="tl">
                        <a:srgbClr val="000000">
                          <a:alpha val="43137"/>
                        </a:srgbClr>
                      </a:outerShdw>
                    </a:effectLst>
                    <a:latin typeface="方正小标宋_GBK"/>
                    <a:ea typeface="方正小标宋_GBK"/>
                    <a:cs typeface="Times New Roman" panose="02020603050405020304" pitchFamily="18" charset="0"/>
                  </a:rPr>
                  <a:t>培养理论思维</a:t>
                </a:r>
                <a:endParaRPr lang="zh-CN" altLang="zh-CN" sz="3200" b="1" kern="100" dirty="0">
                  <a:solidFill>
                    <a:schemeClr val="bg1"/>
                  </a:solidFill>
                  <a:effectLst>
                    <a:outerShdw blurRad="38100" dist="38100" dir="2700000" algn="tl">
                      <a:srgbClr val="000000">
                        <a:alpha val="43137"/>
                      </a:srgbClr>
                    </a:outerShdw>
                  </a:effectLst>
                  <a:latin typeface="方正小标宋_GBK"/>
                  <a:ea typeface="方正小标宋_GBK"/>
                  <a:cs typeface="Times New Roman" panose="02020603050405020304" pitchFamily="18" charset="0"/>
                </a:endParaRPr>
              </a:p>
            </p:txBody>
          </p:sp>
        </p:grpSp>
        <p:grpSp>
          <p:nvGrpSpPr>
            <p:cNvPr id="9" name="组合 8">
              <a:extLst>
                <a:ext uri="{FF2B5EF4-FFF2-40B4-BE49-F238E27FC236}">
                  <a16:creationId xmlns:a16="http://schemas.microsoft.com/office/drawing/2014/main" id="{69E5C2B4-12A0-7C71-B7D9-B476B2BA0557}"/>
                </a:ext>
              </a:extLst>
            </p:cNvPr>
            <p:cNvGrpSpPr/>
            <p:nvPr/>
          </p:nvGrpSpPr>
          <p:grpSpPr>
            <a:xfrm>
              <a:off x="2538484" y="1402542"/>
              <a:ext cx="7301552" cy="3575713"/>
              <a:chOff x="2538484" y="1402542"/>
              <a:chExt cx="7301552" cy="3575713"/>
            </a:xfrm>
            <a:grpFill/>
          </p:grpSpPr>
          <p:sp>
            <p:nvSpPr>
              <p:cNvPr id="10" name="Rectangle 10">
                <a:extLst>
                  <a:ext uri="{FF2B5EF4-FFF2-40B4-BE49-F238E27FC236}">
                    <a16:creationId xmlns:a16="http://schemas.microsoft.com/office/drawing/2014/main" id="{B4262BA0-C552-3636-7DB3-6897BFD19DF7}"/>
                  </a:ext>
                </a:extLst>
              </p:cNvPr>
              <p:cNvSpPr>
                <a:spLocks noChangeArrowheads="1"/>
              </p:cNvSpPr>
              <p:nvPr/>
            </p:nvSpPr>
            <p:spPr bwMode="gray">
              <a:xfrm>
                <a:off x="6187267" y="1402542"/>
                <a:ext cx="3652769" cy="3575713"/>
              </a:xfrm>
              <a:prstGeom prst="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1240B29-F687-4F45-9708-019B960494DF}">
                  <a14:hiddenLine xmlns:a14="http://schemas.microsoft.com/office/drawing/2010/main" w="25400" algn="ctr">
                    <a:solidFill>
                      <a:srgbClr val="000000"/>
                    </a:solidFill>
                    <a:miter lim="800000"/>
                    <a:headEnd/>
                    <a:tailEnd/>
                  </a14:hiddenLine>
                </a:ext>
              </a:extLst>
            </p:spPr>
            <p:txBody>
              <a:bodyPr lIns="45720" tIns="44450" rIns="45720" bIns="44450" anchor="ctr" anchorCtr="1"/>
              <a:lstStyle>
                <a:lvl1pPr eaLnBrk="0" hangingPunct="0">
                  <a:defRPr kumimoji="1">
                    <a:solidFill>
                      <a:schemeClr val="tx1"/>
                    </a:solidFill>
                    <a:latin typeface="Arial" panose="020B0604020202020204" pitchFamily="34" charset="0"/>
                    <a:ea typeface="PMingLiU" panose="02020500000000000000" pitchFamily="18" charset="-120"/>
                  </a:defRPr>
                </a:lvl1pPr>
                <a:lvl2pPr marL="742950" indent="-285750" eaLnBrk="0" hangingPunct="0">
                  <a:defRPr kumimoji="1">
                    <a:solidFill>
                      <a:schemeClr val="tx1"/>
                    </a:solidFill>
                    <a:latin typeface="Arial" panose="020B0604020202020204" pitchFamily="34" charset="0"/>
                    <a:ea typeface="PMingLiU" panose="02020500000000000000" pitchFamily="18" charset="-120"/>
                  </a:defRPr>
                </a:lvl2pPr>
                <a:lvl3pPr marL="1143000" indent="-228600" eaLnBrk="0" hangingPunct="0">
                  <a:defRPr kumimoji="1">
                    <a:solidFill>
                      <a:schemeClr val="tx1"/>
                    </a:solidFill>
                    <a:latin typeface="Arial" panose="020B0604020202020204" pitchFamily="34" charset="0"/>
                    <a:ea typeface="PMingLiU" panose="02020500000000000000" pitchFamily="18" charset="-120"/>
                  </a:defRPr>
                </a:lvl3pPr>
                <a:lvl4pPr marL="1600200" indent="-228600" eaLnBrk="0" hangingPunct="0">
                  <a:defRPr kumimoji="1">
                    <a:solidFill>
                      <a:schemeClr val="tx1"/>
                    </a:solidFill>
                    <a:latin typeface="Arial" panose="020B0604020202020204" pitchFamily="34" charset="0"/>
                    <a:ea typeface="PMingLiU" panose="02020500000000000000" pitchFamily="18" charset="-120"/>
                  </a:defRPr>
                </a:lvl4pPr>
                <a:lvl5pPr marL="2057400" indent="-228600" eaLnBrk="0" hangingPunct="0">
                  <a:defRPr kumimoji="1">
                    <a:solidFill>
                      <a:schemeClr val="tx1"/>
                    </a:solidFill>
                    <a:latin typeface="Arial" panose="020B0604020202020204" pitchFamily="34" charset="0"/>
                    <a:ea typeface="PMingLiU" panose="02020500000000000000" pitchFamily="18" charset="-120"/>
                  </a:defRPr>
                </a:lvl5pPr>
                <a:lvl6pPr marL="25146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6pPr>
                <a:lvl7pPr marL="29718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7pPr>
                <a:lvl8pPr marL="34290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8pPr>
                <a:lvl9pPr marL="38862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9pPr>
              </a:lstStyle>
              <a:p>
                <a:pPr eaLnBrk="1" fontAlgn="base" hangingPunct="1">
                  <a:spcBef>
                    <a:spcPct val="0"/>
                  </a:spcBef>
                  <a:spcAft>
                    <a:spcPct val="0"/>
                  </a:spcAft>
                </a:pPr>
                <a:endParaRPr lang="zh-CN" altLang="en-US" sz="2400" dirty="0">
                  <a:solidFill>
                    <a:schemeClr val="bg1"/>
                  </a:solidFill>
                  <a:latin typeface="方正小标宋_GBK"/>
                  <a:ea typeface="方正小标宋_GBK"/>
                </a:endParaRPr>
              </a:p>
            </p:txBody>
          </p:sp>
          <p:sp>
            <p:nvSpPr>
              <p:cNvPr id="11" name="Rectangle 6">
                <a:extLst>
                  <a:ext uri="{FF2B5EF4-FFF2-40B4-BE49-F238E27FC236}">
                    <a16:creationId xmlns:a16="http://schemas.microsoft.com/office/drawing/2014/main" id="{803EA70D-D0B2-25FF-D510-B70B5A7A75DF}"/>
                  </a:ext>
                </a:extLst>
              </p:cNvPr>
              <p:cNvSpPr>
                <a:spLocks noChangeArrowheads="1"/>
              </p:cNvSpPr>
              <p:nvPr/>
            </p:nvSpPr>
            <p:spPr bwMode="gray">
              <a:xfrm>
                <a:off x="2538484" y="1402542"/>
                <a:ext cx="3466249" cy="3575713"/>
              </a:xfrm>
              <a:prstGeom prst="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1240B29-F687-4F45-9708-019B960494DF}">
                  <a14:hiddenLine xmlns:a14="http://schemas.microsoft.com/office/drawing/2010/main" w="25400" algn="ctr">
                    <a:solidFill>
                      <a:srgbClr val="000000"/>
                    </a:solidFill>
                    <a:miter lim="800000"/>
                    <a:headEnd/>
                    <a:tailEnd/>
                  </a14:hiddenLine>
                </a:ext>
              </a:extLst>
            </p:spPr>
            <p:txBody>
              <a:bodyPr lIns="45720" tIns="44450" rIns="45720" bIns="44450" anchor="ctr" anchorCtr="1"/>
              <a:lstStyle>
                <a:lvl1pPr eaLnBrk="0" hangingPunct="0">
                  <a:defRPr kumimoji="1">
                    <a:solidFill>
                      <a:schemeClr val="tx1"/>
                    </a:solidFill>
                    <a:latin typeface="Arial" panose="020B0604020202020204" pitchFamily="34" charset="0"/>
                    <a:ea typeface="PMingLiU" panose="02020500000000000000" pitchFamily="18" charset="-120"/>
                  </a:defRPr>
                </a:lvl1pPr>
                <a:lvl2pPr marL="742950" indent="-285750" eaLnBrk="0" hangingPunct="0">
                  <a:defRPr kumimoji="1">
                    <a:solidFill>
                      <a:schemeClr val="tx1"/>
                    </a:solidFill>
                    <a:latin typeface="Arial" panose="020B0604020202020204" pitchFamily="34" charset="0"/>
                    <a:ea typeface="PMingLiU" panose="02020500000000000000" pitchFamily="18" charset="-120"/>
                  </a:defRPr>
                </a:lvl2pPr>
                <a:lvl3pPr marL="1143000" indent="-228600" eaLnBrk="0" hangingPunct="0">
                  <a:defRPr kumimoji="1">
                    <a:solidFill>
                      <a:schemeClr val="tx1"/>
                    </a:solidFill>
                    <a:latin typeface="Arial" panose="020B0604020202020204" pitchFamily="34" charset="0"/>
                    <a:ea typeface="PMingLiU" panose="02020500000000000000" pitchFamily="18" charset="-120"/>
                  </a:defRPr>
                </a:lvl3pPr>
                <a:lvl4pPr marL="1600200" indent="-228600" eaLnBrk="0" hangingPunct="0">
                  <a:defRPr kumimoji="1">
                    <a:solidFill>
                      <a:schemeClr val="tx1"/>
                    </a:solidFill>
                    <a:latin typeface="Arial" panose="020B0604020202020204" pitchFamily="34" charset="0"/>
                    <a:ea typeface="PMingLiU" panose="02020500000000000000" pitchFamily="18" charset="-120"/>
                  </a:defRPr>
                </a:lvl4pPr>
                <a:lvl5pPr marL="2057400" indent="-228600" eaLnBrk="0" hangingPunct="0">
                  <a:defRPr kumimoji="1">
                    <a:solidFill>
                      <a:schemeClr val="tx1"/>
                    </a:solidFill>
                    <a:latin typeface="Arial" panose="020B0604020202020204" pitchFamily="34" charset="0"/>
                    <a:ea typeface="PMingLiU" panose="02020500000000000000" pitchFamily="18" charset="-120"/>
                  </a:defRPr>
                </a:lvl5pPr>
                <a:lvl6pPr marL="25146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6pPr>
                <a:lvl7pPr marL="29718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7pPr>
                <a:lvl8pPr marL="34290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8pPr>
                <a:lvl9pPr marL="3886200" indent="-228600" algn="ctr" eaLnBrk="0" fontAlgn="base" hangingPunct="0">
                  <a:spcBef>
                    <a:spcPct val="0"/>
                  </a:spcBef>
                  <a:spcAft>
                    <a:spcPct val="0"/>
                  </a:spcAft>
                  <a:defRPr kumimoji="1">
                    <a:solidFill>
                      <a:schemeClr val="tx1"/>
                    </a:solidFill>
                    <a:latin typeface="Arial" panose="020B0604020202020204" pitchFamily="34" charset="0"/>
                    <a:ea typeface="PMingLiU" panose="02020500000000000000" pitchFamily="18" charset="-120"/>
                  </a:defRPr>
                </a:lvl9pPr>
              </a:lstStyle>
              <a:p>
                <a:pPr eaLnBrk="1" fontAlgn="base" hangingPunct="1">
                  <a:spcBef>
                    <a:spcPct val="0"/>
                  </a:spcBef>
                  <a:spcAft>
                    <a:spcPct val="0"/>
                  </a:spcAft>
                </a:pPr>
                <a:endParaRPr lang="zh-CN" altLang="en-US" sz="2400">
                  <a:solidFill>
                    <a:schemeClr val="bg1"/>
                  </a:solidFill>
                  <a:latin typeface="方正小标宋_GBK"/>
                  <a:ea typeface="方正小标宋_GBK"/>
                </a:endParaRPr>
              </a:p>
            </p:txBody>
          </p:sp>
          <p:sp>
            <p:nvSpPr>
              <p:cNvPr id="12" name="矩形 11">
                <a:extLst>
                  <a:ext uri="{FF2B5EF4-FFF2-40B4-BE49-F238E27FC236}">
                    <a16:creationId xmlns:a16="http://schemas.microsoft.com/office/drawing/2014/main" id="{A6983768-8D4D-A896-0608-E2AA11903850}"/>
                  </a:ext>
                </a:extLst>
              </p:cNvPr>
              <p:cNvSpPr/>
              <p:nvPr/>
            </p:nvSpPr>
            <p:spPr>
              <a:xfrm>
                <a:off x="6320388" y="1498329"/>
                <a:ext cx="3413615" cy="3351046"/>
              </a:xfrm>
              <a:prstGeom prst="rect">
                <a:avLst/>
              </a:prstGeom>
              <a:grpFill/>
            </p:spPr>
            <p:txBody>
              <a:bodyPr wrap="square">
                <a:spAutoFit/>
              </a:bodyPr>
              <a:lstStyle/>
              <a:p>
                <a:pPr algn="just" eaLnBrk="0" fontAlgn="base" hangingPunct="0">
                  <a:lnSpc>
                    <a:spcPct val="150000"/>
                  </a:lnSpc>
                  <a:spcBef>
                    <a:spcPct val="0"/>
                  </a:spcBef>
                  <a:tabLst>
                    <a:tab pos="355600" algn="l"/>
                  </a:tabLst>
                  <a:defRPr/>
                </a:pPr>
                <a:r>
                  <a:rPr lang="zh-CN" altLang="en-US" sz="2400" kern="100" dirty="0">
                    <a:solidFill>
                      <a:schemeClr val="bg1"/>
                    </a:solidFill>
                    <a:latin typeface="方正小标宋_GBK"/>
                    <a:ea typeface="方正小标宋_GBK"/>
                    <a:cs typeface="Times New Roman" panose="02020603050405020304" pitchFamily="18" charset="0"/>
                  </a:rPr>
                  <a:t>带着思考学，带着问题学，做到学有所思、学有所悟、学有所得，</a:t>
                </a:r>
                <a:r>
                  <a:rPr lang="zh-CN" altLang="en-US" sz="2400" kern="100" dirty="0">
                    <a:solidFill>
                      <a:srgbClr val="FFFF00"/>
                    </a:solidFill>
                    <a:latin typeface="方正小标宋_GBK"/>
                    <a:ea typeface="方正小标宋_GBK"/>
                    <a:cs typeface="Times New Roman" panose="02020603050405020304" pitchFamily="18" charset="0"/>
                  </a:rPr>
                  <a:t>不断提高自己的思想理论水平，不断提高分析问题、解决问题的能力。</a:t>
                </a:r>
              </a:p>
            </p:txBody>
          </p:sp>
          <p:sp>
            <p:nvSpPr>
              <p:cNvPr id="13" name="矩形 12">
                <a:extLst>
                  <a:ext uri="{FF2B5EF4-FFF2-40B4-BE49-F238E27FC236}">
                    <a16:creationId xmlns:a16="http://schemas.microsoft.com/office/drawing/2014/main" id="{A642953C-F716-EC19-3FCF-18F04EFB8CF6}"/>
                  </a:ext>
                </a:extLst>
              </p:cNvPr>
              <p:cNvSpPr/>
              <p:nvPr/>
            </p:nvSpPr>
            <p:spPr>
              <a:xfrm>
                <a:off x="2698184" y="1498329"/>
                <a:ext cx="3180899" cy="3351046"/>
              </a:xfrm>
              <a:prstGeom prst="rect">
                <a:avLst/>
              </a:prstGeom>
              <a:grpFill/>
            </p:spPr>
            <p:txBody>
              <a:bodyPr wrap="square">
                <a:spAutoFit/>
              </a:bodyPr>
              <a:lstStyle/>
              <a:p>
                <a:pPr algn="just" eaLnBrk="0" fontAlgn="base" hangingPunct="0">
                  <a:lnSpc>
                    <a:spcPct val="150000"/>
                  </a:lnSpc>
                  <a:spcBef>
                    <a:spcPct val="0"/>
                  </a:spcBef>
                  <a:tabLst>
                    <a:tab pos="355600" algn="l"/>
                  </a:tabLst>
                  <a:defRPr/>
                </a:pPr>
                <a:r>
                  <a:rPr lang="zh-CN" altLang="en-US" sz="2400" kern="100" dirty="0">
                    <a:solidFill>
                      <a:schemeClr val="bg1"/>
                    </a:solidFill>
                    <a:latin typeface="方正小标宋_GBK"/>
                    <a:ea typeface="方正小标宋_GBK"/>
                    <a:cs typeface="Times New Roman" panose="02020603050405020304" pitchFamily="18" charset="0"/>
                  </a:rPr>
                  <a:t>学习把握</a:t>
                </a:r>
                <a:r>
                  <a:rPr lang="zh-CN" altLang="en-US" sz="2400" kern="100" dirty="0">
                    <a:solidFill>
                      <a:srgbClr val="FFFF00"/>
                    </a:solidFill>
                    <a:latin typeface="方正小标宋_GBK"/>
                    <a:ea typeface="方正小标宋_GBK"/>
                    <a:cs typeface="Times New Roman" panose="02020603050405020304" pitchFamily="18" charset="0"/>
                  </a:rPr>
                  <a:t>理论背后的思想，思想之中的战略，以及战略之中蕴含的智慧</a:t>
                </a:r>
                <a:r>
                  <a:rPr lang="zh-CN" altLang="en-US" sz="2400" kern="100" dirty="0">
                    <a:solidFill>
                      <a:schemeClr val="bg1"/>
                    </a:solidFill>
                    <a:latin typeface="方正小标宋_GBK"/>
                    <a:ea typeface="方正小标宋_GBK"/>
                    <a:cs typeface="Times New Roman" panose="02020603050405020304" pitchFamily="18" charset="0"/>
                  </a:rPr>
                  <a:t>，从而得到思想的启迪、战略的启蒙和智慧的启示</a:t>
                </a:r>
              </a:p>
            </p:txBody>
          </p:sp>
        </p:grpSp>
      </p:grpSp>
      <p:sp>
        <p:nvSpPr>
          <p:cNvPr id="16" name="矩形: 圆角 15">
            <a:extLst>
              <a:ext uri="{FF2B5EF4-FFF2-40B4-BE49-F238E27FC236}">
                <a16:creationId xmlns:a16="http://schemas.microsoft.com/office/drawing/2014/main" id="{C59B1FF5-03C2-40DD-9637-D6618CE75378}"/>
              </a:ext>
            </a:extLst>
          </p:cNvPr>
          <p:cNvSpPr/>
          <p:nvPr/>
        </p:nvSpPr>
        <p:spPr>
          <a:xfrm>
            <a:off x="1072039" y="58131"/>
            <a:ext cx="3686436" cy="630237"/>
          </a:xfrm>
          <a:prstGeom prst="roundRect">
            <a:avLst>
              <a:gd name="adj" fmla="val 50000"/>
            </a:avLst>
          </a:prstGeom>
          <a:solidFill>
            <a:srgbClr val="0070C0"/>
          </a:solidFill>
          <a:ln w="31750" cap="flat" cmpd="sng" algn="ctr">
            <a:solidFill>
              <a:schemeClr val="bg1">
                <a:alpha val="37000"/>
              </a:schemeClr>
            </a:solidFill>
            <a:prstDash val="solid"/>
            <a:miter lim="800000"/>
          </a:ln>
          <a:effectLst/>
        </p:spPr>
        <p:txBody>
          <a:bodyPr lIns="0" tIns="0" rIns="0" bIns="36000" anchor="ct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zh-CN" altLang="en-US" sz="2800" b="1" i="0" u="none" strike="noStrike" kern="0" cap="none" spc="0" normalizeH="0" baseline="0" noProof="0" dirty="0">
                <a:ln>
                  <a:noFill/>
                </a:ln>
                <a:solidFill>
                  <a:schemeClr val="bg1"/>
                </a:solidFill>
                <a:effectLst/>
                <a:uLnTx/>
                <a:uFillTx/>
                <a:latin typeface="方正小标宋_GBK" panose="03000509000000000000" pitchFamily="65" charset="-122"/>
                <a:ea typeface="方正小标宋_GBK" panose="03000509000000000000" pitchFamily="65" charset="-122"/>
                <a:cs typeface="+mn-cs"/>
                <a:sym typeface="思源黑体 CN Medium" panose="020B0600000000000000" pitchFamily="34" charset="-122"/>
              </a:rPr>
              <a:t>培养理论思维</a:t>
            </a:r>
          </a:p>
        </p:txBody>
      </p:sp>
    </p:spTree>
    <p:extLst>
      <p:ext uri="{BB962C8B-B14F-4D97-AF65-F5344CB8AC3E}">
        <p14:creationId xmlns:p14="http://schemas.microsoft.com/office/powerpoint/2010/main" val="1806119149"/>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4" name="组合 14"/>
          <p:cNvGrpSpPr/>
          <p:nvPr/>
        </p:nvGrpSpPr>
        <p:grpSpPr bwMode="auto">
          <a:xfrm>
            <a:off x="5729288" y="1647825"/>
            <a:ext cx="2925762" cy="2520950"/>
            <a:chOff x="9022" y="2595"/>
            <a:chExt cx="4607" cy="3971"/>
          </a:xfrm>
        </p:grpSpPr>
        <p:sp>
          <p:nvSpPr>
            <p:cNvPr id="3095" name="圆角矩形 72"/>
            <p:cNvSpPr>
              <a:spLocks noChangeArrowheads="1"/>
            </p:cNvSpPr>
            <p:nvPr/>
          </p:nvSpPr>
          <p:spPr bwMode="auto">
            <a:xfrm>
              <a:off x="9022" y="2595"/>
              <a:ext cx="3715"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6" name="圆角矩形 73"/>
            <p:cNvSpPr>
              <a:spLocks noChangeArrowheads="1"/>
            </p:cNvSpPr>
            <p:nvPr/>
          </p:nvSpPr>
          <p:spPr bwMode="auto">
            <a:xfrm>
              <a:off x="9546" y="4182"/>
              <a:ext cx="3862"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7" name="圆角矩形 75"/>
            <p:cNvSpPr>
              <a:spLocks noChangeArrowheads="1"/>
            </p:cNvSpPr>
            <p:nvPr/>
          </p:nvSpPr>
          <p:spPr bwMode="auto">
            <a:xfrm>
              <a:off x="9712" y="5745"/>
              <a:ext cx="3917"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8" name="TextBox 24"/>
            <p:cNvSpPr txBox="1">
              <a:spLocks noChangeArrowheads="1"/>
            </p:cNvSpPr>
            <p:nvPr/>
          </p:nvSpPr>
          <p:spPr bwMode="auto">
            <a:xfrm>
              <a:off x="9567" y="2627"/>
              <a:ext cx="2633" cy="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0033B5"/>
                  </a:solidFill>
                  <a:latin typeface="方正小标宋_GBK" panose="03000509000000000000" pitchFamily="65" charset="-122"/>
                  <a:ea typeface="方正小标宋_GBK" panose="03000509000000000000" pitchFamily="65" charset="-122"/>
                </a:rPr>
                <a:t>课程介绍</a:t>
              </a:r>
              <a:endPar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endParaRPr>
            </a:p>
          </p:txBody>
        </p:sp>
        <p:sp>
          <p:nvSpPr>
            <p:cNvPr id="3099" name="TextBox 25"/>
            <p:cNvSpPr txBox="1">
              <a:spLocks noChangeArrowheads="1"/>
            </p:cNvSpPr>
            <p:nvPr/>
          </p:nvSpPr>
          <p:spPr bwMode="auto">
            <a:xfrm>
              <a:off x="10210" y="4201"/>
              <a:ext cx="2885" cy="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C00000"/>
                  </a:solidFill>
                  <a:latin typeface="方正小标宋_GBK" panose="03000509000000000000" pitchFamily="65" charset="-122"/>
                  <a:ea typeface="方正小标宋_GBK" panose="03000509000000000000" pitchFamily="65" charset="-122"/>
                  <a:sym typeface="宋体" panose="02010600030101010101" pitchFamily="2" charset="-122"/>
                </a:rPr>
                <a:t>课程安排</a:t>
              </a:r>
              <a:endParaRPr kumimoji="0" lang="zh-CN" altLang="en-US" sz="28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endParaRPr>
            </a:p>
          </p:txBody>
        </p:sp>
        <p:sp>
          <p:nvSpPr>
            <p:cNvPr id="3100" name="TextBox 30"/>
            <p:cNvSpPr txBox="1">
              <a:spLocks noChangeArrowheads="1"/>
            </p:cNvSpPr>
            <p:nvPr/>
          </p:nvSpPr>
          <p:spPr bwMode="auto">
            <a:xfrm>
              <a:off x="10053" y="5758"/>
              <a:ext cx="3220" cy="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rPr>
                <a:t>成绩评定</a:t>
              </a:r>
            </a:p>
          </p:txBody>
        </p:sp>
      </p:grpSp>
      <p:grpSp>
        <p:nvGrpSpPr>
          <p:cNvPr id="3075" name="组合 13"/>
          <p:cNvGrpSpPr/>
          <p:nvPr/>
        </p:nvGrpSpPr>
        <p:grpSpPr bwMode="auto">
          <a:xfrm>
            <a:off x="4356100" y="849313"/>
            <a:ext cx="1476375" cy="5697537"/>
            <a:chOff x="6859" y="1338"/>
            <a:chExt cx="2327" cy="8973"/>
          </a:xfrm>
        </p:grpSpPr>
        <p:sp>
          <p:nvSpPr>
            <p:cNvPr id="3088" name="Freeform 19"/>
            <p:cNvSpPr>
              <a:spLocks noChangeArrowheads="1"/>
            </p:cNvSpPr>
            <p:nvPr/>
          </p:nvSpPr>
          <p:spPr bwMode="auto">
            <a:xfrm>
              <a:off x="6859" y="1338"/>
              <a:ext cx="1840" cy="8973"/>
            </a:xfrm>
            <a:custGeom>
              <a:avLst/>
              <a:gdLst>
                <a:gd name="T0" fmla="*/ 0 w 1703"/>
                <a:gd name="T1" fmla="*/ 0 h 9079"/>
                <a:gd name="T2" fmla="*/ 3164 w 1703"/>
                <a:gd name="T3" fmla="*/ 4132 h 9079"/>
                <a:gd name="T4" fmla="*/ 0 w 1703"/>
                <a:gd name="T5" fmla="*/ 8264 h 9079"/>
                <a:gd name="T6" fmla="*/ 0 60000 65536"/>
                <a:gd name="T7" fmla="*/ 0 60000 65536"/>
                <a:gd name="T8" fmla="*/ 0 60000 65536"/>
                <a:gd name="T9" fmla="*/ 0 w 1703"/>
                <a:gd name="T10" fmla="*/ 0 h 9079"/>
                <a:gd name="T11" fmla="*/ 1703 w 1703"/>
                <a:gd name="T12" fmla="*/ 9079 h 9079"/>
              </a:gdLst>
              <a:ahLst/>
              <a:cxnLst>
                <a:cxn ang="T6">
                  <a:pos x="T0" y="T1"/>
                </a:cxn>
                <a:cxn ang="T7">
                  <a:pos x="T2" y="T3"/>
                </a:cxn>
                <a:cxn ang="T8">
                  <a:pos x="T4" y="T5"/>
                </a:cxn>
              </a:cxnLst>
              <a:rect l="T9" t="T10" r="T11" b="T12"/>
              <a:pathLst>
                <a:path w="1703" h="9079">
                  <a:moveTo>
                    <a:pt x="0" y="0"/>
                  </a:moveTo>
                  <a:cubicBezTo>
                    <a:pt x="1060" y="1213"/>
                    <a:pt x="1703" y="2801"/>
                    <a:pt x="1703" y="4539"/>
                  </a:cubicBezTo>
                  <a:cubicBezTo>
                    <a:pt x="1703" y="6277"/>
                    <a:pt x="1060" y="7865"/>
                    <a:pt x="0" y="9079"/>
                  </a:cubicBezTo>
                </a:path>
              </a:pathLst>
            </a:custGeom>
            <a:noFill/>
            <a:ln w="8">
              <a:solidFill>
                <a:srgbClr val="0033B5"/>
              </a:solidFill>
              <a:prstDash val="dash"/>
              <a:miter lim="800000"/>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9" name="椭圆 28"/>
            <p:cNvSpPr>
              <a:spLocks noChangeAspect="1" noChangeArrowheads="1"/>
            </p:cNvSpPr>
            <p:nvPr/>
          </p:nvSpPr>
          <p:spPr bwMode="auto">
            <a:xfrm>
              <a:off x="7531" y="2595"/>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0" name="椭圆 66"/>
            <p:cNvSpPr>
              <a:spLocks noChangeAspect="1" noChangeArrowheads="1"/>
            </p:cNvSpPr>
            <p:nvPr/>
          </p:nvSpPr>
          <p:spPr bwMode="auto">
            <a:xfrm>
              <a:off x="8069" y="4116"/>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1" name="椭圆 67"/>
            <p:cNvSpPr>
              <a:spLocks noChangeAspect="1" noChangeArrowheads="1"/>
            </p:cNvSpPr>
            <p:nvPr/>
          </p:nvSpPr>
          <p:spPr bwMode="auto">
            <a:xfrm>
              <a:off x="8156" y="5684"/>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2" name="TextBox 3"/>
            <p:cNvSpPr txBox="1">
              <a:spLocks noChangeArrowheads="1"/>
            </p:cNvSpPr>
            <p:nvPr/>
          </p:nvSpPr>
          <p:spPr bwMode="auto">
            <a:xfrm>
              <a:off x="7758" y="2691"/>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1</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93" name="TextBox 32"/>
            <p:cNvSpPr txBox="1">
              <a:spLocks noChangeArrowheads="1"/>
            </p:cNvSpPr>
            <p:nvPr/>
          </p:nvSpPr>
          <p:spPr bwMode="auto">
            <a:xfrm>
              <a:off x="8291" y="4144"/>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2</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94" name="TextBox 33"/>
            <p:cNvSpPr txBox="1">
              <a:spLocks noChangeArrowheads="1"/>
            </p:cNvSpPr>
            <p:nvPr/>
          </p:nvSpPr>
          <p:spPr bwMode="auto">
            <a:xfrm>
              <a:off x="8363" y="5770"/>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3</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grpSp>
      <p:grpSp>
        <p:nvGrpSpPr>
          <p:cNvPr id="3076" name="组合 12"/>
          <p:cNvGrpSpPr/>
          <p:nvPr/>
        </p:nvGrpSpPr>
        <p:grpSpPr bwMode="auto">
          <a:xfrm>
            <a:off x="2098675" y="2185988"/>
            <a:ext cx="2105025" cy="2057400"/>
            <a:chOff x="3306" y="4583"/>
            <a:chExt cx="3314" cy="3241"/>
          </a:xfrm>
        </p:grpSpPr>
        <p:sp>
          <p:nvSpPr>
            <p:cNvPr id="3086" name="Oval 14"/>
            <p:cNvSpPr>
              <a:spLocks noChangeArrowheads="1"/>
            </p:cNvSpPr>
            <p:nvPr/>
          </p:nvSpPr>
          <p:spPr bwMode="auto">
            <a:xfrm>
              <a:off x="3306" y="4583"/>
              <a:ext cx="3314" cy="3241"/>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7" name="TextBox 37"/>
            <p:cNvSpPr txBox="1">
              <a:spLocks noChangeArrowheads="1"/>
            </p:cNvSpPr>
            <p:nvPr/>
          </p:nvSpPr>
          <p:spPr bwMode="auto">
            <a:xfrm>
              <a:off x="4151" y="5785"/>
              <a:ext cx="1634" cy="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0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提要</a:t>
              </a:r>
            </a:p>
          </p:txBody>
        </p:sp>
      </p:grpSp>
      <p:sp>
        <p:nvSpPr>
          <p:cNvPr id="3081" name="椭圆 29"/>
          <p:cNvSpPr>
            <a:spLocks noChangeAspect="1" noChangeArrowheads="1"/>
          </p:cNvSpPr>
          <p:nvPr/>
        </p:nvSpPr>
        <p:spPr bwMode="auto">
          <a:xfrm>
            <a:off x="5024438" y="4589463"/>
            <a:ext cx="654050" cy="620712"/>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2" name="TextBox 31"/>
          <p:cNvSpPr txBox="1">
            <a:spLocks noChangeArrowheads="1"/>
          </p:cNvSpPr>
          <p:nvPr/>
        </p:nvSpPr>
        <p:spPr bwMode="auto">
          <a:xfrm>
            <a:off x="5160963" y="4652963"/>
            <a:ext cx="385762"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4</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83" name="圆角矩形 35"/>
          <p:cNvSpPr>
            <a:spLocks noChangeArrowheads="1"/>
          </p:cNvSpPr>
          <p:nvPr/>
        </p:nvSpPr>
        <p:spPr bwMode="auto">
          <a:xfrm>
            <a:off x="5991225" y="4606925"/>
            <a:ext cx="2359025" cy="519113"/>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4" name="TextBox 36"/>
          <p:cNvSpPr txBox="1">
            <a:spLocks noChangeArrowheads="1"/>
          </p:cNvSpPr>
          <p:nvPr/>
        </p:nvSpPr>
        <p:spPr bwMode="auto">
          <a:xfrm>
            <a:off x="6357938" y="4598988"/>
            <a:ext cx="1630362"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rPr>
              <a:t>分组</a:t>
            </a:r>
            <a:r>
              <a:rPr lang="zh-CN" altLang="en-US" sz="2800" b="1" dirty="0">
                <a:solidFill>
                  <a:srgbClr val="0033B5"/>
                </a:solidFill>
                <a:latin typeface="方正小标宋_GBK" panose="03000509000000000000" pitchFamily="65" charset="-122"/>
                <a:ea typeface="方正小标宋_GBK" panose="03000509000000000000" pitchFamily="65" charset="-122"/>
                <a:sym typeface="宋体" panose="02010600030101010101" pitchFamily="2" charset="-122"/>
              </a:rPr>
              <a:t>建群</a:t>
            </a:r>
            <a:endPar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endParaRPr>
          </a:p>
        </p:txBody>
      </p:sp>
      <p:sp>
        <p:nvSpPr>
          <p:cNvPr id="2" name="等腰三角形 1"/>
          <p:cNvSpPr/>
          <p:nvPr/>
        </p:nvSpPr>
        <p:spPr>
          <a:xfrm flipV="1">
            <a:off x="5678488"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方正小标宋_GBK" panose="03000509000000000000" pitchFamily="65" charset="-122"/>
              <a:ea typeface="方正小标宋_GBK" panose="03000509000000000000" pitchFamily="65" charset="-122"/>
            </a:endParaRPr>
          </a:p>
        </p:txBody>
      </p:sp>
      <p:sp>
        <p:nvSpPr>
          <p:cNvPr id="25" name="矩形 24">
            <a:extLst>
              <a:ext uri="{FF2B5EF4-FFF2-40B4-BE49-F238E27FC236}">
                <a16:creationId xmlns:a16="http://schemas.microsoft.com/office/drawing/2014/main" id="{1C5D092A-8B98-47E1-A190-04104220A5E2}"/>
              </a:ext>
            </a:extLst>
          </p:cNvPr>
          <p:cNvSpPr/>
          <p:nvPr/>
        </p:nvSpPr>
        <p:spPr>
          <a:xfrm>
            <a:off x="1615062" y="6361266"/>
            <a:ext cx="6941470" cy="338554"/>
          </a:xfrm>
          <a:prstGeom prst="rect">
            <a:avLst/>
          </a:prstGeom>
        </p:spPr>
        <p:txBody>
          <a:bodyPr wrap="square">
            <a:spAutoFit/>
          </a:bodyPr>
          <a:lstStyle/>
          <a:p>
            <a:r>
              <a:rPr lang="zh-CN" altLang="en-US" sz="1600" kern="1200" dirty="0">
                <a:solidFill>
                  <a:srgbClr val="454545"/>
                </a:solidFill>
                <a:latin typeface="方正小标宋_GBK" panose="03000509000000000000" pitchFamily="65" charset="-122"/>
                <a:ea typeface="方正小标宋_GBK" panose="03000509000000000000" pitchFamily="65" charset="-122"/>
              </a:rPr>
              <a:t>毛泽东思想和中国特色社会主义理论体系概论</a:t>
            </a:r>
          </a:p>
        </p:txBody>
      </p:sp>
      <p:sp>
        <p:nvSpPr>
          <p:cNvPr id="26" name="medal-round-variant-with-lines_30941">
            <a:extLst>
              <a:ext uri="{FF2B5EF4-FFF2-40B4-BE49-F238E27FC236}">
                <a16:creationId xmlns:a16="http://schemas.microsoft.com/office/drawing/2014/main" id="{F9A0AA84-8277-44CA-91E0-8206B6C61A5F}"/>
              </a:ext>
            </a:extLst>
          </p:cNvPr>
          <p:cNvSpPr>
            <a:spLocks noChangeAspect="1"/>
          </p:cNvSpPr>
          <p:nvPr/>
        </p:nvSpPr>
        <p:spPr bwMode="auto">
          <a:xfrm>
            <a:off x="228773" y="6397752"/>
            <a:ext cx="137576" cy="249095"/>
          </a:xfrm>
          <a:custGeom>
            <a:avLst/>
            <a:gdLst>
              <a:gd name="connsiteX0" fmla="*/ 20030 w 332716"/>
              <a:gd name="connsiteY0" fmla="*/ 356849 h 602417"/>
              <a:gd name="connsiteX1" fmla="*/ 162018 w 332716"/>
              <a:gd name="connsiteY1" fmla="*/ 602417 h 602417"/>
              <a:gd name="connsiteX2" fmla="*/ 0 w 332716"/>
              <a:gd name="connsiteY2" fmla="*/ 436409 h 602417"/>
              <a:gd name="connsiteX3" fmla="*/ 20030 w 332716"/>
              <a:gd name="connsiteY3" fmla="*/ 356849 h 602417"/>
              <a:gd name="connsiteX4" fmla="*/ 40552 w 332716"/>
              <a:gd name="connsiteY4" fmla="*/ 327776 h 602417"/>
              <a:gd name="connsiteX5" fmla="*/ 275276 w 332716"/>
              <a:gd name="connsiteY5" fmla="*/ 562201 h 602417"/>
              <a:gd name="connsiteX6" fmla="*/ 189396 w 332716"/>
              <a:gd name="connsiteY6" fmla="*/ 600864 h 602417"/>
              <a:gd name="connsiteX7" fmla="*/ 35212 w 332716"/>
              <a:gd name="connsiteY7" fmla="*/ 334220 h 602417"/>
              <a:gd name="connsiteX8" fmla="*/ 40552 w 332716"/>
              <a:gd name="connsiteY8" fmla="*/ 327776 h 602417"/>
              <a:gd name="connsiteX9" fmla="*/ 64318 w 332716"/>
              <a:gd name="connsiteY9" fmla="*/ 305337 h 602417"/>
              <a:gd name="connsiteX10" fmla="*/ 331164 w 332716"/>
              <a:gd name="connsiteY10" fmla="*/ 459079 h 602417"/>
              <a:gd name="connsiteX11" fmla="*/ 292439 w 332716"/>
              <a:gd name="connsiteY11" fmla="*/ 544836 h 602417"/>
              <a:gd name="connsiteX12" fmla="*/ 57864 w 332716"/>
              <a:gd name="connsiteY12" fmla="*/ 310669 h 602417"/>
              <a:gd name="connsiteX13" fmla="*/ 64318 w 332716"/>
              <a:gd name="connsiteY13" fmla="*/ 305337 h 602417"/>
              <a:gd name="connsiteX14" fmla="*/ 33200 w 332716"/>
              <a:gd name="connsiteY14" fmla="*/ 0 h 602417"/>
              <a:gd name="connsiteX15" fmla="*/ 117314 w 332716"/>
              <a:gd name="connsiteY15" fmla="*/ 0 h 602417"/>
              <a:gd name="connsiteX16" fmla="*/ 117314 w 332716"/>
              <a:gd name="connsiteY16" fmla="*/ 202890 h 602417"/>
              <a:gd name="connsiteX17" fmla="*/ 143349 w 332716"/>
              <a:gd name="connsiteY17" fmla="*/ 202890 h 602417"/>
              <a:gd name="connsiteX18" fmla="*/ 143349 w 332716"/>
              <a:gd name="connsiteY18" fmla="*/ 0 h 602417"/>
              <a:gd name="connsiteX19" fmla="*/ 189634 w 332716"/>
              <a:gd name="connsiteY19" fmla="*/ 0 h 602417"/>
              <a:gd name="connsiteX20" fmla="*/ 189634 w 332716"/>
              <a:gd name="connsiteY20" fmla="*/ 202890 h 602417"/>
              <a:gd name="connsiteX21" fmla="*/ 215224 w 332716"/>
              <a:gd name="connsiteY21" fmla="*/ 202890 h 602417"/>
              <a:gd name="connsiteX22" fmla="*/ 215224 w 332716"/>
              <a:gd name="connsiteY22" fmla="*/ 0 h 602417"/>
              <a:gd name="connsiteX23" fmla="*/ 299560 w 332716"/>
              <a:gd name="connsiteY23" fmla="*/ 0 h 602417"/>
              <a:gd name="connsiteX24" fmla="*/ 299560 w 332716"/>
              <a:gd name="connsiteY24" fmla="*/ 210001 h 602417"/>
              <a:gd name="connsiteX25" fmla="*/ 313802 w 332716"/>
              <a:gd name="connsiteY25" fmla="*/ 210001 h 602417"/>
              <a:gd name="connsiteX26" fmla="*/ 327821 w 332716"/>
              <a:gd name="connsiteY26" fmla="*/ 224001 h 602417"/>
              <a:gd name="connsiteX27" fmla="*/ 313802 w 332716"/>
              <a:gd name="connsiteY27" fmla="*/ 238001 h 602417"/>
              <a:gd name="connsiteX28" fmla="*/ 269742 w 332716"/>
              <a:gd name="connsiteY28" fmla="*/ 238001 h 602417"/>
              <a:gd name="connsiteX29" fmla="*/ 254166 w 332716"/>
              <a:gd name="connsiteY29" fmla="*/ 245112 h 602417"/>
              <a:gd name="connsiteX30" fmla="*/ 186074 w 332716"/>
              <a:gd name="connsiteY30" fmla="*/ 245112 h 602417"/>
              <a:gd name="connsiteX31" fmla="*/ 187631 w 332716"/>
              <a:gd name="connsiteY31" fmla="*/ 252001 h 602417"/>
              <a:gd name="connsiteX32" fmla="*/ 181401 w 332716"/>
              <a:gd name="connsiteY32" fmla="*/ 266890 h 602417"/>
              <a:gd name="connsiteX33" fmla="*/ 175838 w 332716"/>
              <a:gd name="connsiteY33" fmla="*/ 270668 h 602417"/>
              <a:gd name="connsiteX34" fmla="*/ 332716 w 332716"/>
              <a:gd name="connsiteY34" fmla="*/ 432002 h 602417"/>
              <a:gd name="connsiteX35" fmla="*/ 87051 w 332716"/>
              <a:gd name="connsiteY35" fmla="*/ 290224 h 602417"/>
              <a:gd name="connsiteX36" fmla="*/ 157368 w 332716"/>
              <a:gd name="connsiteY36" fmla="*/ 270668 h 602417"/>
              <a:gd name="connsiteX37" fmla="*/ 151583 w 332716"/>
              <a:gd name="connsiteY37" fmla="*/ 266890 h 602417"/>
              <a:gd name="connsiteX38" fmla="*/ 145352 w 332716"/>
              <a:gd name="connsiteY38" fmla="*/ 252001 h 602417"/>
              <a:gd name="connsiteX39" fmla="*/ 146910 w 332716"/>
              <a:gd name="connsiteY39" fmla="*/ 245112 h 602417"/>
              <a:gd name="connsiteX40" fmla="*/ 78818 w 332716"/>
              <a:gd name="connsiteY40" fmla="*/ 245112 h 602417"/>
              <a:gd name="connsiteX41" fmla="*/ 63241 w 332716"/>
              <a:gd name="connsiteY41" fmla="*/ 238001 h 602417"/>
              <a:gd name="connsiteX42" fmla="*/ 19182 w 332716"/>
              <a:gd name="connsiteY42" fmla="*/ 238001 h 602417"/>
              <a:gd name="connsiteX43" fmla="*/ 4940 w 332716"/>
              <a:gd name="connsiteY43" fmla="*/ 224001 h 602417"/>
              <a:gd name="connsiteX44" fmla="*/ 19182 w 332716"/>
              <a:gd name="connsiteY44" fmla="*/ 210001 h 602417"/>
              <a:gd name="connsiteX45" fmla="*/ 33200 w 332716"/>
              <a:gd name="connsiteY45" fmla="*/ 210001 h 60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2716" h="602417">
                <a:moveTo>
                  <a:pt x="20030" y="356849"/>
                </a:moveTo>
                <a:lnTo>
                  <a:pt x="162018" y="602417"/>
                </a:lnTo>
                <a:cubicBezTo>
                  <a:pt x="72107" y="599973"/>
                  <a:pt x="0" y="526635"/>
                  <a:pt x="0" y="436409"/>
                </a:cubicBezTo>
                <a:cubicBezTo>
                  <a:pt x="0" y="407518"/>
                  <a:pt x="7344" y="380628"/>
                  <a:pt x="20030" y="356849"/>
                </a:cubicBezTo>
                <a:close/>
                <a:moveTo>
                  <a:pt x="40552" y="327776"/>
                </a:moveTo>
                <a:lnTo>
                  <a:pt x="275276" y="562201"/>
                </a:lnTo>
                <a:cubicBezTo>
                  <a:pt x="251470" y="582643"/>
                  <a:pt x="221879" y="596420"/>
                  <a:pt x="189396" y="600864"/>
                </a:cubicBezTo>
                <a:lnTo>
                  <a:pt x="35212" y="334220"/>
                </a:lnTo>
                <a:cubicBezTo>
                  <a:pt x="36992" y="331998"/>
                  <a:pt x="38772" y="329998"/>
                  <a:pt x="40552" y="327776"/>
                </a:cubicBezTo>
                <a:close/>
                <a:moveTo>
                  <a:pt x="64318" y="305337"/>
                </a:moveTo>
                <a:lnTo>
                  <a:pt x="331164" y="459079"/>
                </a:lnTo>
                <a:cubicBezTo>
                  <a:pt x="326713" y="491737"/>
                  <a:pt x="312914" y="521064"/>
                  <a:pt x="292439" y="544836"/>
                </a:cubicBezTo>
                <a:lnTo>
                  <a:pt x="57864" y="310669"/>
                </a:lnTo>
                <a:cubicBezTo>
                  <a:pt x="59867" y="308670"/>
                  <a:pt x="62093" y="307114"/>
                  <a:pt x="64318" y="305337"/>
                </a:cubicBezTo>
                <a:close/>
                <a:moveTo>
                  <a:pt x="33200" y="0"/>
                </a:moveTo>
                <a:lnTo>
                  <a:pt x="117314" y="0"/>
                </a:lnTo>
                <a:lnTo>
                  <a:pt x="117314" y="202890"/>
                </a:lnTo>
                <a:lnTo>
                  <a:pt x="143349" y="202890"/>
                </a:lnTo>
                <a:lnTo>
                  <a:pt x="143349" y="0"/>
                </a:lnTo>
                <a:lnTo>
                  <a:pt x="189634" y="0"/>
                </a:lnTo>
                <a:lnTo>
                  <a:pt x="189634" y="202890"/>
                </a:lnTo>
                <a:lnTo>
                  <a:pt x="215224" y="202890"/>
                </a:lnTo>
                <a:lnTo>
                  <a:pt x="215224" y="0"/>
                </a:lnTo>
                <a:lnTo>
                  <a:pt x="299560" y="0"/>
                </a:lnTo>
                <a:lnTo>
                  <a:pt x="299560" y="210001"/>
                </a:lnTo>
                <a:lnTo>
                  <a:pt x="313802" y="210001"/>
                </a:lnTo>
                <a:cubicBezTo>
                  <a:pt x="321590" y="210001"/>
                  <a:pt x="327821" y="216223"/>
                  <a:pt x="327821" y="224001"/>
                </a:cubicBezTo>
                <a:cubicBezTo>
                  <a:pt x="327821" y="231779"/>
                  <a:pt x="321590" y="238001"/>
                  <a:pt x="313802" y="238001"/>
                </a:cubicBezTo>
                <a:lnTo>
                  <a:pt x="269742" y="238001"/>
                </a:lnTo>
                <a:cubicBezTo>
                  <a:pt x="265737" y="242223"/>
                  <a:pt x="260396" y="245112"/>
                  <a:pt x="254166" y="245112"/>
                </a:cubicBezTo>
                <a:lnTo>
                  <a:pt x="186074" y="245112"/>
                </a:lnTo>
                <a:cubicBezTo>
                  <a:pt x="186964" y="247335"/>
                  <a:pt x="187631" y="249779"/>
                  <a:pt x="187631" y="252001"/>
                </a:cubicBezTo>
                <a:cubicBezTo>
                  <a:pt x="187631" y="257779"/>
                  <a:pt x="185406" y="263112"/>
                  <a:pt x="181401" y="266890"/>
                </a:cubicBezTo>
                <a:cubicBezTo>
                  <a:pt x="179843" y="268446"/>
                  <a:pt x="177840" y="269557"/>
                  <a:pt x="175838" y="270668"/>
                </a:cubicBezTo>
                <a:cubicBezTo>
                  <a:pt x="261954" y="275335"/>
                  <a:pt x="330491" y="345335"/>
                  <a:pt x="332716" y="432002"/>
                </a:cubicBezTo>
                <a:lnTo>
                  <a:pt x="87051" y="290224"/>
                </a:lnTo>
                <a:cubicBezTo>
                  <a:pt x="107968" y="278890"/>
                  <a:pt x="132001" y="272001"/>
                  <a:pt x="157368" y="270668"/>
                </a:cubicBezTo>
                <a:cubicBezTo>
                  <a:pt x="155143" y="269779"/>
                  <a:pt x="153140" y="268446"/>
                  <a:pt x="151583" y="266890"/>
                </a:cubicBezTo>
                <a:cubicBezTo>
                  <a:pt x="147577" y="262890"/>
                  <a:pt x="145352" y="257557"/>
                  <a:pt x="145352" y="252001"/>
                </a:cubicBezTo>
                <a:cubicBezTo>
                  <a:pt x="145352" y="249779"/>
                  <a:pt x="146019" y="247335"/>
                  <a:pt x="146910" y="245112"/>
                </a:cubicBezTo>
                <a:lnTo>
                  <a:pt x="78818" y="245112"/>
                </a:lnTo>
                <a:cubicBezTo>
                  <a:pt x="72587" y="245112"/>
                  <a:pt x="67024" y="242223"/>
                  <a:pt x="63241" y="238001"/>
                </a:cubicBezTo>
                <a:lnTo>
                  <a:pt x="19182" y="238001"/>
                </a:lnTo>
                <a:cubicBezTo>
                  <a:pt x="11393" y="238001"/>
                  <a:pt x="4940" y="231779"/>
                  <a:pt x="4940" y="224001"/>
                </a:cubicBezTo>
                <a:cubicBezTo>
                  <a:pt x="4940" y="216223"/>
                  <a:pt x="11393" y="210001"/>
                  <a:pt x="19182" y="210001"/>
                </a:cubicBezTo>
                <a:lnTo>
                  <a:pt x="33200" y="210001"/>
                </a:lnTo>
                <a:close/>
              </a:path>
            </a:pathLst>
          </a:custGeom>
          <a:solidFill>
            <a:srgbClr val="094BB7"/>
          </a:solidFill>
          <a:ln>
            <a:noFill/>
          </a:ln>
          <a:effectLst>
            <a:outerShdw blurRad="50800" dist="38100" dir="2700000" algn="tl" rotWithShape="0">
              <a:prstClr val="black">
                <a:alpha val="40000"/>
              </a:prstClr>
            </a:outerShdw>
          </a:effectLst>
        </p:spPr>
      </p:sp>
      <p:grpSp>
        <p:nvGrpSpPr>
          <p:cNvPr id="27" name="组合 26">
            <a:extLst>
              <a:ext uri="{FF2B5EF4-FFF2-40B4-BE49-F238E27FC236}">
                <a16:creationId xmlns:a16="http://schemas.microsoft.com/office/drawing/2014/main" id="{B44F0EE2-D61D-445C-AAD0-18368AF3B33B}"/>
              </a:ext>
            </a:extLst>
          </p:cNvPr>
          <p:cNvGrpSpPr/>
          <p:nvPr/>
        </p:nvGrpSpPr>
        <p:grpSpPr>
          <a:xfrm>
            <a:off x="527597" y="6410561"/>
            <a:ext cx="912793" cy="242507"/>
            <a:chOff x="5415757" y="2776539"/>
            <a:chExt cx="3417888" cy="908051"/>
          </a:xfrm>
          <a:solidFill>
            <a:srgbClr val="C00000"/>
          </a:solidFill>
          <a:effectLst>
            <a:outerShdw blurRad="50800" dist="38100" dir="2700000" algn="tl" rotWithShape="0">
              <a:prstClr val="black">
                <a:alpha val="40000"/>
              </a:prstClr>
            </a:outerShdw>
          </a:effectLst>
        </p:grpSpPr>
        <p:sp>
          <p:nvSpPr>
            <p:cNvPr id="28" name="îşlíḓê">
              <a:extLst>
                <a:ext uri="{FF2B5EF4-FFF2-40B4-BE49-F238E27FC236}">
                  <a16:creationId xmlns:a16="http://schemas.microsoft.com/office/drawing/2014/main" id="{1D241425-E850-489C-8E9F-5D3134267429}"/>
                </a:ext>
              </a:extLst>
            </p:cNvPr>
            <p:cNvSpPr/>
            <p:nvPr userDrawn="1"/>
          </p:nvSpPr>
          <p:spPr bwMode="auto">
            <a:xfrm>
              <a:off x="5577682" y="2901952"/>
              <a:ext cx="123825" cy="214313"/>
            </a:xfrm>
            <a:custGeom>
              <a:avLst/>
              <a:gdLst>
                <a:gd name="T0" fmla="*/ 20 w 24"/>
                <a:gd name="T1" fmla="*/ 28 h 41"/>
                <a:gd name="T2" fmla="*/ 14 w 24"/>
                <a:gd name="T3" fmla="*/ 9 h 41"/>
                <a:gd name="T4" fmla="*/ 4 w 24"/>
                <a:gd name="T5" fmla="*/ 10 h 41"/>
                <a:gd name="T6" fmla="*/ 5 w 24"/>
                <a:gd name="T7" fmla="*/ 32 h 41"/>
                <a:gd name="T8" fmla="*/ 20 w 24"/>
                <a:gd name="T9" fmla="*/ 28 h 41"/>
              </a:gdLst>
              <a:ahLst/>
              <a:cxnLst>
                <a:cxn ang="0">
                  <a:pos x="T0" y="T1"/>
                </a:cxn>
                <a:cxn ang="0">
                  <a:pos x="T2" y="T3"/>
                </a:cxn>
                <a:cxn ang="0">
                  <a:pos x="T4" y="T5"/>
                </a:cxn>
                <a:cxn ang="0">
                  <a:pos x="T6" y="T7"/>
                </a:cxn>
                <a:cxn ang="0">
                  <a:pos x="T8" y="T9"/>
                </a:cxn>
              </a:cxnLst>
              <a:rect l="0" t="0" r="r" b="b"/>
              <a:pathLst>
                <a:path w="24" h="41">
                  <a:moveTo>
                    <a:pt x="20" y="28"/>
                  </a:moveTo>
                  <a:cubicBezTo>
                    <a:pt x="24" y="20"/>
                    <a:pt x="14" y="9"/>
                    <a:pt x="14" y="9"/>
                  </a:cubicBezTo>
                  <a:cubicBezTo>
                    <a:pt x="14" y="9"/>
                    <a:pt x="8" y="0"/>
                    <a:pt x="4" y="10"/>
                  </a:cubicBezTo>
                  <a:cubicBezTo>
                    <a:pt x="0" y="20"/>
                    <a:pt x="0" y="23"/>
                    <a:pt x="5" y="32"/>
                  </a:cubicBezTo>
                  <a:cubicBezTo>
                    <a:pt x="9" y="41"/>
                    <a:pt x="16" y="35"/>
                    <a:pt x="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29" name="iṧļïḍé">
              <a:extLst>
                <a:ext uri="{FF2B5EF4-FFF2-40B4-BE49-F238E27FC236}">
                  <a16:creationId xmlns:a16="http://schemas.microsoft.com/office/drawing/2014/main" id="{594BC685-22DA-4C73-959D-147E47414FCD}"/>
                </a:ext>
              </a:extLst>
            </p:cNvPr>
            <p:cNvSpPr/>
            <p:nvPr userDrawn="1"/>
          </p:nvSpPr>
          <p:spPr bwMode="auto">
            <a:xfrm>
              <a:off x="5415757" y="3016252"/>
              <a:ext cx="747713" cy="668338"/>
            </a:xfrm>
            <a:custGeom>
              <a:avLst/>
              <a:gdLst>
                <a:gd name="T0" fmla="*/ 138 w 144"/>
                <a:gd name="T1" fmla="*/ 24 h 128"/>
                <a:gd name="T2" fmla="*/ 135 w 144"/>
                <a:gd name="T3" fmla="*/ 20 h 128"/>
                <a:gd name="T4" fmla="*/ 126 w 144"/>
                <a:gd name="T5" fmla="*/ 23 h 128"/>
                <a:gd name="T6" fmla="*/ 117 w 144"/>
                <a:gd name="T7" fmla="*/ 29 h 128"/>
                <a:gd name="T8" fmla="*/ 120 w 144"/>
                <a:gd name="T9" fmla="*/ 23 h 128"/>
                <a:gd name="T10" fmla="*/ 131 w 144"/>
                <a:gd name="T11" fmla="*/ 15 h 128"/>
                <a:gd name="T12" fmla="*/ 138 w 144"/>
                <a:gd name="T13" fmla="*/ 9 h 128"/>
                <a:gd name="T14" fmla="*/ 127 w 144"/>
                <a:gd name="T15" fmla="*/ 5 h 128"/>
                <a:gd name="T16" fmla="*/ 112 w 144"/>
                <a:gd name="T17" fmla="*/ 5 h 128"/>
                <a:gd name="T18" fmla="*/ 102 w 144"/>
                <a:gd name="T19" fmla="*/ 8 h 128"/>
                <a:gd name="T20" fmla="*/ 100 w 144"/>
                <a:gd name="T21" fmla="*/ 24 h 128"/>
                <a:gd name="T22" fmla="*/ 88 w 144"/>
                <a:gd name="T23" fmla="*/ 33 h 128"/>
                <a:gd name="T24" fmla="*/ 83 w 144"/>
                <a:gd name="T25" fmla="*/ 31 h 128"/>
                <a:gd name="T26" fmla="*/ 91 w 144"/>
                <a:gd name="T27" fmla="*/ 26 h 128"/>
                <a:gd name="T28" fmla="*/ 91 w 144"/>
                <a:gd name="T29" fmla="*/ 21 h 128"/>
                <a:gd name="T30" fmla="*/ 82 w 144"/>
                <a:gd name="T31" fmla="*/ 10 h 128"/>
                <a:gd name="T32" fmla="*/ 70 w 144"/>
                <a:gd name="T33" fmla="*/ 12 h 128"/>
                <a:gd name="T34" fmla="*/ 63 w 144"/>
                <a:gd name="T35" fmla="*/ 30 h 128"/>
                <a:gd name="T36" fmla="*/ 58 w 144"/>
                <a:gd name="T37" fmla="*/ 42 h 128"/>
                <a:gd name="T38" fmla="*/ 58 w 144"/>
                <a:gd name="T39" fmla="*/ 52 h 128"/>
                <a:gd name="T40" fmla="*/ 39 w 144"/>
                <a:gd name="T41" fmla="*/ 61 h 128"/>
                <a:gd name="T42" fmla="*/ 35 w 144"/>
                <a:gd name="T43" fmla="*/ 58 h 128"/>
                <a:gd name="T44" fmla="*/ 9 w 144"/>
                <a:gd name="T45" fmla="*/ 90 h 128"/>
                <a:gd name="T46" fmla="*/ 3 w 144"/>
                <a:gd name="T47" fmla="*/ 115 h 128"/>
                <a:gd name="T48" fmla="*/ 20 w 144"/>
                <a:gd name="T49" fmla="*/ 114 h 128"/>
                <a:gd name="T50" fmla="*/ 33 w 144"/>
                <a:gd name="T51" fmla="*/ 82 h 128"/>
                <a:gd name="T52" fmla="*/ 42 w 144"/>
                <a:gd name="T53" fmla="*/ 80 h 128"/>
                <a:gd name="T54" fmla="*/ 56 w 144"/>
                <a:gd name="T55" fmla="*/ 73 h 128"/>
                <a:gd name="T56" fmla="*/ 58 w 144"/>
                <a:gd name="T57" fmla="*/ 79 h 128"/>
                <a:gd name="T58" fmla="*/ 58 w 144"/>
                <a:gd name="T59" fmla="*/ 89 h 128"/>
                <a:gd name="T60" fmla="*/ 76 w 144"/>
                <a:gd name="T61" fmla="*/ 70 h 128"/>
                <a:gd name="T62" fmla="*/ 77 w 144"/>
                <a:gd name="T63" fmla="*/ 60 h 128"/>
                <a:gd name="T64" fmla="*/ 95 w 144"/>
                <a:gd name="T65" fmla="*/ 42 h 128"/>
                <a:gd name="T66" fmla="*/ 95 w 144"/>
                <a:gd name="T67" fmla="*/ 53 h 128"/>
                <a:gd name="T68" fmla="*/ 96 w 144"/>
                <a:gd name="T69" fmla="*/ 67 h 128"/>
                <a:gd name="T70" fmla="*/ 113 w 144"/>
                <a:gd name="T71" fmla="*/ 50 h 128"/>
                <a:gd name="T72" fmla="*/ 116 w 144"/>
                <a:gd name="T73" fmla="*/ 50 h 128"/>
                <a:gd name="T74" fmla="*/ 117 w 144"/>
                <a:gd name="T75" fmla="*/ 87 h 128"/>
                <a:gd name="T76" fmla="*/ 135 w 144"/>
                <a:gd name="T77" fmla="*/ 66 h 128"/>
                <a:gd name="T78" fmla="*/ 134 w 144"/>
                <a:gd name="T79" fmla="*/ 40 h 128"/>
                <a:gd name="T80" fmla="*/ 144 w 144"/>
                <a:gd name="T81" fmla="*/ 28 h 128"/>
                <a:gd name="T82" fmla="*/ 138 w 144"/>
                <a:gd name="T83"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28">
                  <a:moveTo>
                    <a:pt x="138" y="24"/>
                  </a:moveTo>
                  <a:cubicBezTo>
                    <a:pt x="138" y="24"/>
                    <a:pt x="135" y="23"/>
                    <a:pt x="135" y="20"/>
                  </a:cubicBezTo>
                  <a:cubicBezTo>
                    <a:pt x="135" y="20"/>
                    <a:pt x="130" y="17"/>
                    <a:pt x="126" y="23"/>
                  </a:cubicBezTo>
                  <a:cubicBezTo>
                    <a:pt x="122" y="28"/>
                    <a:pt x="120" y="30"/>
                    <a:pt x="117" y="29"/>
                  </a:cubicBezTo>
                  <a:cubicBezTo>
                    <a:pt x="114" y="28"/>
                    <a:pt x="118" y="25"/>
                    <a:pt x="120" y="23"/>
                  </a:cubicBezTo>
                  <a:cubicBezTo>
                    <a:pt x="123" y="22"/>
                    <a:pt x="127" y="16"/>
                    <a:pt x="131" y="15"/>
                  </a:cubicBezTo>
                  <a:cubicBezTo>
                    <a:pt x="136" y="14"/>
                    <a:pt x="138" y="14"/>
                    <a:pt x="138" y="9"/>
                  </a:cubicBezTo>
                  <a:cubicBezTo>
                    <a:pt x="138" y="5"/>
                    <a:pt x="137" y="0"/>
                    <a:pt x="127" y="5"/>
                  </a:cubicBezTo>
                  <a:cubicBezTo>
                    <a:pt x="117" y="10"/>
                    <a:pt x="114" y="9"/>
                    <a:pt x="112" y="5"/>
                  </a:cubicBezTo>
                  <a:cubicBezTo>
                    <a:pt x="109" y="0"/>
                    <a:pt x="103" y="1"/>
                    <a:pt x="102" y="8"/>
                  </a:cubicBezTo>
                  <a:cubicBezTo>
                    <a:pt x="102" y="16"/>
                    <a:pt x="100" y="24"/>
                    <a:pt x="100" y="24"/>
                  </a:cubicBezTo>
                  <a:cubicBezTo>
                    <a:pt x="88" y="33"/>
                    <a:pt x="88" y="33"/>
                    <a:pt x="88" y="33"/>
                  </a:cubicBezTo>
                  <a:cubicBezTo>
                    <a:pt x="88" y="33"/>
                    <a:pt x="79" y="34"/>
                    <a:pt x="83" y="31"/>
                  </a:cubicBezTo>
                  <a:cubicBezTo>
                    <a:pt x="87" y="27"/>
                    <a:pt x="91" y="26"/>
                    <a:pt x="91" y="26"/>
                  </a:cubicBezTo>
                  <a:cubicBezTo>
                    <a:pt x="91" y="21"/>
                    <a:pt x="91" y="21"/>
                    <a:pt x="91" y="21"/>
                  </a:cubicBezTo>
                  <a:cubicBezTo>
                    <a:pt x="91" y="21"/>
                    <a:pt x="84" y="15"/>
                    <a:pt x="82" y="10"/>
                  </a:cubicBezTo>
                  <a:cubicBezTo>
                    <a:pt x="80" y="4"/>
                    <a:pt x="71" y="2"/>
                    <a:pt x="70" y="12"/>
                  </a:cubicBezTo>
                  <a:cubicBezTo>
                    <a:pt x="69" y="22"/>
                    <a:pt x="68" y="27"/>
                    <a:pt x="63" y="30"/>
                  </a:cubicBezTo>
                  <a:cubicBezTo>
                    <a:pt x="58" y="34"/>
                    <a:pt x="48" y="39"/>
                    <a:pt x="58" y="42"/>
                  </a:cubicBezTo>
                  <a:cubicBezTo>
                    <a:pt x="67" y="45"/>
                    <a:pt x="61" y="48"/>
                    <a:pt x="58" y="52"/>
                  </a:cubicBezTo>
                  <a:cubicBezTo>
                    <a:pt x="54" y="56"/>
                    <a:pt x="42" y="65"/>
                    <a:pt x="39" y="61"/>
                  </a:cubicBezTo>
                  <a:cubicBezTo>
                    <a:pt x="35" y="58"/>
                    <a:pt x="35" y="58"/>
                    <a:pt x="35" y="58"/>
                  </a:cubicBezTo>
                  <a:cubicBezTo>
                    <a:pt x="35" y="58"/>
                    <a:pt x="18" y="82"/>
                    <a:pt x="9" y="90"/>
                  </a:cubicBezTo>
                  <a:cubicBezTo>
                    <a:pt x="1" y="97"/>
                    <a:pt x="0" y="105"/>
                    <a:pt x="3" y="115"/>
                  </a:cubicBezTo>
                  <a:cubicBezTo>
                    <a:pt x="5" y="126"/>
                    <a:pt x="17" y="128"/>
                    <a:pt x="20" y="114"/>
                  </a:cubicBezTo>
                  <a:cubicBezTo>
                    <a:pt x="22" y="100"/>
                    <a:pt x="29" y="88"/>
                    <a:pt x="33" y="82"/>
                  </a:cubicBezTo>
                  <a:cubicBezTo>
                    <a:pt x="37" y="75"/>
                    <a:pt x="42" y="80"/>
                    <a:pt x="42" y="80"/>
                  </a:cubicBezTo>
                  <a:cubicBezTo>
                    <a:pt x="42" y="80"/>
                    <a:pt x="51" y="80"/>
                    <a:pt x="56" y="73"/>
                  </a:cubicBezTo>
                  <a:cubicBezTo>
                    <a:pt x="60" y="66"/>
                    <a:pt x="60" y="76"/>
                    <a:pt x="58" y="79"/>
                  </a:cubicBezTo>
                  <a:cubicBezTo>
                    <a:pt x="56" y="82"/>
                    <a:pt x="49" y="89"/>
                    <a:pt x="58" y="89"/>
                  </a:cubicBezTo>
                  <a:cubicBezTo>
                    <a:pt x="66" y="89"/>
                    <a:pt x="73" y="80"/>
                    <a:pt x="76" y="70"/>
                  </a:cubicBezTo>
                  <a:cubicBezTo>
                    <a:pt x="77" y="60"/>
                    <a:pt x="77" y="60"/>
                    <a:pt x="77" y="60"/>
                  </a:cubicBezTo>
                  <a:cubicBezTo>
                    <a:pt x="77" y="60"/>
                    <a:pt x="88" y="47"/>
                    <a:pt x="95" y="42"/>
                  </a:cubicBezTo>
                  <a:cubicBezTo>
                    <a:pt x="95" y="53"/>
                    <a:pt x="95" y="53"/>
                    <a:pt x="95" y="53"/>
                  </a:cubicBezTo>
                  <a:cubicBezTo>
                    <a:pt x="95" y="53"/>
                    <a:pt x="86" y="65"/>
                    <a:pt x="96" y="67"/>
                  </a:cubicBezTo>
                  <a:cubicBezTo>
                    <a:pt x="106" y="69"/>
                    <a:pt x="110" y="61"/>
                    <a:pt x="113" y="50"/>
                  </a:cubicBezTo>
                  <a:cubicBezTo>
                    <a:pt x="116" y="50"/>
                    <a:pt x="116" y="50"/>
                    <a:pt x="116" y="50"/>
                  </a:cubicBezTo>
                  <a:cubicBezTo>
                    <a:pt x="117" y="87"/>
                    <a:pt x="117" y="87"/>
                    <a:pt x="117" y="87"/>
                  </a:cubicBezTo>
                  <a:cubicBezTo>
                    <a:pt x="117" y="87"/>
                    <a:pt x="132" y="87"/>
                    <a:pt x="135" y="66"/>
                  </a:cubicBezTo>
                  <a:cubicBezTo>
                    <a:pt x="134" y="40"/>
                    <a:pt x="134" y="40"/>
                    <a:pt x="134" y="40"/>
                  </a:cubicBezTo>
                  <a:cubicBezTo>
                    <a:pt x="134" y="40"/>
                    <a:pt x="143" y="34"/>
                    <a:pt x="144" y="28"/>
                  </a:cubicBezTo>
                  <a:cubicBezTo>
                    <a:pt x="144" y="23"/>
                    <a:pt x="138" y="24"/>
                    <a:pt x="13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0" name="íṣľiḋé">
              <a:extLst>
                <a:ext uri="{FF2B5EF4-FFF2-40B4-BE49-F238E27FC236}">
                  <a16:creationId xmlns:a16="http://schemas.microsoft.com/office/drawing/2014/main" id="{4BE930CB-9BC1-4211-89E4-6F0156236100}"/>
                </a:ext>
              </a:extLst>
            </p:cNvPr>
            <p:cNvSpPr/>
            <p:nvPr userDrawn="1"/>
          </p:nvSpPr>
          <p:spPr bwMode="auto">
            <a:xfrm>
              <a:off x="6631782" y="2892427"/>
              <a:ext cx="119063" cy="187325"/>
            </a:xfrm>
            <a:custGeom>
              <a:avLst/>
              <a:gdLst>
                <a:gd name="T0" fmla="*/ 10 w 23"/>
                <a:gd name="T1" fmla="*/ 6 h 36"/>
                <a:gd name="T2" fmla="*/ 3 w 23"/>
                <a:gd name="T3" fmla="*/ 10 h 36"/>
                <a:gd name="T4" fmla="*/ 3 w 23"/>
                <a:gd name="T5" fmla="*/ 30 h 36"/>
                <a:gd name="T6" fmla="*/ 19 w 23"/>
                <a:gd name="T7" fmla="*/ 30 h 36"/>
                <a:gd name="T8" fmla="*/ 18 w 23"/>
                <a:gd name="T9" fmla="*/ 14 h 36"/>
                <a:gd name="T10" fmla="*/ 10 w 23"/>
                <a:gd name="T11" fmla="*/ 6 h 36"/>
              </a:gdLst>
              <a:ahLst/>
              <a:cxnLst>
                <a:cxn ang="0">
                  <a:pos x="T0" y="T1"/>
                </a:cxn>
                <a:cxn ang="0">
                  <a:pos x="T2" y="T3"/>
                </a:cxn>
                <a:cxn ang="0">
                  <a:pos x="T4" y="T5"/>
                </a:cxn>
                <a:cxn ang="0">
                  <a:pos x="T6" y="T7"/>
                </a:cxn>
                <a:cxn ang="0">
                  <a:pos x="T8" y="T9"/>
                </a:cxn>
                <a:cxn ang="0">
                  <a:pos x="T10" y="T11"/>
                </a:cxn>
              </a:cxnLst>
              <a:rect l="0" t="0" r="r" b="b"/>
              <a:pathLst>
                <a:path w="23" h="36">
                  <a:moveTo>
                    <a:pt x="10" y="6"/>
                  </a:moveTo>
                  <a:cubicBezTo>
                    <a:pt x="10" y="6"/>
                    <a:pt x="6" y="0"/>
                    <a:pt x="3" y="10"/>
                  </a:cubicBezTo>
                  <a:cubicBezTo>
                    <a:pt x="0" y="19"/>
                    <a:pt x="4" y="24"/>
                    <a:pt x="3" y="30"/>
                  </a:cubicBezTo>
                  <a:cubicBezTo>
                    <a:pt x="2" y="36"/>
                    <a:pt x="15" y="34"/>
                    <a:pt x="19" y="30"/>
                  </a:cubicBezTo>
                  <a:cubicBezTo>
                    <a:pt x="23" y="27"/>
                    <a:pt x="23" y="18"/>
                    <a:pt x="18" y="14"/>
                  </a:cubicBezTo>
                  <a:cubicBezTo>
                    <a:pt x="12" y="9"/>
                    <a:pt x="10"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1" name="íṡḷïďé">
              <a:extLst>
                <a:ext uri="{FF2B5EF4-FFF2-40B4-BE49-F238E27FC236}">
                  <a16:creationId xmlns:a16="http://schemas.microsoft.com/office/drawing/2014/main" id="{92DFEE99-C484-460B-9D4B-A9CEB57DBBD1}"/>
                </a:ext>
              </a:extLst>
            </p:cNvPr>
            <p:cNvSpPr/>
            <p:nvPr userDrawn="1"/>
          </p:nvSpPr>
          <p:spPr bwMode="auto">
            <a:xfrm>
              <a:off x="6538119" y="3100389"/>
              <a:ext cx="139700" cy="182563"/>
            </a:xfrm>
            <a:custGeom>
              <a:avLst/>
              <a:gdLst>
                <a:gd name="T0" fmla="*/ 8 w 27"/>
                <a:gd name="T1" fmla="*/ 31 h 35"/>
                <a:gd name="T2" fmla="*/ 21 w 27"/>
                <a:gd name="T3" fmla="*/ 25 h 35"/>
                <a:gd name="T4" fmla="*/ 16 w 27"/>
                <a:gd name="T5" fmla="*/ 8 h 35"/>
                <a:gd name="T6" fmla="*/ 8 w 27"/>
                <a:gd name="T7" fmla="*/ 4 h 35"/>
                <a:gd name="T8" fmla="*/ 2 w 27"/>
                <a:gd name="T9" fmla="*/ 19 h 35"/>
                <a:gd name="T10" fmla="*/ 8 w 27"/>
                <a:gd name="T11" fmla="*/ 31 h 35"/>
              </a:gdLst>
              <a:ahLst/>
              <a:cxnLst>
                <a:cxn ang="0">
                  <a:pos x="T0" y="T1"/>
                </a:cxn>
                <a:cxn ang="0">
                  <a:pos x="T2" y="T3"/>
                </a:cxn>
                <a:cxn ang="0">
                  <a:pos x="T4" y="T5"/>
                </a:cxn>
                <a:cxn ang="0">
                  <a:pos x="T6" y="T7"/>
                </a:cxn>
                <a:cxn ang="0">
                  <a:pos x="T8" y="T9"/>
                </a:cxn>
                <a:cxn ang="0">
                  <a:pos x="T10" y="T11"/>
                </a:cxn>
              </a:cxnLst>
              <a:rect l="0" t="0" r="r" b="b"/>
              <a:pathLst>
                <a:path w="27" h="35">
                  <a:moveTo>
                    <a:pt x="8" y="31"/>
                  </a:moveTo>
                  <a:cubicBezTo>
                    <a:pt x="8" y="31"/>
                    <a:pt x="15" y="35"/>
                    <a:pt x="21" y="25"/>
                  </a:cubicBezTo>
                  <a:cubicBezTo>
                    <a:pt x="27" y="14"/>
                    <a:pt x="16" y="8"/>
                    <a:pt x="16" y="8"/>
                  </a:cubicBezTo>
                  <a:cubicBezTo>
                    <a:pt x="16" y="8"/>
                    <a:pt x="13" y="0"/>
                    <a:pt x="8" y="4"/>
                  </a:cubicBezTo>
                  <a:cubicBezTo>
                    <a:pt x="3" y="7"/>
                    <a:pt x="0" y="13"/>
                    <a:pt x="2" y="19"/>
                  </a:cubicBezTo>
                  <a:cubicBezTo>
                    <a:pt x="5" y="25"/>
                    <a:pt x="7" y="23"/>
                    <a:pt x="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2" name="iṩļîḋe">
              <a:extLst>
                <a:ext uri="{FF2B5EF4-FFF2-40B4-BE49-F238E27FC236}">
                  <a16:creationId xmlns:a16="http://schemas.microsoft.com/office/drawing/2014/main" id="{5CB63148-6862-4BA2-A0F3-D9B360B14BDE}"/>
                </a:ext>
              </a:extLst>
            </p:cNvPr>
            <p:cNvSpPr/>
            <p:nvPr userDrawn="1"/>
          </p:nvSpPr>
          <p:spPr bwMode="auto">
            <a:xfrm>
              <a:off x="6330157" y="3225802"/>
              <a:ext cx="363538" cy="449263"/>
            </a:xfrm>
            <a:custGeom>
              <a:avLst/>
              <a:gdLst>
                <a:gd name="T0" fmla="*/ 63 w 70"/>
                <a:gd name="T1" fmla="*/ 12 h 86"/>
                <a:gd name="T2" fmla="*/ 15 w 70"/>
                <a:gd name="T3" fmla="*/ 58 h 86"/>
                <a:gd name="T4" fmla="*/ 17 w 70"/>
                <a:gd name="T5" fmla="*/ 76 h 86"/>
                <a:gd name="T6" fmla="*/ 33 w 70"/>
                <a:gd name="T7" fmla="*/ 73 h 86"/>
                <a:gd name="T8" fmla="*/ 70 w 70"/>
                <a:gd name="T9" fmla="*/ 14 h 86"/>
                <a:gd name="T10" fmla="*/ 70 w 70"/>
                <a:gd name="T11" fmla="*/ 10 h 86"/>
                <a:gd name="T12" fmla="*/ 63 w 70"/>
                <a:gd name="T13" fmla="*/ 12 h 86"/>
              </a:gdLst>
              <a:ahLst/>
              <a:cxnLst>
                <a:cxn ang="0">
                  <a:pos x="T0" y="T1"/>
                </a:cxn>
                <a:cxn ang="0">
                  <a:pos x="T2" y="T3"/>
                </a:cxn>
                <a:cxn ang="0">
                  <a:pos x="T4" y="T5"/>
                </a:cxn>
                <a:cxn ang="0">
                  <a:pos x="T6" y="T7"/>
                </a:cxn>
                <a:cxn ang="0">
                  <a:pos x="T8" y="T9"/>
                </a:cxn>
                <a:cxn ang="0">
                  <a:pos x="T10" y="T11"/>
                </a:cxn>
                <a:cxn ang="0">
                  <a:pos x="T12" y="T13"/>
                </a:cxn>
              </a:cxnLst>
              <a:rect l="0" t="0" r="r" b="b"/>
              <a:pathLst>
                <a:path w="70" h="86">
                  <a:moveTo>
                    <a:pt x="63" y="12"/>
                  </a:moveTo>
                  <a:cubicBezTo>
                    <a:pt x="56" y="25"/>
                    <a:pt x="29" y="52"/>
                    <a:pt x="15" y="58"/>
                  </a:cubicBezTo>
                  <a:cubicBezTo>
                    <a:pt x="0" y="64"/>
                    <a:pt x="17" y="76"/>
                    <a:pt x="17" y="76"/>
                  </a:cubicBezTo>
                  <a:cubicBezTo>
                    <a:pt x="17" y="76"/>
                    <a:pt x="24" y="86"/>
                    <a:pt x="33" y="73"/>
                  </a:cubicBezTo>
                  <a:cubicBezTo>
                    <a:pt x="43" y="60"/>
                    <a:pt x="59" y="40"/>
                    <a:pt x="70" y="14"/>
                  </a:cubicBezTo>
                  <a:cubicBezTo>
                    <a:pt x="70" y="12"/>
                    <a:pt x="70" y="10"/>
                    <a:pt x="70" y="10"/>
                  </a:cubicBezTo>
                  <a:cubicBezTo>
                    <a:pt x="70" y="10"/>
                    <a:pt x="70" y="0"/>
                    <a:pt x="6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3" name="išḷîḋê">
              <a:extLst>
                <a:ext uri="{FF2B5EF4-FFF2-40B4-BE49-F238E27FC236}">
                  <a16:creationId xmlns:a16="http://schemas.microsoft.com/office/drawing/2014/main" id="{ABA88AB0-02E1-49B8-A632-C499F49C8C50}"/>
                </a:ext>
              </a:extLst>
            </p:cNvPr>
            <p:cNvSpPr/>
            <p:nvPr userDrawn="1"/>
          </p:nvSpPr>
          <p:spPr bwMode="auto">
            <a:xfrm>
              <a:off x="6817519" y="3032127"/>
              <a:ext cx="271463" cy="246063"/>
            </a:xfrm>
            <a:custGeom>
              <a:avLst/>
              <a:gdLst>
                <a:gd name="T0" fmla="*/ 37 w 52"/>
                <a:gd name="T1" fmla="*/ 2 h 47"/>
                <a:gd name="T2" fmla="*/ 10 w 52"/>
                <a:gd name="T3" fmla="*/ 11 h 47"/>
                <a:gd name="T4" fmla="*/ 6 w 52"/>
                <a:gd name="T5" fmla="*/ 21 h 47"/>
                <a:gd name="T6" fmla="*/ 19 w 52"/>
                <a:gd name="T7" fmla="*/ 29 h 47"/>
                <a:gd name="T8" fmla="*/ 25 w 52"/>
                <a:gd name="T9" fmla="*/ 32 h 47"/>
                <a:gd name="T10" fmla="*/ 20 w 52"/>
                <a:gd name="T11" fmla="*/ 47 h 47"/>
                <a:gd name="T12" fmla="*/ 36 w 52"/>
                <a:gd name="T13" fmla="*/ 41 h 47"/>
                <a:gd name="T14" fmla="*/ 51 w 52"/>
                <a:gd name="T15" fmla="*/ 17 h 47"/>
                <a:gd name="T16" fmla="*/ 37 w 52"/>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7">
                  <a:moveTo>
                    <a:pt x="37" y="2"/>
                  </a:moveTo>
                  <a:cubicBezTo>
                    <a:pt x="27" y="5"/>
                    <a:pt x="10" y="11"/>
                    <a:pt x="10" y="11"/>
                  </a:cubicBezTo>
                  <a:cubicBezTo>
                    <a:pt x="10" y="11"/>
                    <a:pt x="0" y="14"/>
                    <a:pt x="6" y="21"/>
                  </a:cubicBezTo>
                  <a:cubicBezTo>
                    <a:pt x="12" y="28"/>
                    <a:pt x="12" y="33"/>
                    <a:pt x="19" y="29"/>
                  </a:cubicBezTo>
                  <a:cubicBezTo>
                    <a:pt x="27" y="26"/>
                    <a:pt x="27" y="28"/>
                    <a:pt x="25" y="32"/>
                  </a:cubicBezTo>
                  <a:cubicBezTo>
                    <a:pt x="24" y="36"/>
                    <a:pt x="19" y="43"/>
                    <a:pt x="20" y="47"/>
                  </a:cubicBezTo>
                  <a:cubicBezTo>
                    <a:pt x="20" y="47"/>
                    <a:pt x="32" y="46"/>
                    <a:pt x="36" y="41"/>
                  </a:cubicBezTo>
                  <a:cubicBezTo>
                    <a:pt x="39" y="35"/>
                    <a:pt x="50" y="24"/>
                    <a:pt x="51" y="17"/>
                  </a:cubicBezTo>
                  <a:cubicBezTo>
                    <a:pt x="52" y="9"/>
                    <a:pt x="46" y="0"/>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4" name="ísliďe">
              <a:extLst>
                <a:ext uri="{FF2B5EF4-FFF2-40B4-BE49-F238E27FC236}">
                  <a16:creationId xmlns:a16="http://schemas.microsoft.com/office/drawing/2014/main" id="{DC38076A-E847-47E8-86B6-0E6B3599E0A5}"/>
                </a:ext>
              </a:extLst>
            </p:cNvPr>
            <p:cNvSpPr/>
            <p:nvPr userDrawn="1"/>
          </p:nvSpPr>
          <p:spPr bwMode="auto">
            <a:xfrm>
              <a:off x="6792119" y="3273427"/>
              <a:ext cx="228600" cy="150813"/>
            </a:xfrm>
            <a:custGeom>
              <a:avLst/>
              <a:gdLst>
                <a:gd name="T0" fmla="*/ 31 w 44"/>
                <a:gd name="T1" fmla="*/ 3 h 29"/>
                <a:gd name="T2" fmla="*/ 8 w 44"/>
                <a:gd name="T3" fmla="*/ 9 h 29"/>
                <a:gd name="T4" fmla="*/ 7 w 44"/>
                <a:gd name="T5" fmla="*/ 20 h 29"/>
                <a:gd name="T6" fmla="*/ 31 w 44"/>
                <a:gd name="T7" fmla="*/ 23 h 29"/>
                <a:gd name="T8" fmla="*/ 44 w 44"/>
                <a:gd name="T9" fmla="*/ 2 h 29"/>
                <a:gd name="T10" fmla="*/ 31 w 44"/>
                <a:gd name="T11" fmla="*/ 3 h 29"/>
              </a:gdLst>
              <a:ahLst/>
              <a:cxnLst>
                <a:cxn ang="0">
                  <a:pos x="T0" y="T1"/>
                </a:cxn>
                <a:cxn ang="0">
                  <a:pos x="T2" y="T3"/>
                </a:cxn>
                <a:cxn ang="0">
                  <a:pos x="T4" y="T5"/>
                </a:cxn>
                <a:cxn ang="0">
                  <a:pos x="T6" y="T7"/>
                </a:cxn>
                <a:cxn ang="0">
                  <a:pos x="T8" y="T9"/>
                </a:cxn>
                <a:cxn ang="0">
                  <a:pos x="T10" y="T11"/>
                </a:cxn>
              </a:cxnLst>
              <a:rect l="0" t="0" r="r" b="b"/>
              <a:pathLst>
                <a:path w="44" h="29">
                  <a:moveTo>
                    <a:pt x="31" y="3"/>
                  </a:moveTo>
                  <a:cubicBezTo>
                    <a:pt x="24" y="6"/>
                    <a:pt x="8" y="9"/>
                    <a:pt x="8" y="9"/>
                  </a:cubicBezTo>
                  <a:cubicBezTo>
                    <a:pt x="8" y="9"/>
                    <a:pt x="0" y="13"/>
                    <a:pt x="7" y="20"/>
                  </a:cubicBezTo>
                  <a:cubicBezTo>
                    <a:pt x="13" y="27"/>
                    <a:pt x="22" y="29"/>
                    <a:pt x="31" y="23"/>
                  </a:cubicBezTo>
                  <a:cubicBezTo>
                    <a:pt x="41" y="17"/>
                    <a:pt x="43" y="13"/>
                    <a:pt x="44" y="2"/>
                  </a:cubicBezTo>
                  <a:cubicBezTo>
                    <a:pt x="44" y="2"/>
                    <a:pt x="38" y="0"/>
                    <a:pt x="3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5" name="i$líďè">
              <a:extLst>
                <a:ext uri="{FF2B5EF4-FFF2-40B4-BE49-F238E27FC236}">
                  <a16:creationId xmlns:a16="http://schemas.microsoft.com/office/drawing/2014/main" id="{2283E51A-59E9-4468-B8DC-E19682C2A5AC}"/>
                </a:ext>
              </a:extLst>
            </p:cNvPr>
            <p:cNvSpPr/>
            <p:nvPr userDrawn="1"/>
          </p:nvSpPr>
          <p:spPr bwMode="auto">
            <a:xfrm>
              <a:off x="7363620" y="2876553"/>
              <a:ext cx="566738" cy="625474"/>
            </a:xfrm>
            <a:custGeom>
              <a:avLst/>
              <a:gdLst>
                <a:gd name="T0" fmla="*/ 108 w 109"/>
                <a:gd name="T1" fmla="*/ 54 h 120"/>
                <a:gd name="T2" fmla="*/ 97 w 109"/>
                <a:gd name="T3" fmla="*/ 52 h 120"/>
                <a:gd name="T4" fmla="*/ 84 w 109"/>
                <a:gd name="T5" fmla="*/ 58 h 120"/>
                <a:gd name="T6" fmla="*/ 89 w 109"/>
                <a:gd name="T7" fmla="*/ 43 h 120"/>
                <a:gd name="T8" fmla="*/ 85 w 109"/>
                <a:gd name="T9" fmla="*/ 10 h 120"/>
                <a:gd name="T10" fmla="*/ 70 w 109"/>
                <a:gd name="T11" fmla="*/ 16 h 120"/>
                <a:gd name="T12" fmla="*/ 68 w 109"/>
                <a:gd name="T13" fmla="*/ 53 h 120"/>
                <a:gd name="T14" fmla="*/ 53 w 109"/>
                <a:gd name="T15" fmla="*/ 72 h 120"/>
                <a:gd name="T16" fmla="*/ 11 w 109"/>
                <a:gd name="T17" fmla="*/ 79 h 120"/>
                <a:gd name="T18" fmla="*/ 2 w 109"/>
                <a:gd name="T19" fmla="*/ 89 h 120"/>
                <a:gd name="T20" fmla="*/ 20 w 109"/>
                <a:gd name="T21" fmla="*/ 100 h 120"/>
                <a:gd name="T22" fmla="*/ 31 w 109"/>
                <a:gd name="T23" fmla="*/ 98 h 120"/>
                <a:gd name="T24" fmla="*/ 41 w 109"/>
                <a:gd name="T25" fmla="*/ 94 h 120"/>
                <a:gd name="T26" fmla="*/ 49 w 109"/>
                <a:gd name="T27" fmla="*/ 90 h 120"/>
                <a:gd name="T28" fmla="*/ 54 w 109"/>
                <a:gd name="T29" fmla="*/ 92 h 120"/>
                <a:gd name="T30" fmla="*/ 32 w 109"/>
                <a:gd name="T31" fmla="*/ 110 h 120"/>
                <a:gd name="T32" fmla="*/ 35 w 109"/>
                <a:gd name="T33" fmla="*/ 119 h 120"/>
                <a:gd name="T34" fmla="*/ 70 w 109"/>
                <a:gd name="T35" fmla="*/ 92 h 120"/>
                <a:gd name="T36" fmla="*/ 89 w 109"/>
                <a:gd name="T37" fmla="*/ 72 h 120"/>
                <a:gd name="T38" fmla="*/ 108 w 109"/>
                <a:gd name="T39"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120">
                  <a:moveTo>
                    <a:pt x="108" y="54"/>
                  </a:moveTo>
                  <a:cubicBezTo>
                    <a:pt x="109" y="45"/>
                    <a:pt x="101" y="49"/>
                    <a:pt x="97" y="52"/>
                  </a:cubicBezTo>
                  <a:cubicBezTo>
                    <a:pt x="94" y="54"/>
                    <a:pt x="86" y="57"/>
                    <a:pt x="84" y="58"/>
                  </a:cubicBezTo>
                  <a:cubicBezTo>
                    <a:pt x="84" y="58"/>
                    <a:pt x="86" y="48"/>
                    <a:pt x="89" y="43"/>
                  </a:cubicBezTo>
                  <a:cubicBezTo>
                    <a:pt x="92" y="37"/>
                    <a:pt x="96" y="21"/>
                    <a:pt x="85" y="10"/>
                  </a:cubicBezTo>
                  <a:cubicBezTo>
                    <a:pt x="74" y="0"/>
                    <a:pt x="72" y="5"/>
                    <a:pt x="70" y="16"/>
                  </a:cubicBezTo>
                  <a:cubicBezTo>
                    <a:pt x="67" y="26"/>
                    <a:pt x="72" y="36"/>
                    <a:pt x="68" y="53"/>
                  </a:cubicBezTo>
                  <a:cubicBezTo>
                    <a:pt x="64" y="70"/>
                    <a:pt x="64" y="68"/>
                    <a:pt x="53" y="72"/>
                  </a:cubicBezTo>
                  <a:cubicBezTo>
                    <a:pt x="42" y="76"/>
                    <a:pt x="27" y="81"/>
                    <a:pt x="11" y="79"/>
                  </a:cubicBezTo>
                  <a:cubicBezTo>
                    <a:pt x="3" y="78"/>
                    <a:pt x="0" y="75"/>
                    <a:pt x="2" y="89"/>
                  </a:cubicBezTo>
                  <a:cubicBezTo>
                    <a:pt x="2" y="89"/>
                    <a:pt x="4" y="97"/>
                    <a:pt x="20" y="100"/>
                  </a:cubicBezTo>
                  <a:cubicBezTo>
                    <a:pt x="24" y="101"/>
                    <a:pt x="27" y="99"/>
                    <a:pt x="31" y="98"/>
                  </a:cubicBezTo>
                  <a:cubicBezTo>
                    <a:pt x="35" y="98"/>
                    <a:pt x="38" y="96"/>
                    <a:pt x="41" y="94"/>
                  </a:cubicBezTo>
                  <a:cubicBezTo>
                    <a:pt x="46" y="92"/>
                    <a:pt x="49" y="90"/>
                    <a:pt x="49" y="90"/>
                  </a:cubicBezTo>
                  <a:cubicBezTo>
                    <a:pt x="49" y="90"/>
                    <a:pt x="55" y="89"/>
                    <a:pt x="54" y="92"/>
                  </a:cubicBezTo>
                  <a:cubicBezTo>
                    <a:pt x="53" y="95"/>
                    <a:pt x="47" y="104"/>
                    <a:pt x="32" y="110"/>
                  </a:cubicBezTo>
                  <a:cubicBezTo>
                    <a:pt x="17" y="116"/>
                    <a:pt x="29" y="120"/>
                    <a:pt x="35" y="119"/>
                  </a:cubicBezTo>
                  <a:cubicBezTo>
                    <a:pt x="40" y="118"/>
                    <a:pt x="61" y="116"/>
                    <a:pt x="70" y="92"/>
                  </a:cubicBezTo>
                  <a:cubicBezTo>
                    <a:pt x="80" y="69"/>
                    <a:pt x="89" y="72"/>
                    <a:pt x="89" y="72"/>
                  </a:cubicBezTo>
                  <a:cubicBezTo>
                    <a:pt x="89" y="72"/>
                    <a:pt x="107" y="63"/>
                    <a:pt x="108"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6" name="iṥḷîďè">
              <a:extLst>
                <a:ext uri="{FF2B5EF4-FFF2-40B4-BE49-F238E27FC236}">
                  <a16:creationId xmlns:a16="http://schemas.microsoft.com/office/drawing/2014/main" id="{A20FAFEA-A9DD-490E-9017-3D60757241D6}"/>
                </a:ext>
              </a:extLst>
            </p:cNvPr>
            <p:cNvSpPr/>
            <p:nvPr userDrawn="1"/>
          </p:nvSpPr>
          <p:spPr bwMode="auto">
            <a:xfrm>
              <a:off x="7809707" y="3346452"/>
              <a:ext cx="161925" cy="187325"/>
            </a:xfrm>
            <a:custGeom>
              <a:avLst/>
              <a:gdLst>
                <a:gd name="T0" fmla="*/ 17 w 31"/>
                <a:gd name="T1" fmla="*/ 6 h 36"/>
                <a:gd name="T2" fmla="*/ 3 w 31"/>
                <a:gd name="T3" fmla="*/ 7 h 36"/>
                <a:gd name="T4" fmla="*/ 9 w 31"/>
                <a:gd name="T5" fmla="*/ 27 h 36"/>
                <a:gd name="T6" fmla="*/ 12 w 31"/>
                <a:gd name="T7" fmla="*/ 36 h 36"/>
                <a:gd name="T8" fmla="*/ 26 w 31"/>
                <a:gd name="T9" fmla="*/ 17 h 36"/>
                <a:gd name="T10" fmla="*/ 17 w 31"/>
                <a:gd name="T11" fmla="*/ 6 h 36"/>
              </a:gdLst>
              <a:ahLst/>
              <a:cxnLst>
                <a:cxn ang="0">
                  <a:pos x="T0" y="T1"/>
                </a:cxn>
                <a:cxn ang="0">
                  <a:pos x="T2" y="T3"/>
                </a:cxn>
                <a:cxn ang="0">
                  <a:pos x="T4" y="T5"/>
                </a:cxn>
                <a:cxn ang="0">
                  <a:pos x="T6" y="T7"/>
                </a:cxn>
                <a:cxn ang="0">
                  <a:pos x="T8" y="T9"/>
                </a:cxn>
                <a:cxn ang="0">
                  <a:pos x="T10" y="T11"/>
                </a:cxn>
              </a:cxnLst>
              <a:rect l="0" t="0" r="r" b="b"/>
              <a:pathLst>
                <a:path w="31" h="36">
                  <a:moveTo>
                    <a:pt x="17" y="6"/>
                  </a:moveTo>
                  <a:cubicBezTo>
                    <a:pt x="17" y="6"/>
                    <a:pt x="6" y="0"/>
                    <a:pt x="3" y="7"/>
                  </a:cubicBezTo>
                  <a:cubicBezTo>
                    <a:pt x="0" y="14"/>
                    <a:pt x="6" y="23"/>
                    <a:pt x="9" y="27"/>
                  </a:cubicBezTo>
                  <a:cubicBezTo>
                    <a:pt x="12" y="31"/>
                    <a:pt x="5" y="36"/>
                    <a:pt x="12" y="36"/>
                  </a:cubicBezTo>
                  <a:cubicBezTo>
                    <a:pt x="20" y="36"/>
                    <a:pt x="31" y="33"/>
                    <a:pt x="26" y="17"/>
                  </a:cubicBezTo>
                  <a:cubicBezTo>
                    <a:pt x="23" y="10"/>
                    <a:pt x="17" y="6"/>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7" name="i$ľíḑé">
              <a:extLst>
                <a:ext uri="{FF2B5EF4-FFF2-40B4-BE49-F238E27FC236}">
                  <a16:creationId xmlns:a16="http://schemas.microsoft.com/office/drawing/2014/main" id="{61D92363-E5A4-4EEF-BA39-8E047D4AE810}"/>
                </a:ext>
              </a:extLst>
            </p:cNvPr>
            <p:cNvSpPr/>
            <p:nvPr userDrawn="1"/>
          </p:nvSpPr>
          <p:spPr bwMode="auto">
            <a:xfrm>
              <a:off x="8266907" y="3121027"/>
              <a:ext cx="93663" cy="146050"/>
            </a:xfrm>
            <a:custGeom>
              <a:avLst/>
              <a:gdLst>
                <a:gd name="T0" fmla="*/ 11 w 18"/>
                <a:gd name="T1" fmla="*/ 27 h 28"/>
                <a:gd name="T2" fmla="*/ 17 w 18"/>
                <a:gd name="T3" fmla="*/ 10 h 28"/>
                <a:gd name="T4" fmla="*/ 14 w 18"/>
                <a:gd name="T5" fmla="*/ 4 h 28"/>
                <a:gd name="T6" fmla="*/ 8 w 18"/>
                <a:gd name="T7" fmla="*/ 0 h 28"/>
                <a:gd name="T8" fmla="*/ 1 w 18"/>
                <a:gd name="T9" fmla="*/ 12 h 28"/>
                <a:gd name="T10" fmla="*/ 11 w 18"/>
                <a:gd name="T11" fmla="*/ 27 h 28"/>
              </a:gdLst>
              <a:ahLst/>
              <a:cxnLst>
                <a:cxn ang="0">
                  <a:pos x="T0" y="T1"/>
                </a:cxn>
                <a:cxn ang="0">
                  <a:pos x="T2" y="T3"/>
                </a:cxn>
                <a:cxn ang="0">
                  <a:pos x="T4" y="T5"/>
                </a:cxn>
                <a:cxn ang="0">
                  <a:pos x="T6" y="T7"/>
                </a:cxn>
                <a:cxn ang="0">
                  <a:pos x="T8" y="T9"/>
                </a:cxn>
                <a:cxn ang="0">
                  <a:pos x="T10" y="T11"/>
                </a:cxn>
              </a:cxnLst>
              <a:rect l="0" t="0" r="r" b="b"/>
              <a:pathLst>
                <a:path w="18" h="28">
                  <a:moveTo>
                    <a:pt x="11" y="27"/>
                  </a:moveTo>
                  <a:cubicBezTo>
                    <a:pt x="15" y="25"/>
                    <a:pt x="18" y="21"/>
                    <a:pt x="17" y="10"/>
                  </a:cubicBezTo>
                  <a:cubicBezTo>
                    <a:pt x="16" y="7"/>
                    <a:pt x="15" y="6"/>
                    <a:pt x="14" y="4"/>
                  </a:cubicBezTo>
                  <a:cubicBezTo>
                    <a:pt x="11" y="2"/>
                    <a:pt x="9" y="0"/>
                    <a:pt x="8" y="0"/>
                  </a:cubicBezTo>
                  <a:cubicBezTo>
                    <a:pt x="6" y="0"/>
                    <a:pt x="0" y="2"/>
                    <a:pt x="1" y="12"/>
                  </a:cubicBezTo>
                  <a:cubicBezTo>
                    <a:pt x="2" y="21"/>
                    <a:pt x="7" y="28"/>
                    <a:pt x="1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8" name="îŝļíḑé">
              <a:extLst>
                <a:ext uri="{FF2B5EF4-FFF2-40B4-BE49-F238E27FC236}">
                  <a16:creationId xmlns:a16="http://schemas.microsoft.com/office/drawing/2014/main" id="{C4B8AFF0-B83D-4723-BD51-3FC4A6EAFA6E}"/>
                </a:ext>
              </a:extLst>
            </p:cNvPr>
            <p:cNvSpPr/>
            <p:nvPr userDrawn="1"/>
          </p:nvSpPr>
          <p:spPr bwMode="auto">
            <a:xfrm>
              <a:off x="8209757" y="2776539"/>
              <a:ext cx="623888" cy="846138"/>
            </a:xfrm>
            <a:custGeom>
              <a:avLst/>
              <a:gdLst>
                <a:gd name="T0" fmla="*/ 100 w 120"/>
                <a:gd name="T1" fmla="*/ 60 h 162"/>
                <a:gd name="T2" fmla="*/ 107 w 120"/>
                <a:gd name="T3" fmla="*/ 27 h 162"/>
                <a:gd name="T4" fmla="*/ 95 w 120"/>
                <a:gd name="T5" fmla="*/ 23 h 162"/>
                <a:gd name="T6" fmla="*/ 91 w 120"/>
                <a:gd name="T7" fmla="*/ 3 h 162"/>
                <a:gd name="T8" fmla="*/ 84 w 120"/>
                <a:gd name="T9" fmla="*/ 9 h 162"/>
                <a:gd name="T10" fmla="*/ 77 w 120"/>
                <a:gd name="T11" fmla="*/ 19 h 162"/>
                <a:gd name="T12" fmla="*/ 69 w 120"/>
                <a:gd name="T13" fmla="*/ 19 h 162"/>
                <a:gd name="T14" fmla="*/ 56 w 120"/>
                <a:gd name="T15" fmla="*/ 28 h 162"/>
                <a:gd name="T16" fmla="*/ 60 w 120"/>
                <a:gd name="T17" fmla="*/ 33 h 162"/>
                <a:gd name="T18" fmla="*/ 59 w 120"/>
                <a:gd name="T19" fmla="*/ 43 h 162"/>
                <a:gd name="T20" fmla="*/ 50 w 120"/>
                <a:gd name="T21" fmla="*/ 52 h 162"/>
                <a:gd name="T22" fmla="*/ 52 w 120"/>
                <a:gd name="T23" fmla="*/ 60 h 162"/>
                <a:gd name="T24" fmla="*/ 48 w 120"/>
                <a:gd name="T25" fmla="*/ 56 h 162"/>
                <a:gd name="T26" fmla="*/ 32 w 120"/>
                <a:gd name="T27" fmla="*/ 37 h 162"/>
                <a:gd name="T28" fmla="*/ 26 w 120"/>
                <a:gd name="T29" fmla="*/ 50 h 162"/>
                <a:gd name="T30" fmla="*/ 33 w 120"/>
                <a:gd name="T31" fmla="*/ 76 h 162"/>
                <a:gd name="T32" fmla="*/ 45 w 120"/>
                <a:gd name="T33" fmla="*/ 77 h 162"/>
                <a:gd name="T34" fmla="*/ 58 w 120"/>
                <a:gd name="T35" fmla="*/ 72 h 162"/>
                <a:gd name="T36" fmla="*/ 62 w 120"/>
                <a:gd name="T37" fmla="*/ 75 h 162"/>
                <a:gd name="T38" fmla="*/ 22 w 120"/>
                <a:gd name="T39" fmla="*/ 101 h 162"/>
                <a:gd name="T40" fmla="*/ 25 w 120"/>
                <a:gd name="T41" fmla="*/ 111 h 162"/>
                <a:gd name="T42" fmla="*/ 55 w 120"/>
                <a:gd name="T43" fmla="*/ 100 h 162"/>
                <a:gd name="T44" fmla="*/ 59 w 120"/>
                <a:gd name="T45" fmla="*/ 103 h 162"/>
                <a:gd name="T46" fmla="*/ 39 w 120"/>
                <a:gd name="T47" fmla="*/ 119 h 162"/>
                <a:gd name="T48" fmla="*/ 12 w 120"/>
                <a:gd name="T49" fmla="*/ 128 h 162"/>
                <a:gd name="T50" fmla="*/ 7 w 120"/>
                <a:gd name="T51" fmla="*/ 136 h 162"/>
                <a:gd name="T52" fmla="*/ 30 w 120"/>
                <a:gd name="T53" fmla="*/ 141 h 162"/>
                <a:gd name="T54" fmla="*/ 55 w 120"/>
                <a:gd name="T55" fmla="*/ 136 h 162"/>
                <a:gd name="T56" fmla="*/ 43 w 120"/>
                <a:gd name="T57" fmla="*/ 148 h 162"/>
                <a:gd name="T58" fmla="*/ 50 w 120"/>
                <a:gd name="T59" fmla="*/ 158 h 162"/>
                <a:gd name="T60" fmla="*/ 71 w 120"/>
                <a:gd name="T61" fmla="*/ 149 h 162"/>
                <a:gd name="T62" fmla="*/ 71 w 120"/>
                <a:gd name="T63" fmla="*/ 125 h 162"/>
                <a:gd name="T64" fmla="*/ 79 w 120"/>
                <a:gd name="T65" fmla="*/ 120 h 162"/>
                <a:gd name="T66" fmla="*/ 75 w 120"/>
                <a:gd name="T67" fmla="*/ 102 h 162"/>
                <a:gd name="T68" fmla="*/ 96 w 120"/>
                <a:gd name="T69" fmla="*/ 86 h 162"/>
                <a:gd name="T70" fmla="*/ 102 w 120"/>
                <a:gd name="T71" fmla="*/ 75 h 162"/>
                <a:gd name="T72" fmla="*/ 100 w 120"/>
                <a:gd name="T73" fmla="*/ 60 h 162"/>
                <a:gd name="T74" fmla="*/ 90 w 120"/>
                <a:gd name="T75" fmla="*/ 49 h 162"/>
                <a:gd name="T76" fmla="*/ 86 w 120"/>
                <a:gd name="T77" fmla="*/ 53 h 162"/>
                <a:gd name="T78" fmla="*/ 83 w 120"/>
                <a:gd name="T79" fmla="*/ 53 h 162"/>
                <a:gd name="T80" fmla="*/ 80 w 120"/>
                <a:gd name="T81" fmla="*/ 48 h 162"/>
                <a:gd name="T82" fmla="*/ 89 w 120"/>
                <a:gd name="T83" fmla="*/ 44 h 162"/>
                <a:gd name="T84" fmla="*/ 90 w 120"/>
                <a:gd name="T85"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62">
                  <a:moveTo>
                    <a:pt x="100" y="60"/>
                  </a:moveTo>
                  <a:cubicBezTo>
                    <a:pt x="108" y="50"/>
                    <a:pt x="120" y="40"/>
                    <a:pt x="107" y="27"/>
                  </a:cubicBezTo>
                  <a:cubicBezTo>
                    <a:pt x="107" y="27"/>
                    <a:pt x="105" y="24"/>
                    <a:pt x="95" y="23"/>
                  </a:cubicBezTo>
                  <a:cubicBezTo>
                    <a:pt x="95" y="23"/>
                    <a:pt x="105" y="8"/>
                    <a:pt x="91" y="3"/>
                  </a:cubicBezTo>
                  <a:cubicBezTo>
                    <a:pt x="91" y="3"/>
                    <a:pt x="88" y="0"/>
                    <a:pt x="84" y="9"/>
                  </a:cubicBezTo>
                  <a:cubicBezTo>
                    <a:pt x="80" y="17"/>
                    <a:pt x="77" y="17"/>
                    <a:pt x="77" y="19"/>
                  </a:cubicBezTo>
                  <a:cubicBezTo>
                    <a:pt x="77" y="21"/>
                    <a:pt x="74" y="21"/>
                    <a:pt x="69" y="19"/>
                  </a:cubicBezTo>
                  <a:cubicBezTo>
                    <a:pt x="64" y="17"/>
                    <a:pt x="56" y="19"/>
                    <a:pt x="56" y="28"/>
                  </a:cubicBezTo>
                  <a:cubicBezTo>
                    <a:pt x="56" y="28"/>
                    <a:pt x="56" y="31"/>
                    <a:pt x="60" y="33"/>
                  </a:cubicBezTo>
                  <a:cubicBezTo>
                    <a:pt x="63" y="36"/>
                    <a:pt x="66" y="37"/>
                    <a:pt x="59" y="43"/>
                  </a:cubicBezTo>
                  <a:cubicBezTo>
                    <a:pt x="53" y="49"/>
                    <a:pt x="50" y="40"/>
                    <a:pt x="50" y="52"/>
                  </a:cubicBezTo>
                  <a:cubicBezTo>
                    <a:pt x="50" y="52"/>
                    <a:pt x="57" y="57"/>
                    <a:pt x="52" y="60"/>
                  </a:cubicBezTo>
                  <a:cubicBezTo>
                    <a:pt x="47" y="63"/>
                    <a:pt x="48" y="59"/>
                    <a:pt x="48" y="56"/>
                  </a:cubicBezTo>
                  <a:cubicBezTo>
                    <a:pt x="48" y="59"/>
                    <a:pt x="43" y="42"/>
                    <a:pt x="32" y="37"/>
                  </a:cubicBezTo>
                  <a:cubicBezTo>
                    <a:pt x="30" y="37"/>
                    <a:pt x="24" y="37"/>
                    <a:pt x="26" y="50"/>
                  </a:cubicBezTo>
                  <a:cubicBezTo>
                    <a:pt x="28" y="63"/>
                    <a:pt x="32" y="66"/>
                    <a:pt x="33" y="76"/>
                  </a:cubicBezTo>
                  <a:cubicBezTo>
                    <a:pt x="33" y="87"/>
                    <a:pt x="43" y="82"/>
                    <a:pt x="45" y="77"/>
                  </a:cubicBezTo>
                  <a:cubicBezTo>
                    <a:pt x="46" y="72"/>
                    <a:pt x="58" y="72"/>
                    <a:pt x="58" y="72"/>
                  </a:cubicBezTo>
                  <a:cubicBezTo>
                    <a:pt x="58" y="72"/>
                    <a:pt x="68" y="71"/>
                    <a:pt x="62" y="75"/>
                  </a:cubicBezTo>
                  <a:cubicBezTo>
                    <a:pt x="56" y="80"/>
                    <a:pt x="22" y="101"/>
                    <a:pt x="22" y="101"/>
                  </a:cubicBezTo>
                  <a:cubicBezTo>
                    <a:pt x="22" y="101"/>
                    <a:pt x="9" y="108"/>
                    <a:pt x="25" y="111"/>
                  </a:cubicBezTo>
                  <a:cubicBezTo>
                    <a:pt x="42" y="113"/>
                    <a:pt x="55" y="100"/>
                    <a:pt x="55" y="100"/>
                  </a:cubicBezTo>
                  <a:cubicBezTo>
                    <a:pt x="55" y="100"/>
                    <a:pt x="61" y="95"/>
                    <a:pt x="59" y="103"/>
                  </a:cubicBezTo>
                  <a:cubicBezTo>
                    <a:pt x="56" y="111"/>
                    <a:pt x="39" y="119"/>
                    <a:pt x="39" y="119"/>
                  </a:cubicBezTo>
                  <a:cubicBezTo>
                    <a:pt x="39" y="119"/>
                    <a:pt x="23" y="125"/>
                    <a:pt x="12" y="128"/>
                  </a:cubicBezTo>
                  <a:cubicBezTo>
                    <a:pt x="0" y="130"/>
                    <a:pt x="4" y="130"/>
                    <a:pt x="7" y="136"/>
                  </a:cubicBezTo>
                  <a:cubicBezTo>
                    <a:pt x="10" y="143"/>
                    <a:pt x="21" y="147"/>
                    <a:pt x="30" y="141"/>
                  </a:cubicBezTo>
                  <a:cubicBezTo>
                    <a:pt x="38" y="135"/>
                    <a:pt x="56" y="129"/>
                    <a:pt x="55" y="136"/>
                  </a:cubicBezTo>
                  <a:cubicBezTo>
                    <a:pt x="55" y="143"/>
                    <a:pt x="54" y="145"/>
                    <a:pt x="43" y="148"/>
                  </a:cubicBezTo>
                  <a:cubicBezTo>
                    <a:pt x="32" y="152"/>
                    <a:pt x="37" y="154"/>
                    <a:pt x="50" y="158"/>
                  </a:cubicBezTo>
                  <a:cubicBezTo>
                    <a:pt x="63" y="162"/>
                    <a:pt x="71" y="157"/>
                    <a:pt x="71" y="149"/>
                  </a:cubicBezTo>
                  <a:cubicBezTo>
                    <a:pt x="71" y="140"/>
                    <a:pt x="71" y="125"/>
                    <a:pt x="71" y="125"/>
                  </a:cubicBezTo>
                  <a:cubicBezTo>
                    <a:pt x="71" y="125"/>
                    <a:pt x="76" y="121"/>
                    <a:pt x="79" y="120"/>
                  </a:cubicBezTo>
                  <a:cubicBezTo>
                    <a:pt x="82" y="119"/>
                    <a:pt x="85" y="103"/>
                    <a:pt x="75" y="102"/>
                  </a:cubicBezTo>
                  <a:cubicBezTo>
                    <a:pt x="75" y="102"/>
                    <a:pt x="81" y="90"/>
                    <a:pt x="96" y="86"/>
                  </a:cubicBezTo>
                  <a:cubicBezTo>
                    <a:pt x="96" y="86"/>
                    <a:pt x="102" y="84"/>
                    <a:pt x="102" y="75"/>
                  </a:cubicBezTo>
                  <a:cubicBezTo>
                    <a:pt x="102" y="66"/>
                    <a:pt x="91" y="70"/>
                    <a:pt x="100" y="60"/>
                  </a:cubicBezTo>
                  <a:close/>
                  <a:moveTo>
                    <a:pt x="90" y="49"/>
                  </a:moveTo>
                  <a:cubicBezTo>
                    <a:pt x="88" y="51"/>
                    <a:pt x="86" y="53"/>
                    <a:pt x="86" y="53"/>
                  </a:cubicBezTo>
                  <a:cubicBezTo>
                    <a:pt x="85" y="59"/>
                    <a:pt x="85" y="55"/>
                    <a:pt x="83" y="53"/>
                  </a:cubicBezTo>
                  <a:cubicBezTo>
                    <a:pt x="80" y="51"/>
                    <a:pt x="80" y="48"/>
                    <a:pt x="80" y="48"/>
                  </a:cubicBezTo>
                  <a:cubicBezTo>
                    <a:pt x="81" y="38"/>
                    <a:pt x="89" y="44"/>
                    <a:pt x="89" y="44"/>
                  </a:cubicBezTo>
                  <a:cubicBezTo>
                    <a:pt x="89" y="44"/>
                    <a:pt x="92" y="48"/>
                    <a:pt x="9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grpSp>
      <p:pic>
        <p:nvPicPr>
          <p:cNvPr id="39" name="Picture 2">
            <a:extLst>
              <a:ext uri="{FF2B5EF4-FFF2-40B4-BE49-F238E27FC236}">
                <a16:creationId xmlns:a16="http://schemas.microsoft.com/office/drawing/2014/main" id="{71ED12EC-BD7F-4851-8356-8A65AFE2758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06032" y="78148"/>
            <a:ext cx="3403157" cy="11342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E2C92A3-98E0-0097-A4D7-F7F837D9173E}"/>
              </a:ext>
            </a:extLst>
          </p:cNvPr>
          <p:cNvSpPr txBox="1"/>
          <p:nvPr/>
        </p:nvSpPr>
        <p:spPr>
          <a:xfrm>
            <a:off x="693363" y="1703899"/>
            <a:ext cx="10376899" cy="1607684"/>
          </a:xfrm>
          <a:prstGeom prst="rect">
            <a:avLst/>
          </a:prstGeom>
          <a:noFill/>
        </p:spPr>
        <p:txBody>
          <a:bodyPr wrap="square">
            <a:spAutoFit/>
          </a:bodyPr>
          <a:lstStyle/>
          <a:p>
            <a:pPr marL="0" marR="0" lvl="0" indent="0" algn="ctr" defTabSz="914400" rtl="0" eaLnBrk="1" fontAlgn="auto" latinLnBrk="0" hangingPunct="1">
              <a:lnSpc>
                <a:spcPct val="150000"/>
              </a:lnSpc>
              <a:spcBef>
                <a:spcPts val="1200"/>
              </a:spcBef>
              <a:spcAft>
                <a:spcPts val="1200"/>
              </a:spcAft>
              <a:buClrTx/>
              <a:buSzTx/>
              <a:buFontTx/>
              <a:buNone/>
              <a:tabLst/>
              <a:defRPr/>
            </a:pPr>
            <a:r>
              <a:rPr kumimoji="0" lang="zh-CN" altLang="en-US" sz="7200" b="0" i="0" u="none" strike="noStrike" kern="1200" cap="none" spc="600" normalizeH="0" baseline="0" noProof="0" dirty="0">
                <a:ln>
                  <a:noFill/>
                </a:ln>
                <a:solidFill>
                  <a:prstClr val="white"/>
                </a:solidFill>
                <a:effectLst/>
                <a:uLnTx/>
                <a:uFillTx/>
                <a:latin typeface="方正小标宋_GBK" panose="03000509000000000000" pitchFamily="65" charset="-122"/>
                <a:ea typeface="方正小标宋_GBK" panose="03000509000000000000" pitchFamily="65" charset="-122"/>
                <a:cs typeface="+mn-cs"/>
              </a:rPr>
              <a:t>第二维度：理论自信</a:t>
            </a:r>
          </a:p>
        </p:txBody>
      </p:sp>
    </p:spTree>
    <p:extLst>
      <p:ext uri="{BB962C8B-B14F-4D97-AF65-F5344CB8AC3E}">
        <p14:creationId xmlns:p14="http://schemas.microsoft.com/office/powerpoint/2010/main" val="94070636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E2C92A3-98E0-0097-A4D7-F7F837D9173E}"/>
              </a:ext>
            </a:extLst>
          </p:cNvPr>
          <p:cNvSpPr txBox="1"/>
          <p:nvPr/>
        </p:nvSpPr>
        <p:spPr>
          <a:xfrm>
            <a:off x="1061663" y="1500699"/>
            <a:ext cx="10376899" cy="3127523"/>
          </a:xfrm>
          <a:prstGeom prst="rect">
            <a:avLst/>
          </a:prstGeom>
          <a:noFill/>
        </p:spPr>
        <p:txBody>
          <a:bodyPr wrap="square">
            <a:spAutoFit/>
          </a:bodyPr>
          <a:lstStyle/>
          <a:p>
            <a:pPr marL="0" marR="0" lvl="0" indent="0" algn="ctr" defTabSz="914400" rtl="0" eaLnBrk="1" fontAlgn="auto" latinLnBrk="0" hangingPunct="1">
              <a:lnSpc>
                <a:spcPct val="150000"/>
              </a:lnSpc>
              <a:spcBef>
                <a:spcPts val="1200"/>
              </a:spcBef>
              <a:spcAft>
                <a:spcPts val="1200"/>
              </a:spcAft>
              <a:buClrTx/>
              <a:buSzTx/>
              <a:buFontTx/>
              <a:buNone/>
              <a:tabLst/>
              <a:defRPr/>
            </a:pPr>
            <a:r>
              <a:rPr kumimoji="0" lang="zh-CN" altLang="en-US" sz="3600" b="0" i="0" u="none" strike="noStrike" kern="1200" cap="none" spc="0" normalizeH="0" baseline="0" noProof="0" dirty="0">
                <a:ln>
                  <a:noFill/>
                </a:ln>
                <a:solidFill>
                  <a:prstClr val="white"/>
                </a:solidFill>
                <a:effectLst/>
                <a:uLnTx/>
                <a:uFillTx/>
                <a:latin typeface="方正小标宋_GBK" panose="03000509000000000000" pitchFamily="65" charset="-122"/>
                <a:ea typeface="方正小标宋_GBK" panose="03000509000000000000" pitchFamily="65" charset="-122"/>
                <a:cs typeface="+mn-cs"/>
              </a:rPr>
              <a:t>这是一门</a:t>
            </a:r>
            <a:r>
              <a:rPr kumimoji="0" lang="zh-CN" altLang="en-US" sz="3600" b="0" i="0" u="none" strike="noStrike" kern="1200" cap="none" spc="0" normalizeH="0" baseline="0" noProof="0" dirty="0">
                <a:ln>
                  <a:noFill/>
                </a:ln>
                <a:solidFill>
                  <a:srgbClr val="FFFF00"/>
                </a:solidFill>
                <a:effectLst/>
                <a:uLnTx/>
                <a:uFillTx/>
                <a:latin typeface="方正小标宋_GBK" panose="03000509000000000000" pitchFamily="65" charset="-122"/>
                <a:ea typeface="方正小标宋_GBK" panose="03000509000000000000" pitchFamily="65" charset="-122"/>
                <a:cs typeface="+mn-cs"/>
              </a:rPr>
              <a:t>“很浙大”</a:t>
            </a:r>
            <a:r>
              <a:rPr kumimoji="0" lang="zh-CN" altLang="en-US" sz="3600" b="0" i="0" u="none" strike="noStrike" kern="1200" cap="none" spc="0" normalizeH="0" baseline="0" noProof="0" dirty="0">
                <a:ln>
                  <a:noFill/>
                </a:ln>
                <a:solidFill>
                  <a:prstClr val="white"/>
                </a:solidFill>
                <a:effectLst/>
                <a:uLnTx/>
                <a:uFillTx/>
                <a:latin typeface="方正小标宋_GBK" panose="03000509000000000000" pitchFamily="65" charset="-122"/>
                <a:ea typeface="方正小标宋_GBK" panose="03000509000000000000" pitchFamily="65" charset="-122"/>
                <a:cs typeface="+mn-cs"/>
              </a:rPr>
              <a:t>的“新毛概”</a:t>
            </a:r>
          </a:p>
          <a:p>
            <a:pPr marL="0" marR="0" lvl="0" indent="0" algn="ctr" defTabSz="914400" rtl="0" eaLnBrk="1" fontAlgn="auto" latinLnBrk="0" hangingPunct="1">
              <a:lnSpc>
                <a:spcPct val="150000"/>
              </a:lnSpc>
              <a:spcBef>
                <a:spcPts val="1200"/>
              </a:spcBef>
              <a:spcAft>
                <a:spcPts val="1200"/>
              </a:spcAft>
              <a:buClrTx/>
              <a:buSzTx/>
              <a:buFontTx/>
              <a:buNone/>
              <a:tabLst/>
              <a:defRPr/>
            </a:pPr>
            <a:r>
              <a:rPr kumimoji="0" lang="zh-CN" altLang="en-US" sz="3600" b="0" i="0" u="none" strike="noStrike" kern="1200" cap="none" spc="0" normalizeH="0" baseline="0" noProof="0" dirty="0">
                <a:ln>
                  <a:noFill/>
                </a:ln>
                <a:solidFill>
                  <a:prstClr val="white"/>
                </a:solidFill>
                <a:effectLst/>
                <a:uLnTx/>
                <a:uFillTx/>
                <a:latin typeface="方正小标宋_GBK" panose="03000509000000000000" pitchFamily="65" charset="-122"/>
                <a:ea typeface="方正小标宋_GBK" panose="03000509000000000000" pitchFamily="65" charset="-122"/>
                <a:cs typeface="+mn-cs"/>
              </a:rPr>
              <a:t>“很浙大”不单单是“求是创新”</a:t>
            </a:r>
          </a:p>
          <a:p>
            <a:pPr marL="0" marR="0" lvl="0" indent="0" algn="ctr" defTabSz="914400" rtl="0" eaLnBrk="1" fontAlgn="auto" latinLnBrk="0" hangingPunct="1">
              <a:lnSpc>
                <a:spcPct val="150000"/>
              </a:lnSpc>
              <a:spcBef>
                <a:spcPts val="1200"/>
              </a:spcBef>
              <a:spcAft>
                <a:spcPts val="1200"/>
              </a:spcAft>
              <a:buClrTx/>
              <a:buSzTx/>
              <a:buFontTx/>
              <a:buNone/>
              <a:tabLst/>
              <a:defRPr/>
            </a:pPr>
            <a:r>
              <a:rPr kumimoji="0" lang="zh-CN" altLang="en-US" sz="3600" b="0" i="0" u="none" strike="noStrike" kern="1200" cap="none" spc="0" normalizeH="0" baseline="0" noProof="0" dirty="0">
                <a:ln>
                  <a:noFill/>
                </a:ln>
                <a:solidFill>
                  <a:prstClr val="white"/>
                </a:solidFill>
                <a:effectLst/>
                <a:uLnTx/>
                <a:uFillTx/>
                <a:latin typeface="方正小标宋_GBK" panose="03000509000000000000" pitchFamily="65" charset="-122"/>
                <a:ea typeface="方正小标宋_GBK" panose="03000509000000000000" pitchFamily="65" charset="-122"/>
                <a:cs typeface="+mn-cs"/>
              </a:rPr>
              <a:t>是蕴含一种“很浙大”的</a:t>
            </a:r>
            <a:r>
              <a:rPr kumimoji="0" lang="zh-CN" altLang="en-US" sz="3600" b="0" i="0" u="none" strike="noStrike" kern="1200" cap="none" spc="0" normalizeH="0" baseline="0" noProof="0" dirty="0">
                <a:ln>
                  <a:noFill/>
                </a:ln>
                <a:solidFill>
                  <a:srgbClr val="FFFF00"/>
                </a:solidFill>
                <a:effectLst/>
                <a:uLnTx/>
                <a:uFillTx/>
                <a:latin typeface="方正小标宋_GBK" panose="03000509000000000000" pitchFamily="65" charset="-122"/>
                <a:ea typeface="方正小标宋_GBK" panose="03000509000000000000" pitchFamily="65" charset="-122"/>
                <a:cs typeface="+mn-cs"/>
              </a:rPr>
              <a:t>精神</a:t>
            </a:r>
          </a:p>
        </p:txBody>
      </p:sp>
    </p:spTree>
    <p:extLst>
      <p:ext uri="{BB962C8B-B14F-4D97-AF65-F5344CB8AC3E}">
        <p14:creationId xmlns:p14="http://schemas.microsoft.com/office/powerpoint/2010/main" val="4102522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630238" y="1184794"/>
            <a:ext cx="6062472" cy="4290790"/>
          </a:xfrm>
          <a:prstGeom prst="rect">
            <a:avLst/>
          </a:prstGeom>
          <a:solidFill>
            <a:schemeClr val="accent5">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indent="457200">
              <a:lnSpc>
                <a:spcPct val="150000"/>
              </a:lnSpc>
            </a:pPr>
            <a:r>
              <a:rPr lang="en-US" altLang="zh-CN" sz="2000" dirty="0">
                <a:solidFill>
                  <a:srgbClr val="000000"/>
                </a:solidFill>
                <a:latin typeface="方正小标宋_GBK" panose="03000509000000000000" pitchFamily="65" charset="-122"/>
                <a:ea typeface="方正小标宋_GBK" panose="03000509000000000000" pitchFamily="65" charset="-122"/>
              </a:rPr>
              <a:t>“</a:t>
            </a:r>
            <a:r>
              <a:rPr lang="zh-CN"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rPr>
              <a:t>浙江大学是全国名牌大学，也是目前我省唯一具有创建世界一流大学的基础和实力的综合性大学。</a:t>
            </a:r>
            <a:r>
              <a:rPr lang="en-US" altLang="zh-CN" sz="2000" dirty="0">
                <a:solidFill>
                  <a:srgbClr val="000000"/>
                </a:solidFill>
                <a:latin typeface="方正小标宋_GBK" panose="03000509000000000000" pitchFamily="65" charset="-122"/>
                <a:ea typeface="方正小标宋_GBK" panose="03000509000000000000" pitchFamily="65" charset="-122"/>
              </a:rPr>
              <a:t>”</a:t>
            </a:r>
            <a:r>
              <a:rPr lang="zh-CN"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rPr>
              <a:t>并对浙江大学如何建成世界一流大学提出了具体思路</a:t>
            </a:r>
            <a:r>
              <a:rPr lang="en-US" altLang="zh-CN" sz="2000" dirty="0">
                <a:solidFill>
                  <a:srgbClr val="000000"/>
                </a:solidFill>
                <a:latin typeface="方正小标宋_GBK" panose="03000509000000000000" pitchFamily="65" charset="-122"/>
                <a:ea typeface="方正小标宋_GBK" panose="03000509000000000000" pitchFamily="65" charset="-122"/>
              </a:rPr>
              <a:t>“</a:t>
            </a:r>
            <a:r>
              <a:rPr lang="zh-CN" altLang="zh-CN" sz="2000" b="1" dirty="0">
                <a:solidFill>
                  <a:srgbClr val="C00000"/>
                </a:solidFill>
                <a:latin typeface="方正小标宋_GBK" panose="03000509000000000000" pitchFamily="65" charset="-122"/>
                <a:ea typeface="方正小标宋_GBK" panose="03000509000000000000" pitchFamily="65" charset="-122"/>
                <a:cs typeface="Times New Roman" panose="02020603050405020304" pitchFamily="18" charset="0"/>
              </a:rPr>
              <a:t>一是</a:t>
            </a:r>
            <a:r>
              <a:rPr lang="zh-CN"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rPr>
              <a:t>秉承</a:t>
            </a:r>
            <a:r>
              <a:rPr lang="en-US" altLang="zh-CN" sz="2000" dirty="0">
                <a:solidFill>
                  <a:srgbClr val="000000"/>
                </a:solidFill>
                <a:latin typeface="方正小标宋_GBK" panose="03000509000000000000" pitchFamily="65" charset="-122"/>
                <a:ea typeface="方正小标宋_GBK" panose="03000509000000000000" pitchFamily="65" charset="-122"/>
              </a:rPr>
              <a:t>‘</a:t>
            </a:r>
            <a:r>
              <a:rPr lang="zh-CN"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rPr>
              <a:t>求是创新</a:t>
            </a:r>
            <a:r>
              <a:rPr lang="en-US" altLang="zh-CN" sz="2000" dirty="0">
                <a:solidFill>
                  <a:srgbClr val="000000"/>
                </a:solidFill>
                <a:latin typeface="方正小标宋_GBK" panose="03000509000000000000" pitchFamily="65" charset="-122"/>
                <a:ea typeface="方正小标宋_GBK" panose="03000509000000000000" pitchFamily="65" charset="-122"/>
              </a:rPr>
              <a:t>’</a:t>
            </a:r>
            <a:r>
              <a:rPr lang="zh-CN"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rPr>
              <a:t>精神，进一步弘扬创新文化；</a:t>
            </a:r>
            <a:r>
              <a:rPr lang="zh-CN" altLang="zh-CN" sz="2000" b="1" dirty="0">
                <a:solidFill>
                  <a:srgbClr val="C00000"/>
                </a:solidFill>
                <a:latin typeface="方正小标宋_GBK" panose="03000509000000000000" pitchFamily="65" charset="-122"/>
                <a:ea typeface="方正小标宋_GBK" panose="03000509000000000000" pitchFamily="65" charset="-122"/>
                <a:cs typeface="Times New Roman" panose="02020603050405020304" pitchFamily="18" charset="0"/>
              </a:rPr>
              <a:t>二是</a:t>
            </a:r>
            <a:r>
              <a:rPr lang="zh-CN"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rPr>
              <a:t>推动知识汇聚交融，进一步提升整体创新能力；</a:t>
            </a:r>
            <a:r>
              <a:rPr lang="zh-CN" altLang="zh-CN" sz="2000" b="1" dirty="0">
                <a:solidFill>
                  <a:srgbClr val="C00000"/>
                </a:solidFill>
                <a:latin typeface="方正小标宋_GBK" panose="03000509000000000000" pitchFamily="65" charset="-122"/>
                <a:ea typeface="方正小标宋_GBK" panose="03000509000000000000" pitchFamily="65" charset="-122"/>
                <a:cs typeface="Times New Roman" panose="02020603050405020304" pitchFamily="18" charset="0"/>
              </a:rPr>
              <a:t>三是</a:t>
            </a:r>
            <a:r>
              <a:rPr lang="zh-CN"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rPr>
              <a:t>面向经济社会发展的主战场，进一步解放和发展生产力；</a:t>
            </a:r>
            <a:r>
              <a:rPr lang="zh-CN" altLang="zh-CN" sz="2000" b="1" dirty="0">
                <a:solidFill>
                  <a:srgbClr val="C00000"/>
                </a:solidFill>
                <a:latin typeface="方正小标宋_GBK" panose="03000509000000000000" pitchFamily="65" charset="-122"/>
                <a:ea typeface="方正小标宋_GBK" panose="03000509000000000000" pitchFamily="65" charset="-122"/>
                <a:cs typeface="Times New Roman" panose="02020603050405020304" pitchFamily="18" charset="0"/>
              </a:rPr>
              <a:t>四是</a:t>
            </a:r>
            <a:r>
              <a:rPr lang="zh-CN"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rPr>
              <a:t>始终坚持追求卓越，进一步培养和造就创新型人才</a:t>
            </a:r>
            <a:r>
              <a:rPr lang="en-US" altLang="zh-CN" sz="2000" dirty="0">
                <a:solidFill>
                  <a:srgbClr val="000000"/>
                </a:solidFill>
                <a:latin typeface="方正小标宋_GBK" panose="03000509000000000000" pitchFamily="65" charset="-122"/>
                <a:ea typeface="方正小标宋_GBK" panose="03000509000000000000" pitchFamily="65" charset="-122"/>
              </a:rPr>
              <a:t>” </a:t>
            </a:r>
            <a:r>
              <a:rPr lang="zh-CN"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rPr>
              <a:t>。</a:t>
            </a:r>
            <a:endParaRPr lang="en-US" altLang="zh-CN" sz="2000" dirty="0">
              <a:solidFill>
                <a:srgbClr val="000000"/>
              </a:solidFill>
              <a:latin typeface="方正小标宋_GBK" panose="03000509000000000000" pitchFamily="65" charset="-122"/>
              <a:ea typeface="方正小标宋_GBK" panose="03000509000000000000" pitchFamily="65" charset="-122"/>
              <a:cs typeface="Times New Roman" panose="02020603050405020304" pitchFamily="18" charset="0"/>
            </a:endParaRPr>
          </a:p>
          <a:p>
            <a:pPr indent="457200" algn="r">
              <a:lnSpc>
                <a:spcPct val="150000"/>
              </a:lnSpc>
            </a:pPr>
            <a:r>
              <a:rPr lang="en-US" altLang="zh-CN" sz="2400" dirty="0">
                <a:latin typeface="方正小标宋_GBK" panose="03000509000000000000" pitchFamily="65" charset="-122"/>
                <a:ea typeface="方正小标宋_GBK" panose="03000509000000000000" pitchFamily="65" charset="-122"/>
              </a:rPr>
              <a:t>——</a:t>
            </a:r>
            <a:r>
              <a:rPr lang="en-US" altLang="zh-CN" sz="1600" dirty="0">
                <a:latin typeface="方正小标宋_GBK" panose="03000509000000000000" pitchFamily="65" charset="-122"/>
                <a:ea typeface="方正小标宋_GBK" panose="03000509000000000000" pitchFamily="65" charset="-122"/>
              </a:rPr>
              <a:t>2005</a:t>
            </a:r>
            <a:r>
              <a:rPr lang="zh-CN" altLang="en-US" sz="1600" dirty="0">
                <a:latin typeface="方正小标宋_GBK" panose="03000509000000000000" pitchFamily="65" charset="-122"/>
                <a:ea typeface="方正小标宋_GBK" panose="03000509000000000000" pitchFamily="65" charset="-122"/>
              </a:rPr>
              <a:t>年</a:t>
            </a:r>
            <a:r>
              <a:rPr lang="en-US" altLang="zh-CN" sz="1600" dirty="0">
                <a:latin typeface="方正小标宋_GBK" panose="03000509000000000000" pitchFamily="65" charset="-122"/>
                <a:ea typeface="方正小标宋_GBK" panose="03000509000000000000" pitchFamily="65" charset="-122"/>
              </a:rPr>
              <a:t>1</a:t>
            </a:r>
            <a:r>
              <a:rPr lang="zh-CN" altLang="en-US" sz="1600" dirty="0">
                <a:latin typeface="方正小标宋_GBK" panose="03000509000000000000" pitchFamily="65" charset="-122"/>
                <a:ea typeface="方正小标宋_GBK" panose="03000509000000000000" pitchFamily="65" charset="-122"/>
              </a:rPr>
              <a:t>月</a:t>
            </a:r>
            <a:r>
              <a:rPr lang="en-US" altLang="zh-CN" sz="1600" dirty="0">
                <a:latin typeface="方正小标宋_GBK" panose="03000509000000000000" pitchFamily="65" charset="-122"/>
                <a:ea typeface="方正小标宋_GBK" panose="03000509000000000000" pitchFamily="65" charset="-122"/>
              </a:rPr>
              <a:t>5</a:t>
            </a:r>
            <a:r>
              <a:rPr lang="zh-CN" altLang="en-US" sz="1600" dirty="0">
                <a:latin typeface="方正小标宋_GBK" panose="03000509000000000000" pitchFamily="65" charset="-122"/>
                <a:ea typeface="方正小标宋_GBK" panose="03000509000000000000" pitchFamily="65" charset="-122"/>
              </a:rPr>
              <a:t>日，时任浙江省委书记在浙大调研时强调</a:t>
            </a:r>
            <a:endParaRPr lang="zh-CN" altLang="en-US" sz="2400" dirty="0">
              <a:latin typeface="方正小标宋_GBK" panose="03000509000000000000" pitchFamily="65" charset="-122"/>
              <a:ea typeface="方正小标宋_GBK" panose="03000509000000000000" pitchFamily="65" charset="-122"/>
            </a:endParaRPr>
          </a:p>
        </p:txBody>
      </p:sp>
      <p:pic>
        <p:nvPicPr>
          <p:cNvPr id="3" name="图片 2"/>
          <p:cNvPicPr>
            <a:picLocks noChangeAspect="1"/>
          </p:cNvPicPr>
          <p:nvPr/>
        </p:nvPicPr>
        <p:blipFill>
          <a:blip r:embed="rId2"/>
          <a:stretch>
            <a:fillRect/>
          </a:stretch>
        </p:blipFill>
        <p:spPr>
          <a:xfrm>
            <a:off x="881463" y="1944995"/>
            <a:ext cx="4134420" cy="330753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40196819"/>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EEB5735-1AB7-EEC7-006E-505368D2F1CC}"/>
              </a:ext>
            </a:extLst>
          </p:cNvPr>
          <p:cNvPicPr>
            <a:picLocks noChangeAspect="1"/>
          </p:cNvPicPr>
          <p:nvPr/>
        </p:nvPicPr>
        <p:blipFill>
          <a:blip r:embed="rId2"/>
          <a:stretch>
            <a:fillRect/>
          </a:stretch>
        </p:blipFill>
        <p:spPr>
          <a:xfrm>
            <a:off x="1126435" y="1285461"/>
            <a:ext cx="4063034" cy="4464777"/>
          </a:xfrm>
          <a:prstGeom prst="rect">
            <a:avLst/>
          </a:prstGeom>
          <a:ln>
            <a:noFill/>
          </a:ln>
          <a:effectLst>
            <a:outerShdw blurRad="292100" dist="139700" dir="2700000" algn="tl" rotWithShape="0">
              <a:srgbClr val="333333">
                <a:alpha val="65000"/>
              </a:srgbClr>
            </a:outerShdw>
          </a:effectLst>
        </p:spPr>
      </p:pic>
      <p:pic>
        <p:nvPicPr>
          <p:cNvPr id="6" name="图片 5">
            <a:extLst>
              <a:ext uri="{FF2B5EF4-FFF2-40B4-BE49-F238E27FC236}">
                <a16:creationId xmlns:a16="http://schemas.microsoft.com/office/drawing/2014/main" id="{E374DDD5-F2DE-1B9C-C026-B844ACD386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9761" y="1432016"/>
            <a:ext cx="3384724" cy="431822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8" name="文本框 7">
            <a:extLst>
              <a:ext uri="{FF2B5EF4-FFF2-40B4-BE49-F238E27FC236}">
                <a16:creationId xmlns:a16="http://schemas.microsoft.com/office/drawing/2014/main" id="{E7A81129-636F-902E-D0C3-FF79F9A7DA93}"/>
              </a:ext>
            </a:extLst>
          </p:cNvPr>
          <p:cNvSpPr txBox="1"/>
          <p:nvPr/>
        </p:nvSpPr>
        <p:spPr>
          <a:xfrm>
            <a:off x="1126435" y="153264"/>
            <a:ext cx="6467060" cy="523220"/>
          </a:xfrm>
          <a:prstGeom prst="rect">
            <a:avLst/>
          </a:prstGeom>
          <a:noFill/>
        </p:spPr>
        <p:txBody>
          <a:bodyPr wrap="square">
            <a:spAutoFit/>
          </a:bodyPr>
          <a:lstStyle/>
          <a:p>
            <a:r>
              <a:rPr lang="zh-CN" altLang="en-US" sz="2800" dirty="0">
                <a:latin typeface="方正小标宋_GBK" panose="03000509000000000000" pitchFamily="65" charset="-122"/>
                <a:ea typeface="方正小标宋_GBK" panose="03000509000000000000" pitchFamily="65" charset="-122"/>
              </a:rPr>
              <a:t>“很浙大”的“新毛概”</a:t>
            </a:r>
          </a:p>
        </p:txBody>
      </p:sp>
    </p:spTree>
    <p:extLst>
      <p:ext uri="{BB962C8B-B14F-4D97-AF65-F5344CB8AC3E}">
        <p14:creationId xmlns:p14="http://schemas.microsoft.com/office/powerpoint/2010/main" val="524337159"/>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4071949870"/>
              </p:ext>
            </p:extLst>
          </p:nvPr>
        </p:nvGraphicFramePr>
        <p:xfrm>
          <a:off x="808383" y="954157"/>
          <a:ext cx="9872869" cy="5234600"/>
        </p:xfrm>
        <a:graphic>
          <a:graphicData uri="http://schemas.openxmlformats.org/drawingml/2006/table">
            <a:tbl>
              <a:tblPr>
                <a:tableStyleId>{5C22544A-7EE6-4342-B048-85BDC9FD1C3A}</a:tableStyleId>
              </a:tblPr>
              <a:tblGrid>
                <a:gridCol w="6450909">
                  <a:extLst>
                    <a:ext uri="{9D8B030D-6E8A-4147-A177-3AD203B41FA5}">
                      <a16:colId xmlns:a16="http://schemas.microsoft.com/office/drawing/2014/main" val="20000"/>
                    </a:ext>
                  </a:extLst>
                </a:gridCol>
                <a:gridCol w="3421960">
                  <a:extLst>
                    <a:ext uri="{9D8B030D-6E8A-4147-A177-3AD203B41FA5}">
                      <a16:colId xmlns:a16="http://schemas.microsoft.com/office/drawing/2014/main" val="20001"/>
                    </a:ext>
                  </a:extLst>
                </a:gridCol>
              </a:tblGrid>
              <a:tr h="448700">
                <a:tc>
                  <a:txBody>
                    <a:bodyPr/>
                    <a:lstStyle/>
                    <a:p>
                      <a:pPr algn="ctr" fontAlgn="ctr">
                        <a:lnSpc>
                          <a:spcPct val="150000"/>
                        </a:lnSpc>
                      </a:pPr>
                      <a:r>
                        <a:rPr lang="zh-CN" altLang="en-US" sz="1800" u="none" strike="noStrike" dirty="0">
                          <a:effectLst/>
                          <a:latin typeface="方正小标宋_GBK" panose="03000509000000000000" pitchFamily="65" charset="-122"/>
                          <a:ea typeface="方正小标宋_GBK" panose="03000509000000000000" pitchFamily="65" charset="-122"/>
                        </a:rPr>
                        <a:t>专题（拟）</a:t>
                      </a:r>
                      <a:endParaRPr lang="zh-CN" altLang="en-US" sz="18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60000"/>
                        <a:lumOff val="40000"/>
                      </a:schemeClr>
                    </a:solidFill>
                  </a:tcPr>
                </a:tc>
                <a:tc>
                  <a:txBody>
                    <a:bodyPr/>
                    <a:lstStyle/>
                    <a:p>
                      <a:pPr algn="ctr" fontAlgn="ctr">
                        <a:lnSpc>
                          <a:spcPct val="150000"/>
                        </a:lnSpc>
                      </a:pPr>
                      <a:r>
                        <a:rPr lang="zh-CN" altLang="en-US" sz="1800" u="none" strike="noStrike" dirty="0">
                          <a:effectLst/>
                          <a:latin typeface="方正小标宋_GBK" panose="03000509000000000000" pitchFamily="65" charset="-122"/>
                          <a:ea typeface="方正小标宋_GBK" panose="03000509000000000000" pitchFamily="65" charset="-122"/>
                        </a:rPr>
                        <a:t>授课教师</a:t>
                      </a:r>
                      <a:endParaRPr lang="zh-CN" altLang="en-US" sz="18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60000"/>
                        <a:lumOff val="40000"/>
                      </a:schemeClr>
                    </a:solidFill>
                  </a:tcPr>
                </a:tc>
                <a:extLst>
                  <a:ext uri="{0D108BD9-81ED-4DB2-BD59-A6C34878D82A}">
                    <a16:rowId xmlns:a16="http://schemas.microsoft.com/office/drawing/2014/main" val="10000"/>
                  </a:ext>
                </a:extLst>
              </a:tr>
              <a:tr h="398825">
                <a:tc>
                  <a:txBody>
                    <a:bodyPr/>
                    <a:lstStyle/>
                    <a:p>
                      <a:pPr algn="ctr" fontAlgn="b">
                        <a:lnSpc>
                          <a:spcPct val="150000"/>
                        </a:lnSpc>
                      </a:pP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课程导论：</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马克思主义中国化时代化的历史进程与理论成果</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01"/>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毛泽东思想形成发展及其历史地位</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2"/>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新民主主义革命理论及其真理力量</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3"/>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毛泽东从新民主主义向社会主义转变的思想</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4"/>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毛泽东对社会主义建设道路的理论探索历程</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5"/>
                  </a:ext>
                </a:extLst>
              </a:tr>
              <a:tr h="398825">
                <a:tc>
                  <a:txBody>
                    <a:bodyPr/>
                    <a:lstStyle/>
                    <a:p>
                      <a:pPr>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中国特色社会主义理论体系的形成发展</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zh-CN" sz="1600" kern="1200" dirty="0">
                        <a:solidFill>
                          <a:schemeClr val="dk1"/>
                        </a:solidFill>
                        <a:effectLst/>
                        <a:latin typeface="方正小标宋_GBK" panose="03000509000000000000" pitchFamily="65" charset="-122"/>
                        <a:ea typeface="方正小标宋_GBK" panose="03000509000000000000" pitchFamily="65" charset="-122"/>
                        <a:cs typeface="+mn-cs"/>
                      </a:endParaRP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06"/>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共识凝聚与社会主义初级阶段现代化的理论成果</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7"/>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改革开放理论与新时期世界历史的中国出场</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8"/>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世界社会主义格局突变与社会主义中国走向</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21</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世纪的时代课题</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09"/>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三个代表”重要思想的政党立场与理论阐发</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10"/>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科学发展观”的时代发展与理论切中</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11"/>
                  </a:ext>
                </a:extLst>
              </a:tr>
              <a:tr h="398825">
                <a:tc>
                  <a:txBody>
                    <a:bodyPr/>
                    <a:lstStyle/>
                    <a:p>
                      <a:pPr algn="ctr" fontAlgn="b">
                        <a:lnSpc>
                          <a:spcPct val="150000"/>
                        </a:lnSpc>
                      </a:pP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课程总结：</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不断谱写马克思主义中国化时代化新篇章</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12"/>
                  </a:ext>
                </a:extLst>
              </a:tr>
            </a:tbl>
          </a:graphicData>
        </a:graphic>
      </p:graphicFrame>
      <p:sp>
        <p:nvSpPr>
          <p:cNvPr id="3" name="文本框 2"/>
          <p:cNvSpPr txBox="1"/>
          <p:nvPr/>
        </p:nvSpPr>
        <p:spPr>
          <a:xfrm>
            <a:off x="1232922" y="184819"/>
            <a:ext cx="5403852"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cs typeface="+mn-cs"/>
              </a:rPr>
              <a:t>专题设置与主讲教师</a:t>
            </a:r>
          </a:p>
        </p:txBody>
      </p:sp>
    </p:spTree>
    <p:extLst>
      <p:ext uri="{BB962C8B-B14F-4D97-AF65-F5344CB8AC3E}">
        <p14:creationId xmlns:p14="http://schemas.microsoft.com/office/powerpoint/2010/main" val="2565021096"/>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2">
            <a:extLst>
              <a:ext uri="{FF2B5EF4-FFF2-40B4-BE49-F238E27FC236}">
                <a16:creationId xmlns:a16="http://schemas.microsoft.com/office/drawing/2014/main" id="{73AE4762-23D1-4A43-AAF7-63BE002735E9}"/>
              </a:ext>
            </a:extLst>
          </p:cNvPr>
          <p:cNvGraphicFramePr>
            <a:graphicFrameLocks noGrp="1"/>
          </p:cNvGraphicFramePr>
          <p:nvPr>
            <p:extLst>
              <p:ext uri="{D42A27DB-BD31-4B8C-83A1-F6EECF244321}">
                <p14:modId xmlns:p14="http://schemas.microsoft.com/office/powerpoint/2010/main" val="4135743805"/>
              </p:ext>
            </p:extLst>
          </p:nvPr>
        </p:nvGraphicFramePr>
        <p:xfrm>
          <a:off x="534922" y="183040"/>
          <a:ext cx="11122156" cy="6491920"/>
        </p:xfrm>
        <a:graphic>
          <a:graphicData uri="http://schemas.openxmlformats.org/drawingml/2006/table">
            <a:tbl>
              <a:tblPr firstRow="1" bandRow="1">
                <a:tableStyleId>{5C22544A-7EE6-4342-B048-85BDC9FD1C3A}</a:tableStyleId>
              </a:tblPr>
              <a:tblGrid>
                <a:gridCol w="1518126">
                  <a:extLst>
                    <a:ext uri="{9D8B030D-6E8A-4147-A177-3AD203B41FA5}">
                      <a16:colId xmlns:a16="http://schemas.microsoft.com/office/drawing/2014/main" val="1079847125"/>
                    </a:ext>
                  </a:extLst>
                </a:gridCol>
                <a:gridCol w="1441223">
                  <a:extLst>
                    <a:ext uri="{9D8B030D-6E8A-4147-A177-3AD203B41FA5}">
                      <a16:colId xmlns:a16="http://schemas.microsoft.com/office/drawing/2014/main" val="20001"/>
                    </a:ext>
                  </a:extLst>
                </a:gridCol>
                <a:gridCol w="8162807">
                  <a:extLst>
                    <a:ext uri="{9D8B030D-6E8A-4147-A177-3AD203B41FA5}">
                      <a16:colId xmlns:a16="http://schemas.microsoft.com/office/drawing/2014/main" val="3745898556"/>
                    </a:ext>
                  </a:extLst>
                </a:gridCol>
              </a:tblGrid>
              <a:tr h="851023">
                <a:tc>
                  <a:txBody>
                    <a:bodyPr/>
                    <a:lstStyle/>
                    <a:p>
                      <a:pPr algn="ctr"/>
                      <a:endParaRPr lang="zh-CN" altLang="en-US" sz="1800" dirty="0">
                        <a:latin typeface="方正小标宋_GBK" panose="03000509000000000000" pitchFamily="65" charset="-122"/>
                        <a:ea typeface="方正小标宋_GBK" panose="03000509000000000000" pitchFamily="65" charset="-122"/>
                      </a:endParaRPr>
                    </a:p>
                  </a:txBody>
                  <a:tcPr>
                    <a:solidFill>
                      <a:schemeClr val="accent5">
                        <a:lumMod val="60000"/>
                        <a:lumOff val="40000"/>
                      </a:schemeClr>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400" dirty="0">
                          <a:solidFill>
                            <a:schemeClr val="tx1"/>
                          </a:solidFill>
                          <a:latin typeface="方正小标宋_GBK" panose="03000509000000000000" pitchFamily="65" charset="-122"/>
                          <a:ea typeface="方正小标宋_GBK" panose="03000509000000000000" pitchFamily="65" charset="-122"/>
                        </a:rPr>
                        <a:t>周四</a:t>
                      </a:r>
                      <a:r>
                        <a:rPr lang="en-US" altLang="zh-CN" sz="2400" dirty="0">
                          <a:solidFill>
                            <a:schemeClr val="tx1"/>
                          </a:solidFill>
                          <a:latin typeface="方正小标宋_GBK" panose="03000509000000000000" pitchFamily="65" charset="-122"/>
                          <a:ea typeface="方正小标宋_GBK" panose="03000509000000000000" pitchFamily="65" charset="-122"/>
                        </a:rPr>
                        <a:t>3/4/5</a:t>
                      </a:r>
                      <a:r>
                        <a:rPr lang="zh-CN" altLang="en-US" sz="2400" dirty="0">
                          <a:solidFill>
                            <a:schemeClr val="tx1"/>
                          </a:solidFill>
                          <a:latin typeface="方正小标宋_GBK" panose="03000509000000000000" pitchFamily="65" charset="-122"/>
                          <a:ea typeface="方正小标宋_GBK" panose="03000509000000000000" pitchFamily="65" charset="-122"/>
                        </a:rPr>
                        <a:t>节（</a:t>
                      </a:r>
                      <a:r>
                        <a:rPr lang="zh-CN" altLang="en-US" sz="2400" dirty="0">
                          <a:solidFill>
                            <a:srgbClr val="C00000"/>
                          </a:solidFill>
                          <a:latin typeface="方正小标宋_GBK" panose="03000509000000000000" pitchFamily="65" charset="-122"/>
                          <a:ea typeface="方正小标宋_GBK" panose="03000509000000000000" pitchFamily="65" charset="-122"/>
                        </a:rPr>
                        <a:t>紫金港西</a:t>
                      </a:r>
                      <a:r>
                        <a:rPr lang="en-US" altLang="zh-CN" sz="2400" dirty="0">
                          <a:solidFill>
                            <a:srgbClr val="C00000"/>
                          </a:solidFill>
                          <a:latin typeface="方正小标宋_GBK" panose="03000509000000000000" pitchFamily="65" charset="-122"/>
                          <a:ea typeface="方正小标宋_GBK" panose="03000509000000000000" pitchFamily="65" charset="-122"/>
                        </a:rPr>
                        <a:t>1-415</a:t>
                      </a:r>
                      <a:r>
                        <a:rPr lang="zh-CN" altLang="en-US" sz="2400" dirty="0">
                          <a:solidFill>
                            <a:schemeClr val="tx1"/>
                          </a:solidFill>
                          <a:latin typeface="方正小标宋_GBK" panose="03000509000000000000" pitchFamily="65" charset="-122"/>
                          <a:ea typeface="方正小标宋_GBK" panose="03000509000000000000" pitchFamily="65" charset="-122"/>
                        </a:rPr>
                        <a:t>）课程安排</a:t>
                      </a:r>
                      <a:endParaRPr lang="en-US" altLang="zh-CN" sz="2400" dirty="0">
                        <a:solidFill>
                          <a:schemeClr val="tx1"/>
                        </a:solidFill>
                        <a:latin typeface="方正小标宋_GBK" panose="03000509000000000000" pitchFamily="65" charset="-122"/>
                        <a:ea typeface="方正小标宋_GBK" panose="03000509000000000000" pitchFamily="65" charset="-122"/>
                      </a:endParaRPr>
                    </a:p>
                  </a:txBody>
                  <a:tcPr anchor="ctr" anchorCtr="1">
                    <a:solidFill>
                      <a:schemeClr val="accent5">
                        <a:lumMod val="60000"/>
                        <a:lumOff val="40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600" dirty="0">
                        <a:latin typeface="方正小标宋简体" panose="03000509000000000000" pitchFamily="65" charset="-122"/>
                        <a:ea typeface="方正小标宋简体" panose="03000509000000000000" pitchFamily="65" charset="-122"/>
                      </a:endParaRPr>
                    </a:p>
                  </a:txBody>
                  <a:tcPr anchor="ctr" anchorCtr="1"/>
                </a:tc>
                <a:extLst>
                  <a:ext uri="{0D108BD9-81ED-4DB2-BD59-A6C34878D82A}">
                    <a16:rowId xmlns:a16="http://schemas.microsoft.com/office/drawing/2014/main" val="477352830"/>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03.02</a:t>
                      </a:r>
                    </a:p>
                  </a:txBody>
                  <a:tcPr marL="6350" marR="6350" marT="6350" marB="0" anchor="ctr">
                    <a:solidFill>
                      <a:schemeClr val="accent6">
                        <a:lumMod val="40000"/>
                        <a:lumOff val="60000"/>
                      </a:schemeClr>
                    </a:solidFill>
                  </a:tcPr>
                </a:tc>
                <a:tc>
                  <a:txBody>
                    <a:bodyPr/>
                    <a:lstStyle/>
                    <a:p>
                      <a:pPr algn="ctr"/>
                      <a:r>
                        <a:rPr lang="zh-CN" altLang="en-US" sz="1600" dirty="0">
                          <a:latin typeface="方正小标宋_GBK" panose="03000509000000000000" pitchFamily="65" charset="-122"/>
                          <a:ea typeface="方正小标宋_GBK" panose="03000509000000000000" pitchFamily="65" charset="-122"/>
                        </a:rPr>
                        <a:t>开课及分组</a:t>
                      </a:r>
                    </a:p>
                  </a:txBody>
                  <a:tcPr>
                    <a:solidFill>
                      <a:schemeClr val="tx2">
                        <a:lumMod val="20000"/>
                        <a:lumOff val="80000"/>
                      </a:schemeClr>
                    </a:solidFill>
                  </a:tcPr>
                </a:tc>
                <a:extLst>
                  <a:ext uri="{0D108BD9-81ED-4DB2-BD59-A6C34878D82A}">
                    <a16:rowId xmlns:a16="http://schemas.microsoft.com/office/drawing/2014/main" val="4150560720"/>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03.09</a:t>
                      </a:r>
                    </a:p>
                  </a:txBody>
                  <a:tcPr marL="6350" marR="6350" marT="6350" marB="0" anchor="ctr">
                    <a:solidFill>
                      <a:schemeClr val="accent6">
                        <a:lumMod val="40000"/>
                        <a:lumOff val="60000"/>
                      </a:schemeClr>
                    </a:solidFill>
                  </a:tcPr>
                </a:tc>
                <a:tc>
                  <a:txBody>
                    <a:bodyPr/>
                    <a:lstStyle/>
                    <a:p>
                      <a:pPr algn="ct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tx2">
                        <a:lumMod val="20000"/>
                        <a:lumOff val="80000"/>
                      </a:schemeClr>
                    </a:solidFill>
                  </a:tcPr>
                </a:tc>
                <a:extLst>
                  <a:ext uri="{0D108BD9-81ED-4DB2-BD59-A6C34878D82A}">
                    <a16:rowId xmlns:a16="http://schemas.microsoft.com/office/drawing/2014/main" val="172963663"/>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03.16</a:t>
                      </a:r>
                    </a:p>
                  </a:txBody>
                  <a:tcPr marL="6350" marR="6350" marT="6350" marB="0" anchor="ctr">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小组讨论、发言</a:t>
                      </a:r>
                    </a:p>
                  </a:txBody>
                  <a:tcPr>
                    <a:solidFill>
                      <a:schemeClr val="tx2">
                        <a:lumMod val="20000"/>
                        <a:lumOff val="80000"/>
                      </a:schemeClr>
                    </a:solidFill>
                  </a:tcPr>
                </a:tc>
                <a:extLst>
                  <a:ext uri="{0D108BD9-81ED-4DB2-BD59-A6C34878D82A}">
                    <a16:rowId xmlns:a16="http://schemas.microsoft.com/office/drawing/2014/main" val="609768050"/>
                  </a:ext>
                </a:extLst>
              </a:tr>
              <a:tr h="390766">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03.23</a:t>
                      </a:r>
                    </a:p>
                  </a:txBody>
                  <a:tcPr marL="6350" marR="6350" marT="6350" marB="0" anchor="ctr">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小组讨论、发言</a:t>
                      </a:r>
                    </a:p>
                  </a:txBody>
                  <a:tcPr anchor="ctr" anchorCtr="1">
                    <a:solidFill>
                      <a:schemeClr val="tx2">
                        <a:lumMod val="20000"/>
                        <a:lumOff val="80000"/>
                      </a:schemeClr>
                    </a:solidFill>
                  </a:tcPr>
                </a:tc>
                <a:extLst>
                  <a:ext uri="{0D108BD9-81ED-4DB2-BD59-A6C34878D82A}">
                    <a16:rowId xmlns:a16="http://schemas.microsoft.com/office/drawing/2014/main" val="2947682303"/>
                  </a:ext>
                </a:extLst>
              </a:tr>
              <a:tr h="396149">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5</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03.30</a:t>
                      </a:r>
                    </a:p>
                  </a:txBody>
                  <a:tcPr marL="6350" marR="6350" marT="6350" marB="0" anchor="ctr">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小组讨论、发言</a:t>
                      </a:r>
                    </a:p>
                  </a:txBody>
                  <a:tcPr>
                    <a:solidFill>
                      <a:schemeClr val="tx2">
                        <a:lumMod val="20000"/>
                        <a:lumOff val="80000"/>
                      </a:schemeClr>
                    </a:solidFill>
                  </a:tcPr>
                </a:tc>
                <a:extLst>
                  <a:ext uri="{0D108BD9-81ED-4DB2-BD59-A6C34878D82A}">
                    <a16:rowId xmlns:a16="http://schemas.microsoft.com/office/drawing/2014/main" val="2300074060"/>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6</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04.06</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开展小组“经典阅读＋”活动形式</a:t>
                      </a:r>
                    </a:p>
                  </a:txBody>
                  <a:tcPr>
                    <a:solidFill>
                      <a:schemeClr val="accent6">
                        <a:lumMod val="75000"/>
                      </a:schemeClr>
                    </a:solidFill>
                  </a:tcPr>
                </a:tc>
                <a:extLst>
                  <a:ext uri="{0D108BD9-81ED-4DB2-BD59-A6C34878D82A}">
                    <a16:rowId xmlns:a16="http://schemas.microsoft.com/office/drawing/2014/main" val="620014704"/>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04.13</a:t>
                      </a:r>
                    </a:p>
                  </a:txBody>
                  <a:tcPr marL="6350" marR="6350" marT="6350" marB="0" anchor="ctr">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effectLst/>
                          <a:latin typeface="方正小标宋_GBK" panose="03000509000000000000" pitchFamily="65" charset="-122"/>
                          <a:ea typeface="方正小标宋_GBK" panose="03000509000000000000" pitchFamily="65" charset="-122"/>
                        </a:rPr>
                        <a:t>经典阅读课堂展示</a:t>
                      </a:r>
                    </a:p>
                  </a:txBody>
                  <a:tcPr>
                    <a:solidFill>
                      <a:schemeClr val="tx2">
                        <a:lumMod val="40000"/>
                        <a:lumOff val="60000"/>
                      </a:schemeClr>
                    </a:solidFill>
                  </a:tcPr>
                </a:tc>
                <a:extLst>
                  <a:ext uri="{0D108BD9-81ED-4DB2-BD59-A6C34878D82A}">
                    <a16:rowId xmlns:a16="http://schemas.microsoft.com/office/drawing/2014/main" val="2710413510"/>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04.20</a:t>
                      </a:r>
                    </a:p>
                  </a:txBody>
                  <a:tcPr marL="6350" marR="6350" marT="6350" marB="0" anchor="ctr">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小组讨论、发言</a:t>
                      </a:r>
                    </a:p>
                  </a:txBody>
                  <a:tcPr>
                    <a:solidFill>
                      <a:schemeClr val="tx2">
                        <a:lumMod val="20000"/>
                        <a:lumOff val="80000"/>
                      </a:schemeClr>
                    </a:solidFill>
                  </a:tcPr>
                </a:tc>
                <a:extLst>
                  <a:ext uri="{0D108BD9-81ED-4DB2-BD59-A6C34878D82A}">
                    <a16:rowId xmlns:a16="http://schemas.microsoft.com/office/drawing/2014/main" val="2555983879"/>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04.27</a:t>
                      </a:r>
                    </a:p>
                  </a:txBody>
                  <a:tcPr marL="6350" marR="6350" marT="6350" marB="0" anchor="ct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tx2">
                        <a:lumMod val="20000"/>
                        <a:lumOff val="80000"/>
                      </a:schemeClr>
                    </a:solidFill>
                  </a:tcPr>
                </a:tc>
                <a:extLst>
                  <a:ext uri="{0D108BD9-81ED-4DB2-BD59-A6C34878D82A}">
                    <a16:rowId xmlns:a16="http://schemas.microsoft.com/office/drawing/2014/main" val="3010232341"/>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05.04</a:t>
                      </a:r>
                    </a:p>
                  </a:txBody>
                  <a:tcPr marL="6350" marR="6350" marT="6350" marB="0" anchor="ct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tx2">
                        <a:lumMod val="20000"/>
                        <a:lumOff val="80000"/>
                      </a:schemeClr>
                    </a:solidFill>
                  </a:tcPr>
                </a:tc>
                <a:extLst>
                  <a:ext uri="{0D108BD9-81ED-4DB2-BD59-A6C34878D82A}">
                    <a16:rowId xmlns:a16="http://schemas.microsoft.com/office/drawing/2014/main" val="1376327589"/>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05.11</a:t>
                      </a:r>
                    </a:p>
                  </a:txBody>
                  <a:tcPr marL="6350" marR="6350" marT="6350" marB="0" anchor="ct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tx2">
                        <a:lumMod val="20000"/>
                        <a:lumOff val="80000"/>
                      </a:schemeClr>
                    </a:solidFill>
                  </a:tcPr>
                </a:tc>
                <a:extLst>
                  <a:ext uri="{0D108BD9-81ED-4DB2-BD59-A6C34878D82A}">
                    <a16:rowId xmlns:a16="http://schemas.microsoft.com/office/drawing/2014/main" val="3796258349"/>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05.18</a:t>
                      </a:r>
                    </a:p>
                  </a:txBody>
                  <a:tcPr marL="6350" marR="6350" marT="6350" marB="0" anchor="ct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tx2">
                        <a:lumMod val="20000"/>
                        <a:lumOff val="80000"/>
                      </a:schemeClr>
                    </a:solidFill>
                  </a:tcPr>
                </a:tc>
                <a:extLst>
                  <a:ext uri="{0D108BD9-81ED-4DB2-BD59-A6C34878D82A}">
                    <a16:rowId xmlns:a16="http://schemas.microsoft.com/office/drawing/2014/main" val="10012"/>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5</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05.25</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effectLst>
                            <a:outerShdw blurRad="38100" dist="38100" dir="2700000" algn="tl">
                              <a:srgbClr val="000000">
                                <a:alpha val="43137"/>
                              </a:srgbClr>
                            </a:outerShdw>
                          </a:effectLst>
                          <a:latin typeface="方正小标宋_GBK" panose="03000509000000000000" pitchFamily="65" charset="-122"/>
                          <a:ea typeface="方正小标宋_GBK" panose="03000509000000000000" pitchFamily="65" charset="-122"/>
                        </a:rPr>
                        <a:t>开展小组“理论研学＋”活动形式</a:t>
                      </a:r>
                    </a:p>
                  </a:txBody>
                  <a:tcPr>
                    <a:solidFill>
                      <a:schemeClr val="accent6">
                        <a:lumMod val="75000"/>
                      </a:schemeClr>
                    </a:solidFill>
                  </a:tcPr>
                </a:tc>
                <a:extLst>
                  <a:ext uri="{0D108BD9-81ED-4DB2-BD59-A6C34878D82A}">
                    <a16:rowId xmlns:a16="http://schemas.microsoft.com/office/drawing/2014/main" val="10013"/>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6</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06.01</a:t>
                      </a:r>
                    </a:p>
                  </a:txBody>
                  <a:tcPr marL="6350" marR="6350" marT="6350" marB="0" anchor="ct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理论研学课堂展示</a:t>
                      </a:r>
                    </a:p>
                  </a:txBody>
                  <a:tcPr>
                    <a:solidFill>
                      <a:schemeClr val="tx2">
                        <a:lumMod val="40000"/>
                        <a:lumOff val="60000"/>
                      </a:schemeClr>
                    </a:solidFill>
                  </a:tcPr>
                </a:tc>
                <a:extLst>
                  <a:ext uri="{0D108BD9-81ED-4DB2-BD59-A6C34878D82A}">
                    <a16:rowId xmlns:a16="http://schemas.microsoft.com/office/drawing/2014/main" val="380831262"/>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06.08</a:t>
                      </a:r>
                    </a:p>
                  </a:txBody>
                  <a:tcPr marL="6350" marR="6350" marT="6350" marB="0" anchor="ct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tx2">
                        <a:lumMod val="20000"/>
                        <a:lumOff val="80000"/>
                      </a:schemeClr>
                    </a:solidFill>
                  </a:tcPr>
                </a:tc>
                <a:extLst>
                  <a:ext uri="{0D108BD9-81ED-4DB2-BD59-A6C34878D82A}">
                    <a16:rowId xmlns:a16="http://schemas.microsoft.com/office/drawing/2014/main" val="2260675461"/>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06.15</a:t>
                      </a:r>
                    </a:p>
                  </a:txBody>
                  <a:tcPr marL="6350" marR="6350" marT="6350" marB="0" anchor="ctr">
                    <a:solidFill>
                      <a:schemeClr val="accent1">
                        <a:lumMod val="40000"/>
                        <a:lumOff val="60000"/>
                      </a:schemeClr>
                    </a:solidFill>
                  </a:tcPr>
                </a:tc>
                <a:tc>
                  <a:txBody>
                    <a:bodyPr/>
                    <a:lstStyle/>
                    <a:p>
                      <a:pPr algn="ctr"/>
                      <a:r>
                        <a:rPr lang="zh-CN" altLang="en-US" sz="1600" dirty="0">
                          <a:latin typeface="方正小标宋_GBK" panose="03000509000000000000" pitchFamily="65" charset="-122"/>
                          <a:ea typeface="方正小标宋_GBK" panose="03000509000000000000" pitchFamily="65" charset="-122"/>
                        </a:rPr>
                        <a:t>结课及复习</a:t>
                      </a:r>
                    </a:p>
                  </a:txBody>
                  <a:tcPr>
                    <a:solidFill>
                      <a:schemeClr val="tx2">
                        <a:lumMod val="20000"/>
                        <a:lumOff val="80000"/>
                      </a:schemeClr>
                    </a:solidFill>
                  </a:tcPr>
                </a:tc>
                <a:extLst>
                  <a:ext uri="{0D108BD9-81ED-4DB2-BD59-A6C34878D82A}">
                    <a16:rowId xmlns:a16="http://schemas.microsoft.com/office/drawing/2014/main" val="3203755805"/>
                  </a:ext>
                </a:extLst>
              </a:tr>
            </a:tbl>
          </a:graphicData>
        </a:graphic>
      </p:graphicFrame>
    </p:spTree>
    <p:extLst>
      <p:ext uri="{BB962C8B-B14F-4D97-AF65-F5344CB8AC3E}">
        <p14:creationId xmlns:p14="http://schemas.microsoft.com/office/powerpoint/2010/main" val="32165641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2">
            <a:extLst>
              <a:ext uri="{FF2B5EF4-FFF2-40B4-BE49-F238E27FC236}">
                <a16:creationId xmlns:a16="http://schemas.microsoft.com/office/drawing/2014/main" id="{73AE4762-23D1-4A43-AAF7-63BE002735E9}"/>
              </a:ext>
            </a:extLst>
          </p:cNvPr>
          <p:cNvGraphicFramePr>
            <a:graphicFrameLocks noGrp="1"/>
          </p:cNvGraphicFramePr>
          <p:nvPr>
            <p:extLst>
              <p:ext uri="{D42A27DB-BD31-4B8C-83A1-F6EECF244321}">
                <p14:modId xmlns:p14="http://schemas.microsoft.com/office/powerpoint/2010/main" val="647533253"/>
              </p:ext>
            </p:extLst>
          </p:nvPr>
        </p:nvGraphicFramePr>
        <p:xfrm>
          <a:off x="534922" y="183040"/>
          <a:ext cx="11122156" cy="6491920"/>
        </p:xfrm>
        <a:graphic>
          <a:graphicData uri="http://schemas.openxmlformats.org/drawingml/2006/table">
            <a:tbl>
              <a:tblPr firstRow="1" bandRow="1">
                <a:tableStyleId>{5C22544A-7EE6-4342-B048-85BDC9FD1C3A}</a:tableStyleId>
              </a:tblPr>
              <a:tblGrid>
                <a:gridCol w="1518126">
                  <a:extLst>
                    <a:ext uri="{9D8B030D-6E8A-4147-A177-3AD203B41FA5}">
                      <a16:colId xmlns:a16="http://schemas.microsoft.com/office/drawing/2014/main" val="1079847125"/>
                    </a:ext>
                  </a:extLst>
                </a:gridCol>
                <a:gridCol w="1441223">
                  <a:extLst>
                    <a:ext uri="{9D8B030D-6E8A-4147-A177-3AD203B41FA5}">
                      <a16:colId xmlns:a16="http://schemas.microsoft.com/office/drawing/2014/main" val="20001"/>
                    </a:ext>
                  </a:extLst>
                </a:gridCol>
                <a:gridCol w="8162807">
                  <a:extLst>
                    <a:ext uri="{9D8B030D-6E8A-4147-A177-3AD203B41FA5}">
                      <a16:colId xmlns:a16="http://schemas.microsoft.com/office/drawing/2014/main" val="3745898556"/>
                    </a:ext>
                  </a:extLst>
                </a:gridCol>
              </a:tblGrid>
              <a:tr h="851023">
                <a:tc>
                  <a:txBody>
                    <a:bodyPr/>
                    <a:lstStyle/>
                    <a:p>
                      <a:pPr algn="ctr"/>
                      <a:endParaRPr lang="zh-CN" altLang="en-US" sz="1800" dirty="0">
                        <a:latin typeface="方正小标宋_GBK" panose="03000509000000000000" pitchFamily="65" charset="-122"/>
                        <a:ea typeface="方正小标宋_GBK" panose="03000509000000000000" pitchFamily="65" charset="-122"/>
                      </a:endParaRPr>
                    </a:p>
                  </a:txBody>
                  <a:tcPr>
                    <a:solidFill>
                      <a:schemeClr val="accent5">
                        <a:lumMod val="60000"/>
                        <a:lumOff val="40000"/>
                      </a:schemeClr>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周四</a:t>
                      </a:r>
                      <a:r>
                        <a:rPr kumimoji="0" lang="en-US" altLang="zh-CN"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3/4/5</a:t>
                      </a: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节（</a:t>
                      </a:r>
                      <a:r>
                        <a:rPr kumimoji="0" lang="zh-CN" altLang="en-US" sz="24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紫金港西</a:t>
                      </a:r>
                      <a:r>
                        <a:rPr kumimoji="0" lang="en-US" altLang="zh-CN" sz="24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1-415</a:t>
                      </a: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）课程安排</a:t>
                      </a:r>
                      <a:endParaRPr kumimoji="0" lang="en-US" altLang="zh-CN"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a:txBody>
                  <a:tcPr anchor="ctr" anchorCtr="1">
                    <a:solidFill>
                      <a:schemeClr val="accent5">
                        <a:lumMod val="60000"/>
                        <a:lumOff val="40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600" dirty="0">
                        <a:latin typeface="方正小标宋简体" panose="03000509000000000000" pitchFamily="65" charset="-122"/>
                        <a:ea typeface="方正小标宋简体" panose="03000509000000000000" pitchFamily="65" charset="-122"/>
                      </a:endParaRPr>
                    </a:p>
                  </a:txBody>
                  <a:tcPr anchor="ctr" anchorCtr="1"/>
                </a:tc>
                <a:extLst>
                  <a:ext uri="{0D108BD9-81ED-4DB2-BD59-A6C34878D82A}">
                    <a16:rowId xmlns:a16="http://schemas.microsoft.com/office/drawing/2014/main" val="477352830"/>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lumMod val="9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03.02</a:t>
                      </a:r>
                    </a:p>
                  </a:txBody>
                  <a:tcPr marL="6350" marR="6350" marT="6350" marB="0" anchor="ctr">
                    <a:solidFill>
                      <a:schemeClr val="bg2">
                        <a:lumMod val="90000"/>
                      </a:schemeClr>
                    </a:solidFill>
                  </a:tcPr>
                </a:tc>
                <a:tc>
                  <a:txBody>
                    <a:bodyPr/>
                    <a:lstStyle/>
                    <a:p>
                      <a:pPr algn="ctr"/>
                      <a:r>
                        <a:rPr lang="zh-CN" altLang="en-US" sz="1600" dirty="0">
                          <a:solidFill>
                            <a:schemeClr val="bg1"/>
                          </a:solidFill>
                          <a:latin typeface="方正小标宋_GBK" panose="03000509000000000000" pitchFamily="65" charset="-122"/>
                          <a:ea typeface="方正小标宋_GBK" panose="03000509000000000000" pitchFamily="65" charset="-122"/>
                        </a:rPr>
                        <a:t>开课及分组</a:t>
                      </a:r>
                    </a:p>
                  </a:txBody>
                  <a:tcPr>
                    <a:solidFill>
                      <a:schemeClr val="bg2">
                        <a:lumMod val="90000"/>
                      </a:schemeClr>
                    </a:solidFill>
                  </a:tcPr>
                </a:tc>
                <a:extLst>
                  <a:ext uri="{0D108BD9-81ED-4DB2-BD59-A6C34878D82A}">
                    <a16:rowId xmlns:a16="http://schemas.microsoft.com/office/drawing/2014/main" val="4150560720"/>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03.09</a:t>
                      </a:r>
                    </a:p>
                  </a:txBody>
                  <a:tcPr marL="6350" marR="6350" marT="6350" marB="0" anchor="ctr">
                    <a:solidFill>
                      <a:schemeClr val="accent6">
                        <a:lumMod val="60000"/>
                        <a:lumOff val="40000"/>
                      </a:schemeClr>
                    </a:solidFill>
                  </a:tcPr>
                </a:tc>
                <a:tc>
                  <a:txBody>
                    <a:bodyPr/>
                    <a:lstStyle/>
                    <a:p>
                      <a:pPr algn="ct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accent6">
                        <a:lumMod val="60000"/>
                        <a:lumOff val="40000"/>
                      </a:schemeClr>
                    </a:solidFill>
                  </a:tcPr>
                </a:tc>
                <a:extLst>
                  <a:ext uri="{0D108BD9-81ED-4DB2-BD59-A6C34878D82A}">
                    <a16:rowId xmlns:a16="http://schemas.microsoft.com/office/drawing/2014/main" val="172963663"/>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03.16</a:t>
                      </a:r>
                    </a:p>
                  </a:txBody>
                  <a:tcPr marL="6350" marR="6350" marT="6350" marB="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小组讨论、发言</a:t>
                      </a:r>
                    </a:p>
                  </a:txBody>
                  <a:tcPr>
                    <a:solidFill>
                      <a:schemeClr val="accent6">
                        <a:lumMod val="60000"/>
                        <a:lumOff val="40000"/>
                      </a:schemeClr>
                    </a:solidFill>
                  </a:tcPr>
                </a:tc>
                <a:extLst>
                  <a:ext uri="{0D108BD9-81ED-4DB2-BD59-A6C34878D82A}">
                    <a16:rowId xmlns:a16="http://schemas.microsoft.com/office/drawing/2014/main" val="609768050"/>
                  </a:ext>
                </a:extLst>
              </a:tr>
              <a:tr h="390766">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03.23</a:t>
                      </a:r>
                    </a:p>
                  </a:txBody>
                  <a:tcPr marL="6350" marR="6350" marT="6350" marB="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小组讨论、发言</a:t>
                      </a:r>
                    </a:p>
                  </a:txBody>
                  <a:tcPr anchor="ctr" anchorCtr="1">
                    <a:solidFill>
                      <a:schemeClr val="accent6">
                        <a:lumMod val="60000"/>
                        <a:lumOff val="40000"/>
                      </a:schemeClr>
                    </a:solidFill>
                  </a:tcPr>
                </a:tc>
                <a:extLst>
                  <a:ext uri="{0D108BD9-81ED-4DB2-BD59-A6C34878D82A}">
                    <a16:rowId xmlns:a16="http://schemas.microsoft.com/office/drawing/2014/main" val="2947682303"/>
                  </a:ext>
                </a:extLst>
              </a:tr>
              <a:tr h="396149">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5</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03.30</a:t>
                      </a:r>
                    </a:p>
                  </a:txBody>
                  <a:tcPr marL="6350" marR="6350" marT="6350" marB="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小组讨论、发言</a:t>
                      </a:r>
                    </a:p>
                  </a:txBody>
                  <a:tcPr>
                    <a:solidFill>
                      <a:schemeClr val="accent6">
                        <a:lumMod val="60000"/>
                        <a:lumOff val="40000"/>
                      </a:schemeClr>
                    </a:solidFill>
                  </a:tcPr>
                </a:tc>
                <a:extLst>
                  <a:ext uri="{0D108BD9-81ED-4DB2-BD59-A6C34878D82A}">
                    <a16:rowId xmlns:a16="http://schemas.microsoft.com/office/drawing/2014/main" val="2300074060"/>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6</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lumMod val="90000"/>
                      </a:schemeClr>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04.06</a:t>
                      </a:r>
                    </a:p>
                  </a:txBody>
                  <a:tcPr marL="6350" marR="6350" marT="6350" marB="0" anchor="ctr">
                    <a:solidFill>
                      <a:schemeClr val="bg2">
                        <a:lumMod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开展小组“经典阅读＋”活动形式</a:t>
                      </a:r>
                    </a:p>
                  </a:txBody>
                  <a:tcPr>
                    <a:solidFill>
                      <a:schemeClr val="bg2">
                        <a:lumMod val="90000"/>
                      </a:schemeClr>
                    </a:solidFill>
                  </a:tcPr>
                </a:tc>
                <a:extLst>
                  <a:ext uri="{0D108BD9-81ED-4DB2-BD59-A6C34878D82A}">
                    <a16:rowId xmlns:a16="http://schemas.microsoft.com/office/drawing/2014/main" val="620014704"/>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lumMod val="9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04.13</a:t>
                      </a:r>
                    </a:p>
                  </a:txBody>
                  <a:tcPr marL="6350" marR="6350" marT="6350" marB="0" anchor="ctr">
                    <a:solidFill>
                      <a:schemeClr val="bg2">
                        <a:lumMod val="9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effectLst/>
                          <a:latin typeface="方正小标宋_GBK" panose="03000509000000000000" pitchFamily="65" charset="-122"/>
                          <a:ea typeface="方正小标宋_GBK" panose="03000509000000000000" pitchFamily="65" charset="-122"/>
                        </a:rPr>
                        <a:t>经典阅读课堂展示</a:t>
                      </a:r>
                    </a:p>
                  </a:txBody>
                  <a:tcPr>
                    <a:solidFill>
                      <a:schemeClr val="bg2">
                        <a:lumMod val="90000"/>
                      </a:schemeClr>
                    </a:solidFill>
                  </a:tcPr>
                </a:tc>
                <a:extLst>
                  <a:ext uri="{0D108BD9-81ED-4DB2-BD59-A6C34878D82A}">
                    <a16:rowId xmlns:a16="http://schemas.microsoft.com/office/drawing/2014/main" val="2710413510"/>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04.20</a:t>
                      </a:r>
                    </a:p>
                  </a:txBody>
                  <a:tcPr marL="6350" marR="6350" marT="6350" marB="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小组讨论、发言</a:t>
                      </a:r>
                    </a:p>
                  </a:txBody>
                  <a:tcPr>
                    <a:solidFill>
                      <a:schemeClr val="accent6">
                        <a:lumMod val="60000"/>
                        <a:lumOff val="40000"/>
                      </a:schemeClr>
                    </a:solidFill>
                  </a:tcPr>
                </a:tc>
                <a:extLst>
                  <a:ext uri="{0D108BD9-81ED-4DB2-BD59-A6C34878D82A}">
                    <a16:rowId xmlns:a16="http://schemas.microsoft.com/office/drawing/2014/main" val="2555983879"/>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04.27</a:t>
                      </a:r>
                    </a:p>
                  </a:txBody>
                  <a:tcPr marL="6350" marR="6350" marT="6350" marB="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accent6">
                        <a:lumMod val="60000"/>
                        <a:lumOff val="40000"/>
                      </a:schemeClr>
                    </a:solidFill>
                  </a:tcPr>
                </a:tc>
                <a:extLst>
                  <a:ext uri="{0D108BD9-81ED-4DB2-BD59-A6C34878D82A}">
                    <a16:rowId xmlns:a16="http://schemas.microsoft.com/office/drawing/2014/main" val="3010232341"/>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05.04</a:t>
                      </a:r>
                    </a:p>
                  </a:txBody>
                  <a:tcPr marL="6350" marR="6350" marT="6350" marB="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accent6">
                        <a:lumMod val="60000"/>
                        <a:lumOff val="40000"/>
                      </a:schemeClr>
                    </a:solidFill>
                  </a:tcPr>
                </a:tc>
                <a:extLst>
                  <a:ext uri="{0D108BD9-81ED-4DB2-BD59-A6C34878D82A}">
                    <a16:rowId xmlns:a16="http://schemas.microsoft.com/office/drawing/2014/main" val="1376327589"/>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05.11</a:t>
                      </a:r>
                    </a:p>
                  </a:txBody>
                  <a:tcPr marL="6350" marR="6350" marT="6350" marB="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accent6">
                        <a:lumMod val="60000"/>
                        <a:lumOff val="40000"/>
                      </a:schemeClr>
                    </a:solidFill>
                  </a:tcPr>
                </a:tc>
                <a:extLst>
                  <a:ext uri="{0D108BD9-81ED-4DB2-BD59-A6C34878D82A}">
                    <a16:rowId xmlns:a16="http://schemas.microsoft.com/office/drawing/2014/main" val="3796258349"/>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05.18</a:t>
                      </a:r>
                    </a:p>
                  </a:txBody>
                  <a:tcPr marL="6350" marR="6350" marT="6350" marB="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accent6">
                        <a:lumMod val="60000"/>
                        <a:lumOff val="40000"/>
                      </a:schemeClr>
                    </a:solidFill>
                  </a:tcPr>
                </a:tc>
                <a:extLst>
                  <a:ext uri="{0D108BD9-81ED-4DB2-BD59-A6C34878D82A}">
                    <a16:rowId xmlns:a16="http://schemas.microsoft.com/office/drawing/2014/main" val="10012"/>
                  </a:ext>
                </a:extLst>
              </a:tr>
              <a:tr h="346713">
                <a:tc>
                  <a:txBody>
                    <a:bodyPr/>
                    <a:lstStyle/>
                    <a:p>
                      <a:pPr marL="0" algn="ctr" defTabSz="914400" rtl="0" eaLnBrk="1" fontAlgn="ctr" latinLnBrk="0" hangingPunct="1"/>
                      <a:r>
                        <a:rPr lang="zh-CN" altLang="en-US"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rPr>
                        <a:t>夏学期第</a:t>
                      </a:r>
                      <a:r>
                        <a:rPr lang="en-US" altLang="zh-CN"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rPr>
                        <a:t>5</a:t>
                      </a:r>
                      <a:r>
                        <a:rPr lang="zh-CN" altLang="en-US"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rPr>
                        <a:t>周</a:t>
                      </a:r>
                      <a:endParaRPr lang="en-US" altLang="zh-CN"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endParaRPr>
                    </a:p>
                  </a:txBody>
                  <a:tcPr marL="6350" marR="6350" marT="6350" marB="0" anchor="ctr">
                    <a:solidFill>
                      <a:schemeClr val="bg2">
                        <a:lumMod val="90000"/>
                      </a:schemeClr>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05.25</a:t>
                      </a:r>
                    </a:p>
                  </a:txBody>
                  <a:tcPr marL="6350" marR="6350" marT="6350" marB="0" anchor="ctr">
                    <a:solidFill>
                      <a:schemeClr val="bg2">
                        <a:lumMod val="9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rPr>
                        <a:t>开展小组“理论研学＋”活动形式</a:t>
                      </a:r>
                    </a:p>
                  </a:txBody>
                  <a:tcPr>
                    <a:solidFill>
                      <a:schemeClr val="bg2">
                        <a:lumMod val="90000"/>
                      </a:schemeClr>
                    </a:solidFill>
                  </a:tcPr>
                </a:tc>
                <a:extLst>
                  <a:ext uri="{0D108BD9-81ED-4DB2-BD59-A6C34878D82A}">
                    <a16:rowId xmlns:a16="http://schemas.microsoft.com/office/drawing/2014/main" val="10013"/>
                  </a:ext>
                </a:extLst>
              </a:tr>
              <a:tr h="346713">
                <a:tc>
                  <a:txBody>
                    <a:bodyPr/>
                    <a:lstStyle/>
                    <a:p>
                      <a:pPr marL="0" algn="ctr" defTabSz="914400" rtl="0" eaLnBrk="1" fontAlgn="ctr" latinLnBrk="0" hangingPunct="1"/>
                      <a:r>
                        <a:rPr lang="zh-CN" altLang="en-US"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rPr>
                        <a:t>夏学期第</a:t>
                      </a:r>
                      <a:r>
                        <a:rPr lang="en-US" altLang="zh-CN"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rPr>
                        <a:t>6</a:t>
                      </a:r>
                      <a:r>
                        <a:rPr lang="zh-CN" altLang="en-US"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rPr>
                        <a:t>周</a:t>
                      </a:r>
                      <a:endParaRPr lang="en-US" altLang="zh-CN"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endParaRPr>
                    </a:p>
                  </a:txBody>
                  <a:tcPr marL="6350" marR="6350" marT="6350" marB="0" anchor="ctr">
                    <a:solidFill>
                      <a:schemeClr val="bg2">
                        <a:lumMod val="9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06.01</a:t>
                      </a:r>
                    </a:p>
                  </a:txBody>
                  <a:tcPr marL="6350" marR="6350" marT="6350" marB="0" anchor="ctr">
                    <a:solidFill>
                      <a:schemeClr val="bg2">
                        <a:lumMod val="9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600" b="0" i="0" u="none" strike="noStrike" kern="1200" dirty="0">
                          <a:solidFill>
                            <a:schemeClr val="bg1"/>
                          </a:solidFill>
                          <a:effectLst/>
                          <a:latin typeface="方正小标宋_GBK" panose="03000509000000000000" pitchFamily="65" charset="-122"/>
                          <a:ea typeface="方正小标宋_GBK" panose="03000509000000000000" pitchFamily="65" charset="-122"/>
                          <a:cs typeface="+mn-cs"/>
                        </a:rPr>
                        <a:t>理论研学课堂展示</a:t>
                      </a:r>
                    </a:p>
                  </a:txBody>
                  <a:tcPr>
                    <a:solidFill>
                      <a:schemeClr val="bg2">
                        <a:lumMod val="90000"/>
                      </a:schemeClr>
                    </a:solidFill>
                  </a:tcPr>
                </a:tc>
                <a:extLst>
                  <a:ext uri="{0D108BD9-81ED-4DB2-BD59-A6C34878D82A}">
                    <a16:rowId xmlns:a16="http://schemas.microsoft.com/office/drawing/2014/main" val="380831262"/>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60000"/>
                        <a:lumOff val="4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06.08</a:t>
                      </a:r>
                    </a:p>
                  </a:txBody>
                  <a:tcPr marL="6350" marR="6350" marT="6350" marB="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专题授课</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小组讨论、发言</a:t>
                      </a:r>
                    </a:p>
                  </a:txBody>
                  <a:tcPr>
                    <a:solidFill>
                      <a:schemeClr val="accent6">
                        <a:lumMod val="60000"/>
                        <a:lumOff val="40000"/>
                      </a:schemeClr>
                    </a:solidFill>
                  </a:tcPr>
                </a:tc>
                <a:extLst>
                  <a:ext uri="{0D108BD9-81ED-4DB2-BD59-A6C34878D82A}">
                    <a16:rowId xmlns:a16="http://schemas.microsoft.com/office/drawing/2014/main" val="2260675461"/>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lumMod val="90000"/>
                      </a:schemeClr>
                    </a:solidFill>
                  </a:tcPr>
                </a:tc>
                <a:tc>
                  <a:txBody>
                    <a:bodyPr/>
                    <a:lstStyle/>
                    <a:p>
                      <a:pPr algn="ctr" fontAlgn="ctr"/>
                      <a:r>
                        <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rPr>
                        <a:t>06.15</a:t>
                      </a:r>
                    </a:p>
                  </a:txBody>
                  <a:tcPr marL="6350" marR="6350" marT="6350" marB="0" anchor="ctr">
                    <a:solidFill>
                      <a:schemeClr val="bg2">
                        <a:lumMod val="90000"/>
                      </a:schemeClr>
                    </a:solidFill>
                  </a:tcPr>
                </a:tc>
                <a:tc>
                  <a:txBody>
                    <a:bodyPr/>
                    <a:lstStyle/>
                    <a:p>
                      <a:pPr algn="ctr"/>
                      <a:r>
                        <a:rPr lang="zh-CN" altLang="en-US" sz="1600" dirty="0">
                          <a:solidFill>
                            <a:schemeClr val="bg1"/>
                          </a:solidFill>
                          <a:latin typeface="方正小标宋_GBK" panose="03000509000000000000" pitchFamily="65" charset="-122"/>
                          <a:ea typeface="方正小标宋_GBK" panose="03000509000000000000" pitchFamily="65" charset="-122"/>
                        </a:rPr>
                        <a:t>结课及复习</a:t>
                      </a:r>
                    </a:p>
                  </a:txBody>
                  <a:tcPr>
                    <a:solidFill>
                      <a:schemeClr val="bg2">
                        <a:lumMod val="90000"/>
                      </a:schemeClr>
                    </a:solidFill>
                  </a:tcPr>
                </a:tc>
                <a:extLst>
                  <a:ext uri="{0D108BD9-81ED-4DB2-BD59-A6C34878D82A}">
                    <a16:rowId xmlns:a16="http://schemas.microsoft.com/office/drawing/2014/main" val="3203755805"/>
                  </a:ext>
                </a:extLst>
              </a:tr>
            </a:tbl>
          </a:graphicData>
        </a:graphic>
      </p:graphicFrame>
      <p:sp>
        <p:nvSpPr>
          <p:cNvPr id="3" name="矩形 2">
            <a:extLst>
              <a:ext uri="{FF2B5EF4-FFF2-40B4-BE49-F238E27FC236}">
                <a16:creationId xmlns:a16="http://schemas.microsoft.com/office/drawing/2014/main" id="{4AFFBD1A-CF3E-FCCE-2A26-A4DDD56C0331}"/>
              </a:ext>
            </a:extLst>
          </p:cNvPr>
          <p:cNvSpPr/>
          <p:nvPr/>
        </p:nvSpPr>
        <p:spPr>
          <a:xfrm>
            <a:off x="352746" y="1366463"/>
            <a:ext cx="11486507" cy="1479479"/>
          </a:xfrm>
          <a:prstGeom prst="rect">
            <a:avLst/>
          </a:prstGeom>
          <a:noFill/>
          <a:ln w="762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1660D38A-263E-70CA-6BF7-7206E90DE64F}"/>
              </a:ext>
            </a:extLst>
          </p:cNvPr>
          <p:cNvSpPr/>
          <p:nvPr/>
        </p:nvSpPr>
        <p:spPr>
          <a:xfrm>
            <a:off x="352746" y="3575407"/>
            <a:ext cx="11486507" cy="1726058"/>
          </a:xfrm>
          <a:prstGeom prst="rect">
            <a:avLst/>
          </a:prstGeom>
          <a:noFill/>
          <a:ln w="762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4E7AF4E6-A72A-3F38-289B-68794AE77EDB}"/>
              </a:ext>
            </a:extLst>
          </p:cNvPr>
          <p:cNvSpPr/>
          <p:nvPr/>
        </p:nvSpPr>
        <p:spPr>
          <a:xfrm>
            <a:off x="352745" y="5948736"/>
            <a:ext cx="11486507" cy="450351"/>
          </a:xfrm>
          <a:prstGeom prst="rect">
            <a:avLst/>
          </a:prstGeom>
          <a:noFill/>
          <a:ln w="762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624063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54978" y="2069127"/>
            <a:ext cx="10882044" cy="513217"/>
          </a:xfrm>
          <a:prstGeom prst="rect">
            <a:avLst/>
          </a:prstGeom>
          <a:solidFill>
            <a:schemeClr val="accent1">
              <a:lumMod val="20000"/>
              <a:lumOff val="80000"/>
            </a:schemeClr>
          </a:solidFill>
          <a:ln w="38100">
            <a:noFill/>
          </a:ln>
        </p:spPr>
        <p:txBody>
          <a:bodyPr wrap="square" rtlCol="0">
            <a:spAutoFit/>
          </a:bodyPr>
          <a:lstStyle/>
          <a:p>
            <a:pPr marL="342900">
              <a:lnSpc>
                <a:spcPct val="150000"/>
              </a:lnSpc>
              <a:buFont typeface="Wingdings" panose="05000000000000000000" pitchFamily="2" charset="2"/>
              <a:buChar char="Ø"/>
            </a:pPr>
            <a:r>
              <a:rPr lang="zh-CN" altLang="en-US" sz="2000" b="1"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专题课堂采用</a:t>
            </a:r>
            <a:r>
              <a:rPr lang="zh-CN" altLang="en-US" sz="20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a:t>
            </a:r>
            <a:r>
              <a:rPr lang="zh-CN" altLang="en-US" sz="2000" b="1" spc="300"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小班集体授课</a:t>
            </a:r>
            <a:r>
              <a:rPr lang="en-US" altLang="zh-CN" sz="2000" b="1" spc="300"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a:t>
            </a:r>
            <a:r>
              <a:rPr lang="zh-CN" altLang="en-US" sz="2000" b="1" spc="300"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小班分组讨论</a:t>
            </a:r>
            <a:r>
              <a:rPr lang="zh-CN" altLang="en-US" sz="20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a:t>
            </a:r>
            <a:r>
              <a:rPr lang="zh-CN" altLang="en-US" sz="2000" b="1"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方式，</a:t>
            </a:r>
            <a:r>
              <a:rPr lang="en-US" altLang="zh-CN" sz="2000" b="1"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12</a:t>
            </a:r>
            <a:r>
              <a:rPr lang="zh-CN" altLang="en-US" sz="2000" b="1"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个专题均由主讲老师讲授。</a:t>
            </a:r>
            <a:endParaRPr lang="en-US" altLang="zh-CN" sz="2000" b="1" dirty="0">
              <a:solidFill>
                <a:srgbClr val="C00000"/>
              </a:solidFill>
              <a:latin typeface="方正小标宋_GBK" panose="03000509000000000000" pitchFamily="65" charset="-122"/>
              <a:ea typeface="方正小标宋_GBK" panose="03000509000000000000" pitchFamily="65" charset="-122"/>
            </a:endParaRPr>
          </a:p>
        </p:txBody>
      </p:sp>
      <p:sp>
        <p:nvSpPr>
          <p:cNvPr id="3" name="文本框 2"/>
          <p:cNvSpPr txBox="1"/>
          <p:nvPr/>
        </p:nvSpPr>
        <p:spPr>
          <a:xfrm>
            <a:off x="654978" y="926957"/>
            <a:ext cx="10882044" cy="974882"/>
          </a:xfrm>
          <a:prstGeom prst="rect">
            <a:avLst/>
          </a:prstGeom>
          <a:solidFill>
            <a:schemeClr val="tx2">
              <a:lumMod val="20000"/>
              <a:lumOff val="80000"/>
            </a:schemeClr>
          </a:solidFill>
          <a:ln w="38100">
            <a:noFill/>
          </a:ln>
        </p:spPr>
        <p:txBody>
          <a:bodyPr wrap="square" rtlCol="0">
            <a:spAutoFit/>
          </a:bodyPr>
          <a:lstStyle/>
          <a:p>
            <a:pPr marL="342900">
              <a:lnSpc>
                <a:spcPct val="150000"/>
              </a:lnSpc>
              <a:buFont typeface="Wingdings" panose="05000000000000000000" pitchFamily="2" charset="2"/>
              <a:buChar char="Ø"/>
            </a:pPr>
            <a:r>
              <a:rPr lang="zh-CN" altLang="en-US"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在专题讲解之前，将所讲专题的阅读材料和思考题发到</a:t>
            </a:r>
            <a:r>
              <a:rPr lang="zh-CN" altLang="en-US" sz="2000" b="1" spc="300"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“钉钉群”</a:t>
            </a:r>
            <a:r>
              <a:rPr lang="zh-CN" altLang="en-US"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或</a:t>
            </a:r>
            <a:r>
              <a:rPr lang="zh-CN" altLang="en-US" sz="2000" b="1" spc="300"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“学在浙大”</a:t>
            </a:r>
            <a:r>
              <a:rPr lang="zh-CN" altLang="en-US"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上，各小组可以进行提前</a:t>
            </a:r>
            <a:r>
              <a:rPr lang="zh-CN" altLang="en-US" sz="2000" b="1" spc="300"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思考和准备</a:t>
            </a:r>
            <a:r>
              <a:rPr lang="zh-CN" altLang="en-US"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a:t>
            </a:r>
          </a:p>
        </p:txBody>
      </p:sp>
      <p:sp>
        <p:nvSpPr>
          <p:cNvPr id="4" name="文本框 3"/>
          <p:cNvSpPr txBox="1"/>
          <p:nvPr/>
        </p:nvSpPr>
        <p:spPr>
          <a:xfrm>
            <a:off x="654978" y="2756237"/>
            <a:ext cx="10882044" cy="974882"/>
          </a:xfrm>
          <a:prstGeom prst="rect">
            <a:avLst/>
          </a:prstGeom>
          <a:solidFill>
            <a:schemeClr val="accent3">
              <a:lumMod val="40000"/>
              <a:lumOff val="60000"/>
            </a:schemeClr>
          </a:solidFill>
          <a:ln w="38100">
            <a:noFill/>
          </a:ln>
        </p:spPr>
        <p:txBody>
          <a:bodyPr wrap="square" rtlCol="0">
            <a:spAutoFit/>
          </a:bodyPr>
          <a:lstStyle/>
          <a:p>
            <a:pPr marL="342900">
              <a:lnSpc>
                <a:spcPct val="150000"/>
              </a:lnSpc>
              <a:buFont typeface="Wingdings" panose="05000000000000000000" pitchFamily="2" charset="2"/>
              <a:buChar char="Ø"/>
            </a:pPr>
            <a:r>
              <a:rPr lang="zh-CN" altLang="en-US"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每个专题</a:t>
            </a:r>
            <a:r>
              <a:rPr lang="en-US" altLang="zh-CN"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2</a:t>
            </a:r>
            <a:r>
              <a:rPr lang="zh-CN" altLang="en-US"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节课的线下讲授结束后，在主讲教师的组织下，同学们利用第</a:t>
            </a:r>
            <a:r>
              <a:rPr lang="en-US" altLang="zh-CN"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3</a:t>
            </a:r>
            <a:r>
              <a:rPr lang="zh-CN" altLang="en-US"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节进行</a:t>
            </a:r>
            <a:r>
              <a:rPr lang="zh-CN" altLang="en-US" sz="2000" b="1" spc="300"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课堂讨论</a:t>
            </a:r>
            <a:r>
              <a:rPr lang="en-US" altLang="zh-CN" sz="2000" b="1" spc="300"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a:t>
            </a:r>
            <a:r>
              <a:rPr lang="zh-CN" altLang="en-US" sz="2000" b="1" spc="300"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小组发言</a:t>
            </a:r>
            <a:r>
              <a:rPr lang="zh-CN" altLang="en-US" sz="2000" b="1" spc="300" dirty="0">
                <a:solidFill>
                  <a:srgbClr val="0033B5"/>
                </a:solidFill>
                <a:latin typeface="方正小标宋_GBK" panose="03000509000000000000" pitchFamily="65" charset="-122"/>
                <a:ea typeface="方正小标宋_GBK" panose="03000509000000000000" pitchFamily="65" charset="-122"/>
                <a:cs typeface="宋体" panose="02010600030101010101" pitchFamily="2" charset="-122"/>
              </a:rPr>
              <a:t>。</a:t>
            </a:r>
          </a:p>
        </p:txBody>
      </p:sp>
      <p:sp>
        <p:nvSpPr>
          <p:cNvPr id="5" name="文本框 4"/>
          <p:cNvSpPr txBox="1"/>
          <p:nvPr/>
        </p:nvSpPr>
        <p:spPr>
          <a:xfrm>
            <a:off x="1232922" y="184819"/>
            <a:ext cx="7644378"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dirty="0">
                <a:solidFill>
                  <a:srgbClr val="C00000"/>
                </a:solidFill>
                <a:latin typeface="方正小标宋_GBK" panose="03000509000000000000" pitchFamily="65" charset="-122"/>
                <a:ea typeface="方正小标宋_GBK" panose="03000509000000000000" pitchFamily="65" charset="-122"/>
              </a:rPr>
              <a:t>教学环节①＋②：</a:t>
            </a:r>
            <a:r>
              <a:rPr lang="zh-CN" altLang="en-US" sz="2800" b="1" dirty="0">
                <a:solidFill>
                  <a:srgbClr val="094BB7"/>
                </a:solidFill>
                <a:latin typeface="方正小标宋_GBK" panose="03000509000000000000" pitchFamily="65" charset="-122"/>
                <a:ea typeface="方正小标宋_GBK" panose="03000509000000000000" pitchFamily="65" charset="-122"/>
              </a:rPr>
              <a:t>课程专题＋小组发言环节</a:t>
            </a:r>
            <a:endPar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endParaRPr>
          </a:p>
        </p:txBody>
      </p:sp>
      <p:sp>
        <p:nvSpPr>
          <p:cNvPr id="7" name="文本框 6"/>
          <p:cNvSpPr txBox="1"/>
          <p:nvPr/>
        </p:nvSpPr>
        <p:spPr>
          <a:xfrm>
            <a:off x="164386" y="3950037"/>
            <a:ext cx="11825556" cy="2308324"/>
          </a:xfrm>
          <a:prstGeom prst="rect">
            <a:avLst/>
          </a:prstGeom>
          <a:solidFill>
            <a:srgbClr val="FFFF00"/>
          </a:solidFill>
          <a:ln w="38100">
            <a:noFill/>
          </a:ln>
        </p:spPr>
        <p:txBody>
          <a:bodyPr wrap="square" rtlCol="0">
            <a:spAutoFit/>
          </a:bodyPr>
          <a:lstStyle/>
          <a:p>
            <a:pPr marL="342900">
              <a:lnSpc>
                <a:spcPct val="150000"/>
              </a:lnSpc>
              <a:buFont typeface="Wingdings" panose="05000000000000000000" pitchFamily="2" charset="2"/>
              <a:buChar char="Ø"/>
            </a:pPr>
            <a:r>
              <a:rPr lang="zh-CN" altLang="en-US" sz="2400" b="1" dirty="0">
                <a:latin typeface="方正小标宋_GBK" panose="03000509000000000000" pitchFamily="65" charset="-122"/>
                <a:ea typeface="方正小标宋_GBK" panose="03000509000000000000" pitchFamily="65" charset="-122"/>
                <a:cs typeface="宋体" panose="02010600030101010101" pitchFamily="2" charset="-122"/>
              </a:rPr>
              <a:t>班级拟分成</a:t>
            </a:r>
            <a:r>
              <a:rPr lang="en-US" altLang="zh-CN" sz="24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10</a:t>
            </a:r>
            <a:r>
              <a:rPr lang="zh-CN" altLang="en-US" sz="2400" b="1" dirty="0">
                <a:latin typeface="方正小标宋_GBK" panose="03000509000000000000" pitchFamily="65" charset="-122"/>
                <a:ea typeface="方正小标宋_GBK" panose="03000509000000000000" pitchFamily="65" charset="-122"/>
                <a:cs typeface="宋体" panose="02010600030101010101" pitchFamily="2" charset="-122"/>
              </a:rPr>
              <a:t>个小组；</a:t>
            </a:r>
            <a:endParaRPr lang="en-US" altLang="zh-CN" sz="2400" b="1" dirty="0">
              <a:latin typeface="方正小标宋_GBK" panose="03000509000000000000" pitchFamily="65" charset="-122"/>
              <a:ea typeface="方正小标宋_GBK" panose="03000509000000000000" pitchFamily="65" charset="-122"/>
              <a:cs typeface="宋体" panose="02010600030101010101" pitchFamily="2" charset="-122"/>
            </a:endParaRPr>
          </a:p>
          <a:p>
            <a:pPr marL="342900">
              <a:lnSpc>
                <a:spcPct val="150000"/>
              </a:lnSpc>
              <a:buFont typeface="Wingdings" panose="05000000000000000000" pitchFamily="2" charset="2"/>
              <a:buChar char="Ø"/>
            </a:pPr>
            <a:r>
              <a:rPr lang="zh-CN" altLang="en-US" sz="2400" b="1" dirty="0">
                <a:latin typeface="方正小标宋_GBK" panose="03000509000000000000" pitchFamily="65" charset="-122"/>
                <a:ea typeface="方正小标宋_GBK" panose="03000509000000000000" pitchFamily="65" charset="-122"/>
                <a:cs typeface="宋体" panose="02010600030101010101" pitchFamily="2" charset="-122"/>
              </a:rPr>
              <a:t>小组轮流发言，</a:t>
            </a:r>
            <a:r>
              <a:rPr lang="zh-CN" altLang="en-US" sz="24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每周</a:t>
            </a:r>
            <a:r>
              <a:rPr lang="en-US" altLang="zh-CN" sz="24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4</a:t>
            </a:r>
            <a:r>
              <a:rPr lang="zh-CN" altLang="en-US" sz="24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个组，每小组发言</a:t>
            </a:r>
            <a:r>
              <a:rPr lang="en-US" altLang="zh-CN" sz="24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4</a:t>
            </a:r>
            <a:r>
              <a:rPr lang="zh-CN" altLang="en-US" sz="24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次</a:t>
            </a:r>
            <a:r>
              <a:rPr lang="zh-CN" altLang="en-US" sz="2400" b="1" dirty="0">
                <a:latin typeface="方正小标宋_GBK" panose="03000509000000000000" pitchFamily="65" charset="-122"/>
                <a:ea typeface="方正小标宋_GBK" panose="03000509000000000000" pitchFamily="65" charset="-122"/>
                <a:cs typeface="宋体" panose="02010600030101010101" pitchFamily="2" charset="-122"/>
              </a:rPr>
              <a:t>；</a:t>
            </a:r>
            <a:endParaRPr lang="en-US" altLang="zh-CN" sz="2400" b="1" dirty="0">
              <a:latin typeface="方正小标宋_GBK" panose="03000509000000000000" pitchFamily="65" charset="-122"/>
              <a:ea typeface="方正小标宋_GBK" panose="03000509000000000000" pitchFamily="65" charset="-122"/>
              <a:cs typeface="宋体" panose="02010600030101010101" pitchFamily="2" charset="-122"/>
            </a:endParaRPr>
          </a:p>
          <a:p>
            <a:pPr marL="342900">
              <a:lnSpc>
                <a:spcPct val="150000"/>
              </a:lnSpc>
              <a:buFont typeface="Wingdings" panose="05000000000000000000" pitchFamily="2" charset="2"/>
              <a:buChar char="Ø"/>
            </a:pPr>
            <a:r>
              <a:rPr lang="zh-CN" altLang="en-US" sz="24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每组</a:t>
            </a:r>
            <a:r>
              <a:rPr lang="en-US" altLang="zh-CN" sz="24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5-8</a:t>
            </a:r>
            <a:r>
              <a:rPr lang="zh-CN" altLang="en-US" sz="2400" b="1" dirty="0">
                <a:solidFill>
                  <a:srgbClr val="C00000"/>
                </a:solidFill>
                <a:latin typeface="方正小标宋_GBK" panose="03000509000000000000" pitchFamily="65" charset="-122"/>
                <a:ea typeface="方正小标宋_GBK" panose="03000509000000000000" pitchFamily="65" charset="-122"/>
                <a:cs typeface="宋体" panose="02010600030101010101" pitchFamily="2" charset="-122"/>
              </a:rPr>
              <a:t>分钟</a:t>
            </a:r>
            <a:r>
              <a:rPr lang="zh-CN" altLang="en-US" sz="2400" b="1" dirty="0">
                <a:latin typeface="方正小标宋_GBK" panose="03000509000000000000" pitchFamily="65" charset="-122"/>
                <a:ea typeface="方正小标宋_GBK" panose="03000509000000000000" pitchFamily="65" charset="-122"/>
                <a:cs typeface="宋体" panose="02010600030101010101" pitchFamily="2" charset="-122"/>
              </a:rPr>
              <a:t>，注意把握时间；</a:t>
            </a:r>
            <a:endParaRPr lang="en-US" altLang="zh-CN" sz="2400" b="1" dirty="0">
              <a:latin typeface="方正小标宋_GBK" panose="03000509000000000000" pitchFamily="65" charset="-122"/>
              <a:ea typeface="方正小标宋_GBK" panose="03000509000000000000" pitchFamily="65" charset="-122"/>
              <a:cs typeface="宋体" panose="02010600030101010101" pitchFamily="2" charset="-122"/>
            </a:endParaRPr>
          </a:p>
          <a:p>
            <a:pPr marL="342900">
              <a:lnSpc>
                <a:spcPct val="150000"/>
              </a:lnSpc>
              <a:buFont typeface="Wingdings" panose="05000000000000000000" pitchFamily="2" charset="2"/>
              <a:buChar char="Ø"/>
            </a:pPr>
            <a:r>
              <a:rPr lang="zh-CN" altLang="en-US" sz="2400" b="1" dirty="0">
                <a:latin typeface="方正小标宋_GBK" panose="03000509000000000000" pitchFamily="65" charset="-122"/>
                <a:ea typeface="方正小标宋_GBK" panose="03000509000000000000" pitchFamily="65" charset="-122"/>
                <a:cs typeface="宋体" panose="02010600030101010101" pitchFamily="2" charset="-122"/>
              </a:rPr>
              <a:t>主讲教师根据情况给出等级并总结；</a:t>
            </a:r>
            <a:endParaRPr lang="en-US" altLang="zh-CN" sz="2400" b="1" dirty="0">
              <a:latin typeface="方正小标宋_GBK" panose="03000509000000000000" pitchFamily="65" charset="-122"/>
              <a:ea typeface="方正小标宋_GBK" panose="03000509000000000000" pitchFamily="65" charset="-122"/>
              <a:cs typeface="宋体" panose="02010600030101010101" pitchFamily="2" charset="-122"/>
            </a:endParaRPr>
          </a:p>
        </p:txBody>
      </p:sp>
    </p:spTree>
    <p:extLst>
      <p:ext uri="{BB962C8B-B14F-4D97-AF65-F5344CB8AC3E}">
        <p14:creationId xmlns:p14="http://schemas.microsoft.com/office/powerpoint/2010/main" val="106652204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4" name="组合 14"/>
          <p:cNvGrpSpPr/>
          <p:nvPr/>
        </p:nvGrpSpPr>
        <p:grpSpPr bwMode="auto">
          <a:xfrm>
            <a:off x="5729288" y="1647825"/>
            <a:ext cx="2925762" cy="2520950"/>
            <a:chOff x="9022" y="2595"/>
            <a:chExt cx="4607" cy="3971"/>
          </a:xfrm>
        </p:grpSpPr>
        <p:sp>
          <p:nvSpPr>
            <p:cNvPr id="3095" name="圆角矩形 72"/>
            <p:cNvSpPr>
              <a:spLocks noChangeArrowheads="1"/>
            </p:cNvSpPr>
            <p:nvPr/>
          </p:nvSpPr>
          <p:spPr bwMode="auto">
            <a:xfrm>
              <a:off x="9022" y="2595"/>
              <a:ext cx="3715"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6" name="圆角矩形 73"/>
            <p:cNvSpPr>
              <a:spLocks noChangeArrowheads="1"/>
            </p:cNvSpPr>
            <p:nvPr/>
          </p:nvSpPr>
          <p:spPr bwMode="auto">
            <a:xfrm>
              <a:off x="9546" y="4182"/>
              <a:ext cx="3862"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7" name="圆角矩形 75"/>
            <p:cNvSpPr>
              <a:spLocks noChangeArrowheads="1"/>
            </p:cNvSpPr>
            <p:nvPr/>
          </p:nvSpPr>
          <p:spPr bwMode="auto">
            <a:xfrm>
              <a:off x="9712" y="5745"/>
              <a:ext cx="3917"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8" name="TextBox 24"/>
            <p:cNvSpPr txBox="1">
              <a:spLocks noChangeArrowheads="1"/>
            </p:cNvSpPr>
            <p:nvPr/>
          </p:nvSpPr>
          <p:spPr bwMode="auto">
            <a:xfrm>
              <a:off x="9567" y="2627"/>
              <a:ext cx="2633" cy="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C00000"/>
                  </a:solidFill>
                  <a:latin typeface="方正小标宋_GBK" panose="03000509000000000000" pitchFamily="65" charset="-122"/>
                  <a:ea typeface="方正小标宋_GBK" panose="03000509000000000000" pitchFamily="65" charset="-122"/>
                </a:rPr>
                <a:t>课程介绍</a:t>
              </a:r>
              <a:endParaRPr kumimoji="0" lang="zh-CN" altLang="en-US" sz="28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endParaRPr>
            </a:p>
          </p:txBody>
        </p:sp>
        <p:sp>
          <p:nvSpPr>
            <p:cNvPr id="3099" name="TextBox 25"/>
            <p:cNvSpPr txBox="1">
              <a:spLocks noChangeArrowheads="1"/>
            </p:cNvSpPr>
            <p:nvPr/>
          </p:nvSpPr>
          <p:spPr bwMode="auto">
            <a:xfrm>
              <a:off x="10210" y="4201"/>
              <a:ext cx="2885" cy="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0033B5"/>
                  </a:solidFill>
                  <a:latin typeface="方正小标宋_GBK" panose="03000509000000000000" pitchFamily="65" charset="-122"/>
                  <a:ea typeface="方正小标宋_GBK" panose="03000509000000000000" pitchFamily="65" charset="-122"/>
                  <a:sym typeface="宋体" panose="02010600030101010101" pitchFamily="2" charset="-122"/>
                </a:rPr>
                <a:t>课程安排</a:t>
              </a:r>
              <a:endPar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endParaRPr>
            </a:p>
          </p:txBody>
        </p:sp>
        <p:sp>
          <p:nvSpPr>
            <p:cNvPr id="3100" name="TextBox 30"/>
            <p:cNvSpPr txBox="1">
              <a:spLocks noChangeArrowheads="1"/>
            </p:cNvSpPr>
            <p:nvPr/>
          </p:nvSpPr>
          <p:spPr bwMode="auto">
            <a:xfrm>
              <a:off x="10053" y="5758"/>
              <a:ext cx="3220" cy="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0033B5"/>
                  </a:solidFill>
                  <a:latin typeface="方正小标宋_GBK" panose="03000509000000000000" pitchFamily="65" charset="-122"/>
                  <a:ea typeface="方正小标宋_GBK" panose="03000509000000000000" pitchFamily="65" charset="-122"/>
                  <a:sym typeface="宋体" panose="02010600030101010101" pitchFamily="2" charset="-122"/>
                </a:rPr>
                <a:t>成绩评定</a:t>
              </a:r>
              <a:endPar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endParaRPr>
            </a:p>
          </p:txBody>
        </p:sp>
      </p:grpSp>
      <p:grpSp>
        <p:nvGrpSpPr>
          <p:cNvPr id="3075" name="组合 13"/>
          <p:cNvGrpSpPr/>
          <p:nvPr/>
        </p:nvGrpSpPr>
        <p:grpSpPr bwMode="auto">
          <a:xfrm>
            <a:off x="4356100" y="849313"/>
            <a:ext cx="1476375" cy="5697537"/>
            <a:chOff x="6859" y="1338"/>
            <a:chExt cx="2327" cy="8973"/>
          </a:xfrm>
        </p:grpSpPr>
        <p:sp>
          <p:nvSpPr>
            <p:cNvPr id="3088" name="Freeform 19"/>
            <p:cNvSpPr>
              <a:spLocks noChangeArrowheads="1"/>
            </p:cNvSpPr>
            <p:nvPr/>
          </p:nvSpPr>
          <p:spPr bwMode="auto">
            <a:xfrm>
              <a:off x="6859" y="1338"/>
              <a:ext cx="1840" cy="8973"/>
            </a:xfrm>
            <a:custGeom>
              <a:avLst/>
              <a:gdLst>
                <a:gd name="T0" fmla="*/ 0 w 1703"/>
                <a:gd name="T1" fmla="*/ 0 h 9079"/>
                <a:gd name="T2" fmla="*/ 3164 w 1703"/>
                <a:gd name="T3" fmla="*/ 4132 h 9079"/>
                <a:gd name="T4" fmla="*/ 0 w 1703"/>
                <a:gd name="T5" fmla="*/ 8264 h 9079"/>
                <a:gd name="T6" fmla="*/ 0 60000 65536"/>
                <a:gd name="T7" fmla="*/ 0 60000 65536"/>
                <a:gd name="T8" fmla="*/ 0 60000 65536"/>
                <a:gd name="T9" fmla="*/ 0 w 1703"/>
                <a:gd name="T10" fmla="*/ 0 h 9079"/>
                <a:gd name="T11" fmla="*/ 1703 w 1703"/>
                <a:gd name="T12" fmla="*/ 9079 h 9079"/>
              </a:gdLst>
              <a:ahLst/>
              <a:cxnLst>
                <a:cxn ang="T6">
                  <a:pos x="T0" y="T1"/>
                </a:cxn>
                <a:cxn ang="T7">
                  <a:pos x="T2" y="T3"/>
                </a:cxn>
                <a:cxn ang="T8">
                  <a:pos x="T4" y="T5"/>
                </a:cxn>
              </a:cxnLst>
              <a:rect l="T9" t="T10" r="T11" b="T12"/>
              <a:pathLst>
                <a:path w="1703" h="9079">
                  <a:moveTo>
                    <a:pt x="0" y="0"/>
                  </a:moveTo>
                  <a:cubicBezTo>
                    <a:pt x="1060" y="1213"/>
                    <a:pt x="1703" y="2801"/>
                    <a:pt x="1703" y="4539"/>
                  </a:cubicBezTo>
                  <a:cubicBezTo>
                    <a:pt x="1703" y="6277"/>
                    <a:pt x="1060" y="7865"/>
                    <a:pt x="0" y="9079"/>
                  </a:cubicBezTo>
                </a:path>
              </a:pathLst>
            </a:custGeom>
            <a:noFill/>
            <a:ln w="8">
              <a:solidFill>
                <a:srgbClr val="0033B5"/>
              </a:solidFill>
              <a:prstDash val="dash"/>
              <a:miter lim="800000"/>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9" name="椭圆 28"/>
            <p:cNvSpPr>
              <a:spLocks noChangeAspect="1" noChangeArrowheads="1"/>
            </p:cNvSpPr>
            <p:nvPr/>
          </p:nvSpPr>
          <p:spPr bwMode="auto">
            <a:xfrm>
              <a:off x="7531" y="2595"/>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0" name="椭圆 66"/>
            <p:cNvSpPr>
              <a:spLocks noChangeAspect="1" noChangeArrowheads="1"/>
            </p:cNvSpPr>
            <p:nvPr/>
          </p:nvSpPr>
          <p:spPr bwMode="auto">
            <a:xfrm>
              <a:off x="8069" y="4116"/>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1" name="椭圆 67"/>
            <p:cNvSpPr>
              <a:spLocks noChangeAspect="1" noChangeArrowheads="1"/>
            </p:cNvSpPr>
            <p:nvPr/>
          </p:nvSpPr>
          <p:spPr bwMode="auto">
            <a:xfrm>
              <a:off x="8156" y="5684"/>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2" name="TextBox 3"/>
            <p:cNvSpPr txBox="1">
              <a:spLocks noChangeArrowheads="1"/>
            </p:cNvSpPr>
            <p:nvPr/>
          </p:nvSpPr>
          <p:spPr bwMode="auto">
            <a:xfrm>
              <a:off x="7758" y="2691"/>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1</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93" name="TextBox 32"/>
            <p:cNvSpPr txBox="1">
              <a:spLocks noChangeArrowheads="1"/>
            </p:cNvSpPr>
            <p:nvPr/>
          </p:nvSpPr>
          <p:spPr bwMode="auto">
            <a:xfrm>
              <a:off x="8291" y="4144"/>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2</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94" name="TextBox 33"/>
            <p:cNvSpPr txBox="1">
              <a:spLocks noChangeArrowheads="1"/>
            </p:cNvSpPr>
            <p:nvPr/>
          </p:nvSpPr>
          <p:spPr bwMode="auto">
            <a:xfrm>
              <a:off x="8363" y="5770"/>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3</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grpSp>
      <p:grpSp>
        <p:nvGrpSpPr>
          <p:cNvPr id="3076" name="组合 12"/>
          <p:cNvGrpSpPr/>
          <p:nvPr/>
        </p:nvGrpSpPr>
        <p:grpSpPr bwMode="auto">
          <a:xfrm>
            <a:off x="2098675" y="2185988"/>
            <a:ext cx="2105025" cy="2057400"/>
            <a:chOff x="3306" y="4583"/>
            <a:chExt cx="3314" cy="3241"/>
          </a:xfrm>
        </p:grpSpPr>
        <p:sp>
          <p:nvSpPr>
            <p:cNvPr id="3086" name="Oval 14"/>
            <p:cNvSpPr>
              <a:spLocks noChangeArrowheads="1"/>
            </p:cNvSpPr>
            <p:nvPr/>
          </p:nvSpPr>
          <p:spPr bwMode="auto">
            <a:xfrm>
              <a:off x="3306" y="4583"/>
              <a:ext cx="3314" cy="3241"/>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7" name="TextBox 37"/>
            <p:cNvSpPr txBox="1">
              <a:spLocks noChangeArrowheads="1"/>
            </p:cNvSpPr>
            <p:nvPr/>
          </p:nvSpPr>
          <p:spPr bwMode="auto">
            <a:xfrm>
              <a:off x="4151" y="5785"/>
              <a:ext cx="1634" cy="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0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提要</a:t>
              </a:r>
            </a:p>
          </p:txBody>
        </p:sp>
      </p:grpSp>
      <p:sp>
        <p:nvSpPr>
          <p:cNvPr id="3081" name="椭圆 29"/>
          <p:cNvSpPr>
            <a:spLocks noChangeAspect="1" noChangeArrowheads="1"/>
          </p:cNvSpPr>
          <p:nvPr/>
        </p:nvSpPr>
        <p:spPr bwMode="auto">
          <a:xfrm>
            <a:off x="5024438" y="4589463"/>
            <a:ext cx="654050" cy="620712"/>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2" name="TextBox 31"/>
          <p:cNvSpPr txBox="1">
            <a:spLocks noChangeArrowheads="1"/>
          </p:cNvSpPr>
          <p:nvPr/>
        </p:nvSpPr>
        <p:spPr bwMode="auto">
          <a:xfrm>
            <a:off x="5160963" y="4652963"/>
            <a:ext cx="385762"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4</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83" name="圆角矩形 35"/>
          <p:cNvSpPr>
            <a:spLocks noChangeArrowheads="1"/>
          </p:cNvSpPr>
          <p:nvPr/>
        </p:nvSpPr>
        <p:spPr bwMode="auto">
          <a:xfrm>
            <a:off x="5991225" y="4606925"/>
            <a:ext cx="2359025" cy="519113"/>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4" name="TextBox 36"/>
          <p:cNvSpPr txBox="1">
            <a:spLocks noChangeArrowheads="1"/>
          </p:cNvSpPr>
          <p:nvPr/>
        </p:nvSpPr>
        <p:spPr bwMode="auto">
          <a:xfrm>
            <a:off x="6357938" y="4598988"/>
            <a:ext cx="1630362"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rPr>
              <a:t>分组建群</a:t>
            </a:r>
          </a:p>
        </p:txBody>
      </p:sp>
      <p:sp>
        <p:nvSpPr>
          <p:cNvPr id="2" name="等腰三角形 1"/>
          <p:cNvSpPr/>
          <p:nvPr/>
        </p:nvSpPr>
        <p:spPr>
          <a:xfrm flipV="1">
            <a:off x="5681662"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prstClr val="white"/>
              </a:solidFill>
              <a:effectLst/>
              <a:uLnTx/>
              <a:uFillTx/>
              <a:latin typeface="方正小标宋_GBK" panose="03000509000000000000" pitchFamily="65" charset="-122"/>
              <a:ea typeface="方正小标宋_GBK" panose="03000509000000000000" pitchFamily="65" charset="-122"/>
            </a:endParaRPr>
          </a:p>
        </p:txBody>
      </p:sp>
      <p:pic>
        <p:nvPicPr>
          <p:cNvPr id="25" name="Picture 2">
            <a:extLst>
              <a:ext uri="{FF2B5EF4-FFF2-40B4-BE49-F238E27FC236}">
                <a16:creationId xmlns:a16="http://schemas.microsoft.com/office/drawing/2014/main" id="{F0B31FF7-458C-45AE-A69D-B95467D923A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06032" y="78148"/>
            <a:ext cx="3403157" cy="1134203"/>
          </a:xfrm>
          <a:prstGeom prst="rect">
            <a:avLst/>
          </a:prstGeom>
          <a:noFill/>
          <a:extLst>
            <a:ext uri="{909E8E84-426E-40DD-AFC4-6F175D3DCCD1}">
              <a14:hiddenFill xmlns:a14="http://schemas.microsoft.com/office/drawing/2010/main">
                <a:solidFill>
                  <a:srgbClr val="FFFFFF"/>
                </a:solidFill>
              </a14:hiddenFill>
            </a:ext>
          </a:extLst>
        </p:spPr>
      </p:pic>
      <p:sp>
        <p:nvSpPr>
          <p:cNvPr id="26" name="矩形 25">
            <a:extLst>
              <a:ext uri="{FF2B5EF4-FFF2-40B4-BE49-F238E27FC236}">
                <a16:creationId xmlns:a16="http://schemas.microsoft.com/office/drawing/2014/main" id="{BF8239BA-EEA8-4F12-B306-AD6B9279D478}"/>
              </a:ext>
            </a:extLst>
          </p:cNvPr>
          <p:cNvSpPr/>
          <p:nvPr/>
        </p:nvSpPr>
        <p:spPr>
          <a:xfrm>
            <a:off x="1615062" y="6361266"/>
            <a:ext cx="6941470" cy="338554"/>
          </a:xfrm>
          <a:prstGeom prst="rect">
            <a:avLst/>
          </a:prstGeom>
        </p:spPr>
        <p:txBody>
          <a:bodyPr wrap="square">
            <a:spAutoFit/>
          </a:bodyPr>
          <a:lstStyle/>
          <a:p>
            <a:r>
              <a:rPr lang="zh-CN" altLang="en-US" sz="1600" b="1" kern="1200" dirty="0">
                <a:solidFill>
                  <a:srgbClr val="454545"/>
                </a:solidFill>
                <a:latin typeface="方正小标宋_GBK" panose="03000509000000000000" pitchFamily="65" charset="-122"/>
                <a:ea typeface="方正小标宋_GBK" panose="03000509000000000000" pitchFamily="65" charset="-122"/>
              </a:rPr>
              <a:t>毛泽东思想和中国特色社会主义理论体系概论</a:t>
            </a:r>
          </a:p>
        </p:txBody>
      </p:sp>
      <p:sp>
        <p:nvSpPr>
          <p:cNvPr id="27" name="medal-round-variant-with-lines_30941">
            <a:extLst>
              <a:ext uri="{FF2B5EF4-FFF2-40B4-BE49-F238E27FC236}">
                <a16:creationId xmlns:a16="http://schemas.microsoft.com/office/drawing/2014/main" id="{CDE49A62-B0EA-4A76-9DFE-34BC29F827A2}"/>
              </a:ext>
            </a:extLst>
          </p:cNvPr>
          <p:cNvSpPr>
            <a:spLocks noChangeAspect="1"/>
          </p:cNvSpPr>
          <p:nvPr/>
        </p:nvSpPr>
        <p:spPr bwMode="auto">
          <a:xfrm>
            <a:off x="228773" y="6397752"/>
            <a:ext cx="137576" cy="249095"/>
          </a:xfrm>
          <a:custGeom>
            <a:avLst/>
            <a:gdLst>
              <a:gd name="connsiteX0" fmla="*/ 20030 w 332716"/>
              <a:gd name="connsiteY0" fmla="*/ 356849 h 602417"/>
              <a:gd name="connsiteX1" fmla="*/ 162018 w 332716"/>
              <a:gd name="connsiteY1" fmla="*/ 602417 h 602417"/>
              <a:gd name="connsiteX2" fmla="*/ 0 w 332716"/>
              <a:gd name="connsiteY2" fmla="*/ 436409 h 602417"/>
              <a:gd name="connsiteX3" fmla="*/ 20030 w 332716"/>
              <a:gd name="connsiteY3" fmla="*/ 356849 h 602417"/>
              <a:gd name="connsiteX4" fmla="*/ 40552 w 332716"/>
              <a:gd name="connsiteY4" fmla="*/ 327776 h 602417"/>
              <a:gd name="connsiteX5" fmla="*/ 275276 w 332716"/>
              <a:gd name="connsiteY5" fmla="*/ 562201 h 602417"/>
              <a:gd name="connsiteX6" fmla="*/ 189396 w 332716"/>
              <a:gd name="connsiteY6" fmla="*/ 600864 h 602417"/>
              <a:gd name="connsiteX7" fmla="*/ 35212 w 332716"/>
              <a:gd name="connsiteY7" fmla="*/ 334220 h 602417"/>
              <a:gd name="connsiteX8" fmla="*/ 40552 w 332716"/>
              <a:gd name="connsiteY8" fmla="*/ 327776 h 602417"/>
              <a:gd name="connsiteX9" fmla="*/ 64318 w 332716"/>
              <a:gd name="connsiteY9" fmla="*/ 305337 h 602417"/>
              <a:gd name="connsiteX10" fmla="*/ 331164 w 332716"/>
              <a:gd name="connsiteY10" fmla="*/ 459079 h 602417"/>
              <a:gd name="connsiteX11" fmla="*/ 292439 w 332716"/>
              <a:gd name="connsiteY11" fmla="*/ 544836 h 602417"/>
              <a:gd name="connsiteX12" fmla="*/ 57864 w 332716"/>
              <a:gd name="connsiteY12" fmla="*/ 310669 h 602417"/>
              <a:gd name="connsiteX13" fmla="*/ 64318 w 332716"/>
              <a:gd name="connsiteY13" fmla="*/ 305337 h 602417"/>
              <a:gd name="connsiteX14" fmla="*/ 33200 w 332716"/>
              <a:gd name="connsiteY14" fmla="*/ 0 h 602417"/>
              <a:gd name="connsiteX15" fmla="*/ 117314 w 332716"/>
              <a:gd name="connsiteY15" fmla="*/ 0 h 602417"/>
              <a:gd name="connsiteX16" fmla="*/ 117314 w 332716"/>
              <a:gd name="connsiteY16" fmla="*/ 202890 h 602417"/>
              <a:gd name="connsiteX17" fmla="*/ 143349 w 332716"/>
              <a:gd name="connsiteY17" fmla="*/ 202890 h 602417"/>
              <a:gd name="connsiteX18" fmla="*/ 143349 w 332716"/>
              <a:gd name="connsiteY18" fmla="*/ 0 h 602417"/>
              <a:gd name="connsiteX19" fmla="*/ 189634 w 332716"/>
              <a:gd name="connsiteY19" fmla="*/ 0 h 602417"/>
              <a:gd name="connsiteX20" fmla="*/ 189634 w 332716"/>
              <a:gd name="connsiteY20" fmla="*/ 202890 h 602417"/>
              <a:gd name="connsiteX21" fmla="*/ 215224 w 332716"/>
              <a:gd name="connsiteY21" fmla="*/ 202890 h 602417"/>
              <a:gd name="connsiteX22" fmla="*/ 215224 w 332716"/>
              <a:gd name="connsiteY22" fmla="*/ 0 h 602417"/>
              <a:gd name="connsiteX23" fmla="*/ 299560 w 332716"/>
              <a:gd name="connsiteY23" fmla="*/ 0 h 602417"/>
              <a:gd name="connsiteX24" fmla="*/ 299560 w 332716"/>
              <a:gd name="connsiteY24" fmla="*/ 210001 h 602417"/>
              <a:gd name="connsiteX25" fmla="*/ 313802 w 332716"/>
              <a:gd name="connsiteY25" fmla="*/ 210001 h 602417"/>
              <a:gd name="connsiteX26" fmla="*/ 327821 w 332716"/>
              <a:gd name="connsiteY26" fmla="*/ 224001 h 602417"/>
              <a:gd name="connsiteX27" fmla="*/ 313802 w 332716"/>
              <a:gd name="connsiteY27" fmla="*/ 238001 h 602417"/>
              <a:gd name="connsiteX28" fmla="*/ 269742 w 332716"/>
              <a:gd name="connsiteY28" fmla="*/ 238001 h 602417"/>
              <a:gd name="connsiteX29" fmla="*/ 254166 w 332716"/>
              <a:gd name="connsiteY29" fmla="*/ 245112 h 602417"/>
              <a:gd name="connsiteX30" fmla="*/ 186074 w 332716"/>
              <a:gd name="connsiteY30" fmla="*/ 245112 h 602417"/>
              <a:gd name="connsiteX31" fmla="*/ 187631 w 332716"/>
              <a:gd name="connsiteY31" fmla="*/ 252001 h 602417"/>
              <a:gd name="connsiteX32" fmla="*/ 181401 w 332716"/>
              <a:gd name="connsiteY32" fmla="*/ 266890 h 602417"/>
              <a:gd name="connsiteX33" fmla="*/ 175838 w 332716"/>
              <a:gd name="connsiteY33" fmla="*/ 270668 h 602417"/>
              <a:gd name="connsiteX34" fmla="*/ 332716 w 332716"/>
              <a:gd name="connsiteY34" fmla="*/ 432002 h 602417"/>
              <a:gd name="connsiteX35" fmla="*/ 87051 w 332716"/>
              <a:gd name="connsiteY35" fmla="*/ 290224 h 602417"/>
              <a:gd name="connsiteX36" fmla="*/ 157368 w 332716"/>
              <a:gd name="connsiteY36" fmla="*/ 270668 h 602417"/>
              <a:gd name="connsiteX37" fmla="*/ 151583 w 332716"/>
              <a:gd name="connsiteY37" fmla="*/ 266890 h 602417"/>
              <a:gd name="connsiteX38" fmla="*/ 145352 w 332716"/>
              <a:gd name="connsiteY38" fmla="*/ 252001 h 602417"/>
              <a:gd name="connsiteX39" fmla="*/ 146910 w 332716"/>
              <a:gd name="connsiteY39" fmla="*/ 245112 h 602417"/>
              <a:gd name="connsiteX40" fmla="*/ 78818 w 332716"/>
              <a:gd name="connsiteY40" fmla="*/ 245112 h 602417"/>
              <a:gd name="connsiteX41" fmla="*/ 63241 w 332716"/>
              <a:gd name="connsiteY41" fmla="*/ 238001 h 602417"/>
              <a:gd name="connsiteX42" fmla="*/ 19182 w 332716"/>
              <a:gd name="connsiteY42" fmla="*/ 238001 h 602417"/>
              <a:gd name="connsiteX43" fmla="*/ 4940 w 332716"/>
              <a:gd name="connsiteY43" fmla="*/ 224001 h 602417"/>
              <a:gd name="connsiteX44" fmla="*/ 19182 w 332716"/>
              <a:gd name="connsiteY44" fmla="*/ 210001 h 602417"/>
              <a:gd name="connsiteX45" fmla="*/ 33200 w 332716"/>
              <a:gd name="connsiteY45" fmla="*/ 210001 h 60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2716" h="602417">
                <a:moveTo>
                  <a:pt x="20030" y="356849"/>
                </a:moveTo>
                <a:lnTo>
                  <a:pt x="162018" y="602417"/>
                </a:lnTo>
                <a:cubicBezTo>
                  <a:pt x="72107" y="599973"/>
                  <a:pt x="0" y="526635"/>
                  <a:pt x="0" y="436409"/>
                </a:cubicBezTo>
                <a:cubicBezTo>
                  <a:pt x="0" y="407518"/>
                  <a:pt x="7344" y="380628"/>
                  <a:pt x="20030" y="356849"/>
                </a:cubicBezTo>
                <a:close/>
                <a:moveTo>
                  <a:pt x="40552" y="327776"/>
                </a:moveTo>
                <a:lnTo>
                  <a:pt x="275276" y="562201"/>
                </a:lnTo>
                <a:cubicBezTo>
                  <a:pt x="251470" y="582643"/>
                  <a:pt x="221879" y="596420"/>
                  <a:pt x="189396" y="600864"/>
                </a:cubicBezTo>
                <a:lnTo>
                  <a:pt x="35212" y="334220"/>
                </a:lnTo>
                <a:cubicBezTo>
                  <a:pt x="36992" y="331998"/>
                  <a:pt x="38772" y="329998"/>
                  <a:pt x="40552" y="327776"/>
                </a:cubicBezTo>
                <a:close/>
                <a:moveTo>
                  <a:pt x="64318" y="305337"/>
                </a:moveTo>
                <a:lnTo>
                  <a:pt x="331164" y="459079"/>
                </a:lnTo>
                <a:cubicBezTo>
                  <a:pt x="326713" y="491737"/>
                  <a:pt x="312914" y="521064"/>
                  <a:pt x="292439" y="544836"/>
                </a:cubicBezTo>
                <a:lnTo>
                  <a:pt x="57864" y="310669"/>
                </a:lnTo>
                <a:cubicBezTo>
                  <a:pt x="59867" y="308670"/>
                  <a:pt x="62093" y="307114"/>
                  <a:pt x="64318" y="305337"/>
                </a:cubicBezTo>
                <a:close/>
                <a:moveTo>
                  <a:pt x="33200" y="0"/>
                </a:moveTo>
                <a:lnTo>
                  <a:pt x="117314" y="0"/>
                </a:lnTo>
                <a:lnTo>
                  <a:pt x="117314" y="202890"/>
                </a:lnTo>
                <a:lnTo>
                  <a:pt x="143349" y="202890"/>
                </a:lnTo>
                <a:lnTo>
                  <a:pt x="143349" y="0"/>
                </a:lnTo>
                <a:lnTo>
                  <a:pt x="189634" y="0"/>
                </a:lnTo>
                <a:lnTo>
                  <a:pt x="189634" y="202890"/>
                </a:lnTo>
                <a:lnTo>
                  <a:pt x="215224" y="202890"/>
                </a:lnTo>
                <a:lnTo>
                  <a:pt x="215224" y="0"/>
                </a:lnTo>
                <a:lnTo>
                  <a:pt x="299560" y="0"/>
                </a:lnTo>
                <a:lnTo>
                  <a:pt x="299560" y="210001"/>
                </a:lnTo>
                <a:lnTo>
                  <a:pt x="313802" y="210001"/>
                </a:lnTo>
                <a:cubicBezTo>
                  <a:pt x="321590" y="210001"/>
                  <a:pt x="327821" y="216223"/>
                  <a:pt x="327821" y="224001"/>
                </a:cubicBezTo>
                <a:cubicBezTo>
                  <a:pt x="327821" y="231779"/>
                  <a:pt x="321590" y="238001"/>
                  <a:pt x="313802" y="238001"/>
                </a:cubicBezTo>
                <a:lnTo>
                  <a:pt x="269742" y="238001"/>
                </a:lnTo>
                <a:cubicBezTo>
                  <a:pt x="265737" y="242223"/>
                  <a:pt x="260396" y="245112"/>
                  <a:pt x="254166" y="245112"/>
                </a:cubicBezTo>
                <a:lnTo>
                  <a:pt x="186074" y="245112"/>
                </a:lnTo>
                <a:cubicBezTo>
                  <a:pt x="186964" y="247335"/>
                  <a:pt x="187631" y="249779"/>
                  <a:pt x="187631" y="252001"/>
                </a:cubicBezTo>
                <a:cubicBezTo>
                  <a:pt x="187631" y="257779"/>
                  <a:pt x="185406" y="263112"/>
                  <a:pt x="181401" y="266890"/>
                </a:cubicBezTo>
                <a:cubicBezTo>
                  <a:pt x="179843" y="268446"/>
                  <a:pt x="177840" y="269557"/>
                  <a:pt x="175838" y="270668"/>
                </a:cubicBezTo>
                <a:cubicBezTo>
                  <a:pt x="261954" y="275335"/>
                  <a:pt x="330491" y="345335"/>
                  <a:pt x="332716" y="432002"/>
                </a:cubicBezTo>
                <a:lnTo>
                  <a:pt x="87051" y="290224"/>
                </a:lnTo>
                <a:cubicBezTo>
                  <a:pt x="107968" y="278890"/>
                  <a:pt x="132001" y="272001"/>
                  <a:pt x="157368" y="270668"/>
                </a:cubicBezTo>
                <a:cubicBezTo>
                  <a:pt x="155143" y="269779"/>
                  <a:pt x="153140" y="268446"/>
                  <a:pt x="151583" y="266890"/>
                </a:cubicBezTo>
                <a:cubicBezTo>
                  <a:pt x="147577" y="262890"/>
                  <a:pt x="145352" y="257557"/>
                  <a:pt x="145352" y="252001"/>
                </a:cubicBezTo>
                <a:cubicBezTo>
                  <a:pt x="145352" y="249779"/>
                  <a:pt x="146019" y="247335"/>
                  <a:pt x="146910" y="245112"/>
                </a:cubicBezTo>
                <a:lnTo>
                  <a:pt x="78818" y="245112"/>
                </a:lnTo>
                <a:cubicBezTo>
                  <a:pt x="72587" y="245112"/>
                  <a:pt x="67024" y="242223"/>
                  <a:pt x="63241" y="238001"/>
                </a:cubicBezTo>
                <a:lnTo>
                  <a:pt x="19182" y="238001"/>
                </a:lnTo>
                <a:cubicBezTo>
                  <a:pt x="11393" y="238001"/>
                  <a:pt x="4940" y="231779"/>
                  <a:pt x="4940" y="224001"/>
                </a:cubicBezTo>
                <a:cubicBezTo>
                  <a:pt x="4940" y="216223"/>
                  <a:pt x="11393" y="210001"/>
                  <a:pt x="19182" y="210001"/>
                </a:cubicBezTo>
                <a:lnTo>
                  <a:pt x="33200" y="210001"/>
                </a:lnTo>
                <a:close/>
              </a:path>
            </a:pathLst>
          </a:custGeom>
          <a:solidFill>
            <a:srgbClr val="094BB7"/>
          </a:solidFill>
          <a:ln>
            <a:noFill/>
          </a:ln>
          <a:effectLst>
            <a:outerShdw blurRad="50800" dist="38100" dir="2700000" algn="tl" rotWithShape="0">
              <a:prstClr val="black">
                <a:alpha val="40000"/>
              </a:prstClr>
            </a:outerShdw>
          </a:effectLst>
        </p:spPr>
      </p:sp>
      <p:grpSp>
        <p:nvGrpSpPr>
          <p:cNvPr id="28" name="组合 27">
            <a:extLst>
              <a:ext uri="{FF2B5EF4-FFF2-40B4-BE49-F238E27FC236}">
                <a16:creationId xmlns:a16="http://schemas.microsoft.com/office/drawing/2014/main" id="{7195D7A5-E555-48D0-B1A1-C16EAD0F415E}"/>
              </a:ext>
            </a:extLst>
          </p:cNvPr>
          <p:cNvGrpSpPr/>
          <p:nvPr/>
        </p:nvGrpSpPr>
        <p:grpSpPr>
          <a:xfrm>
            <a:off x="527597" y="6410561"/>
            <a:ext cx="912793" cy="242507"/>
            <a:chOff x="5415757" y="2776539"/>
            <a:chExt cx="3417888" cy="908051"/>
          </a:xfrm>
          <a:solidFill>
            <a:srgbClr val="C00000"/>
          </a:solidFill>
          <a:effectLst>
            <a:outerShdw blurRad="50800" dist="38100" dir="2700000" algn="tl" rotWithShape="0">
              <a:prstClr val="black">
                <a:alpha val="40000"/>
              </a:prstClr>
            </a:outerShdw>
          </a:effectLst>
        </p:grpSpPr>
        <p:sp>
          <p:nvSpPr>
            <p:cNvPr id="29" name="îşlíḓê">
              <a:extLst>
                <a:ext uri="{FF2B5EF4-FFF2-40B4-BE49-F238E27FC236}">
                  <a16:creationId xmlns:a16="http://schemas.microsoft.com/office/drawing/2014/main" id="{B8E7DFA5-00B2-4E84-8CFE-1CD7087EE11B}"/>
                </a:ext>
              </a:extLst>
            </p:cNvPr>
            <p:cNvSpPr/>
            <p:nvPr userDrawn="1"/>
          </p:nvSpPr>
          <p:spPr bwMode="auto">
            <a:xfrm>
              <a:off x="5577682" y="2901952"/>
              <a:ext cx="123825" cy="214313"/>
            </a:xfrm>
            <a:custGeom>
              <a:avLst/>
              <a:gdLst>
                <a:gd name="T0" fmla="*/ 20 w 24"/>
                <a:gd name="T1" fmla="*/ 28 h 41"/>
                <a:gd name="T2" fmla="*/ 14 w 24"/>
                <a:gd name="T3" fmla="*/ 9 h 41"/>
                <a:gd name="T4" fmla="*/ 4 w 24"/>
                <a:gd name="T5" fmla="*/ 10 h 41"/>
                <a:gd name="T6" fmla="*/ 5 w 24"/>
                <a:gd name="T7" fmla="*/ 32 h 41"/>
                <a:gd name="T8" fmla="*/ 20 w 24"/>
                <a:gd name="T9" fmla="*/ 28 h 41"/>
              </a:gdLst>
              <a:ahLst/>
              <a:cxnLst>
                <a:cxn ang="0">
                  <a:pos x="T0" y="T1"/>
                </a:cxn>
                <a:cxn ang="0">
                  <a:pos x="T2" y="T3"/>
                </a:cxn>
                <a:cxn ang="0">
                  <a:pos x="T4" y="T5"/>
                </a:cxn>
                <a:cxn ang="0">
                  <a:pos x="T6" y="T7"/>
                </a:cxn>
                <a:cxn ang="0">
                  <a:pos x="T8" y="T9"/>
                </a:cxn>
              </a:cxnLst>
              <a:rect l="0" t="0" r="r" b="b"/>
              <a:pathLst>
                <a:path w="24" h="41">
                  <a:moveTo>
                    <a:pt x="20" y="28"/>
                  </a:moveTo>
                  <a:cubicBezTo>
                    <a:pt x="24" y="20"/>
                    <a:pt x="14" y="9"/>
                    <a:pt x="14" y="9"/>
                  </a:cubicBezTo>
                  <a:cubicBezTo>
                    <a:pt x="14" y="9"/>
                    <a:pt x="8" y="0"/>
                    <a:pt x="4" y="10"/>
                  </a:cubicBezTo>
                  <a:cubicBezTo>
                    <a:pt x="0" y="20"/>
                    <a:pt x="0" y="23"/>
                    <a:pt x="5" y="32"/>
                  </a:cubicBezTo>
                  <a:cubicBezTo>
                    <a:pt x="9" y="41"/>
                    <a:pt x="16" y="35"/>
                    <a:pt x="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0" name="iṧļïḍé">
              <a:extLst>
                <a:ext uri="{FF2B5EF4-FFF2-40B4-BE49-F238E27FC236}">
                  <a16:creationId xmlns:a16="http://schemas.microsoft.com/office/drawing/2014/main" id="{C8706940-D9B4-4117-8AD3-D71E2444E567}"/>
                </a:ext>
              </a:extLst>
            </p:cNvPr>
            <p:cNvSpPr/>
            <p:nvPr userDrawn="1"/>
          </p:nvSpPr>
          <p:spPr bwMode="auto">
            <a:xfrm>
              <a:off x="5415757" y="3016252"/>
              <a:ext cx="747713" cy="668338"/>
            </a:xfrm>
            <a:custGeom>
              <a:avLst/>
              <a:gdLst>
                <a:gd name="T0" fmla="*/ 138 w 144"/>
                <a:gd name="T1" fmla="*/ 24 h 128"/>
                <a:gd name="T2" fmla="*/ 135 w 144"/>
                <a:gd name="T3" fmla="*/ 20 h 128"/>
                <a:gd name="T4" fmla="*/ 126 w 144"/>
                <a:gd name="T5" fmla="*/ 23 h 128"/>
                <a:gd name="T6" fmla="*/ 117 w 144"/>
                <a:gd name="T7" fmla="*/ 29 h 128"/>
                <a:gd name="T8" fmla="*/ 120 w 144"/>
                <a:gd name="T9" fmla="*/ 23 h 128"/>
                <a:gd name="T10" fmla="*/ 131 w 144"/>
                <a:gd name="T11" fmla="*/ 15 h 128"/>
                <a:gd name="T12" fmla="*/ 138 w 144"/>
                <a:gd name="T13" fmla="*/ 9 h 128"/>
                <a:gd name="T14" fmla="*/ 127 w 144"/>
                <a:gd name="T15" fmla="*/ 5 h 128"/>
                <a:gd name="T16" fmla="*/ 112 w 144"/>
                <a:gd name="T17" fmla="*/ 5 h 128"/>
                <a:gd name="T18" fmla="*/ 102 w 144"/>
                <a:gd name="T19" fmla="*/ 8 h 128"/>
                <a:gd name="T20" fmla="*/ 100 w 144"/>
                <a:gd name="T21" fmla="*/ 24 h 128"/>
                <a:gd name="T22" fmla="*/ 88 w 144"/>
                <a:gd name="T23" fmla="*/ 33 h 128"/>
                <a:gd name="T24" fmla="*/ 83 w 144"/>
                <a:gd name="T25" fmla="*/ 31 h 128"/>
                <a:gd name="T26" fmla="*/ 91 w 144"/>
                <a:gd name="T27" fmla="*/ 26 h 128"/>
                <a:gd name="T28" fmla="*/ 91 w 144"/>
                <a:gd name="T29" fmla="*/ 21 h 128"/>
                <a:gd name="T30" fmla="*/ 82 w 144"/>
                <a:gd name="T31" fmla="*/ 10 h 128"/>
                <a:gd name="T32" fmla="*/ 70 w 144"/>
                <a:gd name="T33" fmla="*/ 12 h 128"/>
                <a:gd name="T34" fmla="*/ 63 w 144"/>
                <a:gd name="T35" fmla="*/ 30 h 128"/>
                <a:gd name="T36" fmla="*/ 58 w 144"/>
                <a:gd name="T37" fmla="*/ 42 h 128"/>
                <a:gd name="T38" fmla="*/ 58 w 144"/>
                <a:gd name="T39" fmla="*/ 52 h 128"/>
                <a:gd name="T40" fmla="*/ 39 w 144"/>
                <a:gd name="T41" fmla="*/ 61 h 128"/>
                <a:gd name="T42" fmla="*/ 35 w 144"/>
                <a:gd name="T43" fmla="*/ 58 h 128"/>
                <a:gd name="T44" fmla="*/ 9 w 144"/>
                <a:gd name="T45" fmla="*/ 90 h 128"/>
                <a:gd name="T46" fmla="*/ 3 w 144"/>
                <a:gd name="T47" fmla="*/ 115 h 128"/>
                <a:gd name="T48" fmla="*/ 20 w 144"/>
                <a:gd name="T49" fmla="*/ 114 h 128"/>
                <a:gd name="T50" fmla="*/ 33 w 144"/>
                <a:gd name="T51" fmla="*/ 82 h 128"/>
                <a:gd name="T52" fmla="*/ 42 w 144"/>
                <a:gd name="T53" fmla="*/ 80 h 128"/>
                <a:gd name="T54" fmla="*/ 56 w 144"/>
                <a:gd name="T55" fmla="*/ 73 h 128"/>
                <a:gd name="T56" fmla="*/ 58 w 144"/>
                <a:gd name="T57" fmla="*/ 79 h 128"/>
                <a:gd name="T58" fmla="*/ 58 w 144"/>
                <a:gd name="T59" fmla="*/ 89 h 128"/>
                <a:gd name="T60" fmla="*/ 76 w 144"/>
                <a:gd name="T61" fmla="*/ 70 h 128"/>
                <a:gd name="T62" fmla="*/ 77 w 144"/>
                <a:gd name="T63" fmla="*/ 60 h 128"/>
                <a:gd name="T64" fmla="*/ 95 w 144"/>
                <a:gd name="T65" fmla="*/ 42 h 128"/>
                <a:gd name="T66" fmla="*/ 95 w 144"/>
                <a:gd name="T67" fmla="*/ 53 h 128"/>
                <a:gd name="T68" fmla="*/ 96 w 144"/>
                <a:gd name="T69" fmla="*/ 67 h 128"/>
                <a:gd name="T70" fmla="*/ 113 w 144"/>
                <a:gd name="T71" fmla="*/ 50 h 128"/>
                <a:gd name="T72" fmla="*/ 116 w 144"/>
                <a:gd name="T73" fmla="*/ 50 h 128"/>
                <a:gd name="T74" fmla="*/ 117 w 144"/>
                <a:gd name="T75" fmla="*/ 87 h 128"/>
                <a:gd name="T76" fmla="*/ 135 w 144"/>
                <a:gd name="T77" fmla="*/ 66 h 128"/>
                <a:gd name="T78" fmla="*/ 134 w 144"/>
                <a:gd name="T79" fmla="*/ 40 h 128"/>
                <a:gd name="T80" fmla="*/ 144 w 144"/>
                <a:gd name="T81" fmla="*/ 28 h 128"/>
                <a:gd name="T82" fmla="*/ 138 w 144"/>
                <a:gd name="T83"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28">
                  <a:moveTo>
                    <a:pt x="138" y="24"/>
                  </a:moveTo>
                  <a:cubicBezTo>
                    <a:pt x="138" y="24"/>
                    <a:pt x="135" y="23"/>
                    <a:pt x="135" y="20"/>
                  </a:cubicBezTo>
                  <a:cubicBezTo>
                    <a:pt x="135" y="20"/>
                    <a:pt x="130" y="17"/>
                    <a:pt x="126" y="23"/>
                  </a:cubicBezTo>
                  <a:cubicBezTo>
                    <a:pt x="122" y="28"/>
                    <a:pt x="120" y="30"/>
                    <a:pt x="117" y="29"/>
                  </a:cubicBezTo>
                  <a:cubicBezTo>
                    <a:pt x="114" y="28"/>
                    <a:pt x="118" y="25"/>
                    <a:pt x="120" y="23"/>
                  </a:cubicBezTo>
                  <a:cubicBezTo>
                    <a:pt x="123" y="22"/>
                    <a:pt x="127" y="16"/>
                    <a:pt x="131" y="15"/>
                  </a:cubicBezTo>
                  <a:cubicBezTo>
                    <a:pt x="136" y="14"/>
                    <a:pt x="138" y="14"/>
                    <a:pt x="138" y="9"/>
                  </a:cubicBezTo>
                  <a:cubicBezTo>
                    <a:pt x="138" y="5"/>
                    <a:pt x="137" y="0"/>
                    <a:pt x="127" y="5"/>
                  </a:cubicBezTo>
                  <a:cubicBezTo>
                    <a:pt x="117" y="10"/>
                    <a:pt x="114" y="9"/>
                    <a:pt x="112" y="5"/>
                  </a:cubicBezTo>
                  <a:cubicBezTo>
                    <a:pt x="109" y="0"/>
                    <a:pt x="103" y="1"/>
                    <a:pt x="102" y="8"/>
                  </a:cubicBezTo>
                  <a:cubicBezTo>
                    <a:pt x="102" y="16"/>
                    <a:pt x="100" y="24"/>
                    <a:pt x="100" y="24"/>
                  </a:cubicBezTo>
                  <a:cubicBezTo>
                    <a:pt x="88" y="33"/>
                    <a:pt x="88" y="33"/>
                    <a:pt x="88" y="33"/>
                  </a:cubicBezTo>
                  <a:cubicBezTo>
                    <a:pt x="88" y="33"/>
                    <a:pt x="79" y="34"/>
                    <a:pt x="83" y="31"/>
                  </a:cubicBezTo>
                  <a:cubicBezTo>
                    <a:pt x="87" y="27"/>
                    <a:pt x="91" y="26"/>
                    <a:pt x="91" y="26"/>
                  </a:cubicBezTo>
                  <a:cubicBezTo>
                    <a:pt x="91" y="21"/>
                    <a:pt x="91" y="21"/>
                    <a:pt x="91" y="21"/>
                  </a:cubicBezTo>
                  <a:cubicBezTo>
                    <a:pt x="91" y="21"/>
                    <a:pt x="84" y="15"/>
                    <a:pt x="82" y="10"/>
                  </a:cubicBezTo>
                  <a:cubicBezTo>
                    <a:pt x="80" y="4"/>
                    <a:pt x="71" y="2"/>
                    <a:pt x="70" y="12"/>
                  </a:cubicBezTo>
                  <a:cubicBezTo>
                    <a:pt x="69" y="22"/>
                    <a:pt x="68" y="27"/>
                    <a:pt x="63" y="30"/>
                  </a:cubicBezTo>
                  <a:cubicBezTo>
                    <a:pt x="58" y="34"/>
                    <a:pt x="48" y="39"/>
                    <a:pt x="58" y="42"/>
                  </a:cubicBezTo>
                  <a:cubicBezTo>
                    <a:pt x="67" y="45"/>
                    <a:pt x="61" y="48"/>
                    <a:pt x="58" y="52"/>
                  </a:cubicBezTo>
                  <a:cubicBezTo>
                    <a:pt x="54" y="56"/>
                    <a:pt x="42" y="65"/>
                    <a:pt x="39" y="61"/>
                  </a:cubicBezTo>
                  <a:cubicBezTo>
                    <a:pt x="35" y="58"/>
                    <a:pt x="35" y="58"/>
                    <a:pt x="35" y="58"/>
                  </a:cubicBezTo>
                  <a:cubicBezTo>
                    <a:pt x="35" y="58"/>
                    <a:pt x="18" y="82"/>
                    <a:pt x="9" y="90"/>
                  </a:cubicBezTo>
                  <a:cubicBezTo>
                    <a:pt x="1" y="97"/>
                    <a:pt x="0" y="105"/>
                    <a:pt x="3" y="115"/>
                  </a:cubicBezTo>
                  <a:cubicBezTo>
                    <a:pt x="5" y="126"/>
                    <a:pt x="17" y="128"/>
                    <a:pt x="20" y="114"/>
                  </a:cubicBezTo>
                  <a:cubicBezTo>
                    <a:pt x="22" y="100"/>
                    <a:pt x="29" y="88"/>
                    <a:pt x="33" y="82"/>
                  </a:cubicBezTo>
                  <a:cubicBezTo>
                    <a:pt x="37" y="75"/>
                    <a:pt x="42" y="80"/>
                    <a:pt x="42" y="80"/>
                  </a:cubicBezTo>
                  <a:cubicBezTo>
                    <a:pt x="42" y="80"/>
                    <a:pt x="51" y="80"/>
                    <a:pt x="56" y="73"/>
                  </a:cubicBezTo>
                  <a:cubicBezTo>
                    <a:pt x="60" y="66"/>
                    <a:pt x="60" y="76"/>
                    <a:pt x="58" y="79"/>
                  </a:cubicBezTo>
                  <a:cubicBezTo>
                    <a:pt x="56" y="82"/>
                    <a:pt x="49" y="89"/>
                    <a:pt x="58" y="89"/>
                  </a:cubicBezTo>
                  <a:cubicBezTo>
                    <a:pt x="66" y="89"/>
                    <a:pt x="73" y="80"/>
                    <a:pt x="76" y="70"/>
                  </a:cubicBezTo>
                  <a:cubicBezTo>
                    <a:pt x="77" y="60"/>
                    <a:pt x="77" y="60"/>
                    <a:pt x="77" y="60"/>
                  </a:cubicBezTo>
                  <a:cubicBezTo>
                    <a:pt x="77" y="60"/>
                    <a:pt x="88" y="47"/>
                    <a:pt x="95" y="42"/>
                  </a:cubicBezTo>
                  <a:cubicBezTo>
                    <a:pt x="95" y="53"/>
                    <a:pt x="95" y="53"/>
                    <a:pt x="95" y="53"/>
                  </a:cubicBezTo>
                  <a:cubicBezTo>
                    <a:pt x="95" y="53"/>
                    <a:pt x="86" y="65"/>
                    <a:pt x="96" y="67"/>
                  </a:cubicBezTo>
                  <a:cubicBezTo>
                    <a:pt x="106" y="69"/>
                    <a:pt x="110" y="61"/>
                    <a:pt x="113" y="50"/>
                  </a:cubicBezTo>
                  <a:cubicBezTo>
                    <a:pt x="116" y="50"/>
                    <a:pt x="116" y="50"/>
                    <a:pt x="116" y="50"/>
                  </a:cubicBezTo>
                  <a:cubicBezTo>
                    <a:pt x="117" y="87"/>
                    <a:pt x="117" y="87"/>
                    <a:pt x="117" y="87"/>
                  </a:cubicBezTo>
                  <a:cubicBezTo>
                    <a:pt x="117" y="87"/>
                    <a:pt x="132" y="87"/>
                    <a:pt x="135" y="66"/>
                  </a:cubicBezTo>
                  <a:cubicBezTo>
                    <a:pt x="134" y="40"/>
                    <a:pt x="134" y="40"/>
                    <a:pt x="134" y="40"/>
                  </a:cubicBezTo>
                  <a:cubicBezTo>
                    <a:pt x="134" y="40"/>
                    <a:pt x="143" y="34"/>
                    <a:pt x="144" y="28"/>
                  </a:cubicBezTo>
                  <a:cubicBezTo>
                    <a:pt x="144" y="23"/>
                    <a:pt x="138" y="24"/>
                    <a:pt x="13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1" name="íṣľiḋé">
              <a:extLst>
                <a:ext uri="{FF2B5EF4-FFF2-40B4-BE49-F238E27FC236}">
                  <a16:creationId xmlns:a16="http://schemas.microsoft.com/office/drawing/2014/main" id="{71230242-C375-4D95-B4C9-20CC2F625D3C}"/>
                </a:ext>
              </a:extLst>
            </p:cNvPr>
            <p:cNvSpPr/>
            <p:nvPr userDrawn="1"/>
          </p:nvSpPr>
          <p:spPr bwMode="auto">
            <a:xfrm>
              <a:off x="6631782" y="2892427"/>
              <a:ext cx="119063" cy="187325"/>
            </a:xfrm>
            <a:custGeom>
              <a:avLst/>
              <a:gdLst>
                <a:gd name="T0" fmla="*/ 10 w 23"/>
                <a:gd name="T1" fmla="*/ 6 h 36"/>
                <a:gd name="T2" fmla="*/ 3 w 23"/>
                <a:gd name="T3" fmla="*/ 10 h 36"/>
                <a:gd name="T4" fmla="*/ 3 w 23"/>
                <a:gd name="T5" fmla="*/ 30 h 36"/>
                <a:gd name="T6" fmla="*/ 19 w 23"/>
                <a:gd name="T7" fmla="*/ 30 h 36"/>
                <a:gd name="T8" fmla="*/ 18 w 23"/>
                <a:gd name="T9" fmla="*/ 14 h 36"/>
                <a:gd name="T10" fmla="*/ 10 w 23"/>
                <a:gd name="T11" fmla="*/ 6 h 36"/>
              </a:gdLst>
              <a:ahLst/>
              <a:cxnLst>
                <a:cxn ang="0">
                  <a:pos x="T0" y="T1"/>
                </a:cxn>
                <a:cxn ang="0">
                  <a:pos x="T2" y="T3"/>
                </a:cxn>
                <a:cxn ang="0">
                  <a:pos x="T4" y="T5"/>
                </a:cxn>
                <a:cxn ang="0">
                  <a:pos x="T6" y="T7"/>
                </a:cxn>
                <a:cxn ang="0">
                  <a:pos x="T8" y="T9"/>
                </a:cxn>
                <a:cxn ang="0">
                  <a:pos x="T10" y="T11"/>
                </a:cxn>
              </a:cxnLst>
              <a:rect l="0" t="0" r="r" b="b"/>
              <a:pathLst>
                <a:path w="23" h="36">
                  <a:moveTo>
                    <a:pt x="10" y="6"/>
                  </a:moveTo>
                  <a:cubicBezTo>
                    <a:pt x="10" y="6"/>
                    <a:pt x="6" y="0"/>
                    <a:pt x="3" y="10"/>
                  </a:cubicBezTo>
                  <a:cubicBezTo>
                    <a:pt x="0" y="19"/>
                    <a:pt x="4" y="24"/>
                    <a:pt x="3" y="30"/>
                  </a:cubicBezTo>
                  <a:cubicBezTo>
                    <a:pt x="2" y="36"/>
                    <a:pt x="15" y="34"/>
                    <a:pt x="19" y="30"/>
                  </a:cubicBezTo>
                  <a:cubicBezTo>
                    <a:pt x="23" y="27"/>
                    <a:pt x="23" y="18"/>
                    <a:pt x="18" y="14"/>
                  </a:cubicBezTo>
                  <a:cubicBezTo>
                    <a:pt x="12" y="9"/>
                    <a:pt x="10"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2" name="íṡḷïďé">
              <a:extLst>
                <a:ext uri="{FF2B5EF4-FFF2-40B4-BE49-F238E27FC236}">
                  <a16:creationId xmlns:a16="http://schemas.microsoft.com/office/drawing/2014/main" id="{AC828F11-A637-4341-9F13-3AD0AAF46ACA}"/>
                </a:ext>
              </a:extLst>
            </p:cNvPr>
            <p:cNvSpPr/>
            <p:nvPr userDrawn="1"/>
          </p:nvSpPr>
          <p:spPr bwMode="auto">
            <a:xfrm>
              <a:off x="6538119" y="3100389"/>
              <a:ext cx="139700" cy="182563"/>
            </a:xfrm>
            <a:custGeom>
              <a:avLst/>
              <a:gdLst>
                <a:gd name="T0" fmla="*/ 8 w 27"/>
                <a:gd name="T1" fmla="*/ 31 h 35"/>
                <a:gd name="T2" fmla="*/ 21 w 27"/>
                <a:gd name="T3" fmla="*/ 25 h 35"/>
                <a:gd name="T4" fmla="*/ 16 w 27"/>
                <a:gd name="T5" fmla="*/ 8 h 35"/>
                <a:gd name="T6" fmla="*/ 8 w 27"/>
                <a:gd name="T7" fmla="*/ 4 h 35"/>
                <a:gd name="T8" fmla="*/ 2 w 27"/>
                <a:gd name="T9" fmla="*/ 19 h 35"/>
                <a:gd name="T10" fmla="*/ 8 w 27"/>
                <a:gd name="T11" fmla="*/ 31 h 35"/>
              </a:gdLst>
              <a:ahLst/>
              <a:cxnLst>
                <a:cxn ang="0">
                  <a:pos x="T0" y="T1"/>
                </a:cxn>
                <a:cxn ang="0">
                  <a:pos x="T2" y="T3"/>
                </a:cxn>
                <a:cxn ang="0">
                  <a:pos x="T4" y="T5"/>
                </a:cxn>
                <a:cxn ang="0">
                  <a:pos x="T6" y="T7"/>
                </a:cxn>
                <a:cxn ang="0">
                  <a:pos x="T8" y="T9"/>
                </a:cxn>
                <a:cxn ang="0">
                  <a:pos x="T10" y="T11"/>
                </a:cxn>
              </a:cxnLst>
              <a:rect l="0" t="0" r="r" b="b"/>
              <a:pathLst>
                <a:path w="27" h="35">
                  <a:moveTo>
                    <a:pt x="8" y="31"/>
                  </a:moveTo>
                  <a:cubicBezTo>
                    <a:pt x="8" y="31"/>
                    <a:pt x="15" y="35"/>
                    <a:pt x="21" y="25"/>
                  </a:cubicBezTo>
                  <a:cubicBezTo>
                    <a:pt x="27" y="14"/>
                    <a:pt x="16" y="8"/>
                    <a:pt x="16" y="8"/>
                  </a:cubicBezTo>
                  <a:cubicBezTo>
                    <a:pt x="16" y="8"/>
                    <a:pt x="13" y="0"/>
                    <a:pt x="8" y="4"/>
                  </a:cubicBezTo>
                  <a:cubicBezTo>
                    <a:pt x="3" y="7"/>
                    <a:pt x="0" y="13"/>
                    <a:pt x="2" y="19"/>
                  </a:cubicBezTo>
                  <a:cubicBezTo>
                    <a:pt x="5" y="25"/>
                    <a:pt x="7" y="23"/>
                    <a:pt x="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3" name="iṩļîḋe">
              <a:extLst>
                <a:ext uri="{FF2B5EF4-FFF2-40B4-BE49-F238E27FC236}">
                  <a16:creationId xmlns:a16="http://schemas.microsoft.com/office/drawing/2014/main" id="{06BC813A-B058-4570-8246-DF2F13740763}"/>
                </a:ext>
              </a:extLst>
            </p:cNvPr>
            <p:cNvSpPr/>
            <p:nvPr userDrawn="1"/>
          </p:nvSpPr>
          <p:spPr bwMode="auto">
            <a:xfrm>
              <a:off x="6330157" y="3225802"/>
              <a:ext cx="363538" cy="449263"/>
            </a:xfrm>
            <a:custGeom>
              <a:avLst/>
              <a:gdLst>
                <a:gd name="T0" fmla="*/ 63 w 70"/>
                <a:gd name="T1" fmla="*/ 12 h 86"/>
                <a:gd name="T2" fmla="*/ 15 w 70"/>
                <a:gd name="T3" fmla="*/ 58 h 86"/>
                <a:gd name="T4" fmla="*/ 17 w 70"/>
                <a:gd name="T5" fmla="*/ 76 h 86"/>
                <a:gd name="T6" fmla="*/ 33 w 70"/>
                <a:gd name="T7" fmla="*/ 73 h 86"/>
                <a:gd name="T8" fmla="*/ 70 w 70"/>
                <a:gd name="T9" fmla="*/ 14 h 86"/>
                <a:gd name="T10" fmla="*/ 70 w 70"/>
                <a:gd name="T11" fmla="*/ 10 h 86"/>
                <a:gd name="T12" fmla="*/ 63 w 70"/>
                <a:gd name="T13" fmla="*/ 12 h 86"/>
              </a:gdLst>
              <a:ahLst/>
              <a:cxnLst>
                <a:cxn ang="0">
                  <a:pos x="T0" y="T1"/>
                </a:cxn>
                <a:cxn ang="0">
                  <a:pos x="T2" y="T3"/>
                </a:cxn>
                <a:cxn ang="0">
                  <a:pos x="T4" y="T5"/>
                </a:cxn>
                <a:cxn ang="0">
                  <a:pos x="T6" y="T7"/>
                </a:cxn>
                <a:cxn ang="0">
                  <a:pos x="T8" y="T9"/>
                </a:cxn>
                <a:cxn ang="0">
                  <a:pos x="T10" y="T11"/>
                </a:cxn>
                <a:cxn ang="0">
                  <a:pos x="T12" y="T13"/>
                </a:cxn>
              </a:cxnLst>
              <a:rect l="0" t="0" r="r" b="b"/>
              <a:pathLst>
                <a:path w="70" h="86">
                  <a:moveTo>
                    <a:pt x="63" y="12"/>
                  </a:moveTo>
                  <a:cubicBezTo>
                    <a:pt x="56" y="25"/>
                    <a:pt x="29" y="52"/>
                    <a:pt x="15" y="58"/>
                  </a:cubicBezTo>
                  <a:cubicBezTo>
                    <a:pt x="0" y="64"/>
                    <a:pt x="17" y="76"/>
                    <a:pt x="17" y="76"/>
                  </a:cubicBezTo>
                  <a:cubicBezTo>
                    <a:pt x="17" y="76"/>
                    <a:pt x="24" y="86"/>
                    <a:pt x="33" y="73"/>
                  </a:cubicBezTo>
                  <a:cubicBezTo>
                    <a:pt x="43" y="60"/>
                    <a:pt x="59" y="40"/>
                    <a:pt x="70" y="14"/>
                  </a:cubicBezTo>
                  <a:cubicBezTo>
                    <a:pt x="70" y="12"/>
                    <a:pt x="70" y="10"/>
                    <a:pt x="70" y="10"/>
                  </a:cubicBezTo>
                  <a:cubicBezTo>
                    <a:pt x="70" y="10"/>
                    <a:pt x="70" y="0"/>
                    <a:pt x="6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4" name="išḷîḋê">
              <a:extLst>
                <a:ext uri="{FF2B5EF4-FFF2-40B4-BE49-F238E27FC236}">
                  <a16:creationId xmlns:a16="http://schemas.microsoft.com/office/drawing/2014/main" id="{A1AB1BF4-94D2-4F02-83C8-89730AB0E38F}"/>
                </a:ext>
              </a:extLst>
            </p:cNvPr>
            <p:cNvSpPr/>
            <p:nvPr userDrawn="1"/>
          </p:nvSpPr>
          <p:spPr bwMode="auto">
            <a:xfrm>
              <a:off x="6817519" y="3032127"/>
              <a:ext cx="271463" cy="246063"/>
            </a:xfrm>
            <a:custGeom>
              <a:avLst/>
              <a:gdLst>
                <a:gd name="T0" fmla="*/ 37 w 52"/>
                <a:gd name="T1" fmla="*/ 2 h 47"/>
                <a:gd name="T2" fmla="*/ 10 w 52"/>
                <a:gd name="T3" fmla="*/ 11 h 47"/>
                <a:gd name="T4" fmla="*/ 6 w 52"/>
                <a:gd name="T5" fmla="*/ 21 h 47"/>
                <a:gd name="T6" fmla="*/ 19 w 52"/>
                <a:gd name="T7" fmla="*/ 29 h 47"/>
                <a:gd name="T8" fmla="*/ 25 w 52"/>
                <a:gd name="T9" fmla="*/ 32 h 47"/>
                <a:gd name="T10" fmla="*/ 20 w 52"/>
                <a:gd name="T11" fmla="*/ 47 h 47"/>
                <a:gd name="T12" fmla="*/ 36 w 52"/>
                <a:gd name="T13" fmla="*/ 41 h 47"/>
                <a:gd name="T14" fmla="*/ 51 w 52"/>
                <a:gd name="T15" fmla="*/ 17 h 47"/>
                <a:gd name="T16" fmla="*/ 37 w 52"/>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7">
                  <a:moveTo>
                    <a:pt x="37" y="2"/>
                  </a:moveTo>
                  <a:cubicBezTo>
                    <a:pt x="27" y="5"/>
                    <a:pt x="10" y="11"/>
                    <a:pt x="10" y="11"/>
                  </a:cubicBezTo>
                  <a:cubicBezTo>
                    <a:pt x="10" y="11"/>
                    <a:pt x="0" y="14"/>
                    <a:pt x="6" y="21"/>
                  </a:cubicBezTo>
                  <a:cubicBezTo>
                    <a:pt x="12" y="28"/>
                    <a:pt x="12" y="33"/>
                    <a:pt x="19" y="29"/>
                  </a:cubicBezTo>
                  <a:cubicBezTo>
                    <a:pt x="27" y="26"/>
                    <a:pt x="27" y="28"/>
                    <a:pt x="25" y="32"/>
                  </a:cubicBezTo>
                  <a:cubicBezTo>
                    <a:pt x="24" y="36"/>
                    <a:pt x="19" y="43"/>
                    <a:pt x="20" y="47"/>
                  </a:cubicBezTo>
                  <a:cubicBezTo>
                    <a:pt x="20" y="47"/>
                    <a:pt x="32" y="46"/>
                    <a:pt x="36" y="41"/>
                  </a:cubicBezTo>
                  <a:cubicBezTo>
                    <a:pt x="39" y="35"/>
                    <a:pt x="50" y="24"/>
                    <a:pt x="51" y="17"/>
                  </a:cubicBezTo>
                  <a:cubicBezTo>
                    <a:pt x="52" y="9"/>
                    <a:pt x="46" y="0"/>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5" name="ísliďe">
              <a:extLst>
                <a:ext uri="{FF2B5EF4-FFF2-40B4-BE49-F238E27FC236}">
                  <a16:creationId xmlns:a16="http://schemas.microsoft.com/office/drawing/2014/main" id="{EB277457-9A57-4C53-B727-B34901380C12}"/>
                </a:ext>
              </a:extLst>
            </p:cNvPr>
            <p:cNvSpPr/>
            <p:nvPr userDrawn="1"/>
          </p:nvSpPr>
          <p:spPr bwMode="auto">
            <a:xfrm>
              <a:off x="6792119" y="3273427"/>
              <a:ext cx="228600" cy="150813"/>
            </a:xfrm>
            <a:custGeom>
              <a:avLst/>
              <a:gdLst>
                <a:gd name="T0" fmla="*/ 31 w 44"/>
                <a:gd name="T1" fmla="*/ 3 h 29"/>
                <a:gd name="T2" fmla="*/ 8 w 44"/>
                <a:gd name="T3" fmla="*/ 9 h 29"/>
                <a:gd name="T4" fmla="*/ 7 w 44"/>
                <a:gd name="T5" fmla="*/ 20 h 29"/>
                <a:gd name="T6" fmla="*/ 31 w 44"/>
                <a:gd name="T7" fmla="*/ 23 h 29"/>
                <a:gd name="T8" fmla="*/ 44 w 44"/>
                <a:gd name="T9" fmla="*/ 2 h 29"/>
                <a:gd name="T10" fmla="*/ 31 w 44"/>
                <a:gd name="T11" fmla="*/ 3 h 29"/>
              </a:gdLst>
              <a:ahLst/>
              <a:cxnLst>
                <a:cxn ang="0">
                  <a:pos x="T0" y="T1"/>
                </a:cxn>
                <a:cxn ang="0">
                  <a:pos x="T2" y="T3"/>
                </a:cxn>
                <a:cxn ang="0">
                  <a:pos x="T4" y="T5"/>
                </a:cxn>
                <a:cxn ang="0">
                  <a:pos x="T6" y="T7"/>
                </a:cxn>
                <a:cxn ang="0">
                  <a:pos x="T8" y="T9"/>
                </a:cxn>
                <a:cxn ang="0">
                  <a:pos x="T10" y="T11"/>
                </a:cxn>
              </a:cxnLst>
              <a:rect l="0" t="0" r="r" b="b"/>
              <a:pathLst>
                <a:path w="44" h="29">
                  <a:moveTo>
                    <a:pt x="31" y="3"/>
                  </a:moveTo>
                  <a:cubicBezTo>
                    <a:pt x="24" y="6"/>
                    <a:pt x="8" y="9"/>
                    <a:pt x="8" y="9"/>
                  </a:cubicBezTo>
                  <a:cubicBezTo>
                    <a:pt x="8" y="9"/>
                    <a:pt x="0" y="13"/>
                    <a:pt x="7" y="20"/>
                  </a:cubicBezTo>
                  <a:cubicBezTo>
                    <a:pt x="13" y="27"/>
                    <a:pt x="22" y="29"/>
                    <a:pt x="31" y="23"/>
                  </a:cubicBezTo>
                  <a:cubicBezTo>
                    <a:pt x="41" y="17"/>
                    <a:pt x="43" y="13"/>
                    <a:pt x="44" y="2"/>
                  </a:cubicBezTo>
                  <a:cubicBezTo>
                    <a:pt x="44" y="2"/>
                    <a:pt x="38" y="0"/>
                    <a:pt x="3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6" name="i$líďè">
              <a:extLst>
                <a:ext uri="{FF2B5EF4-FFF2-40B4-BE49-F238E27FC236}">
                  <a16:creationId xmlns:a16="http://schemas.microsoft.com/office/drawing/2014/main" id="{C0FCD821-C50E-466F-B0A7-FF9C39C0C771}"/>
                </a:ext>
              </a:extLst>
            </p:cNvPr>
            <p:cNvSpPr/>
            <p:nvPr userDrawn="1"/>
          </p:nvSpPr>
          <p:spPr bwMode="auto">
            <a:xfrm>
              <a:off x="7363620" y="2876553"/>
              <a:ext cx="566738" cy="625474"/>
            </a:xfrm>
            <a:custGeom>
              <a:avLst/>
              <a:gdLst>
                <a:gd name="T0" fmla="*/ 108 w 109"/>
                <a:gd name="T1" fmla="*/ 54 h 120"/>
                <a:gd name="T2" fmla="*/ 97 w 109"/>
                <a:gd name="T3" fmla="*/ 52 h 120"/>
                <a:gd name="T4" fmla="*/ 84 w 109"/>
                <a:gd name="T5" fmla="*/ 58 h 120"/>
                <a:gd name="T6" fmla="*/ 89 w 109"/>
                <a:gd name="T7" fmla="*/ 43 h 120"/>
                <a:gd name="T8" fmla="*/ 85 w 109"/>
                <a:gd name="T9" fmla="*/ 10 h 120"/>
                <a:gd name="T10" fmla="*/ 70 w 109"/>
                <a:gd name="T11" fmla="*/ 16 h 120"/>
                <a:gd name="T12" fmla="*/ 68 w 109"/>
                <a:gd name="T13" fmla="*/ 53 h 120"/>
                <a:gd name="T14" fmla="*/ 53 w 109"/>
                <a:gd name="T15" fmla="*/ 72 h 120"/>
                <a:gd name="T16" fmla="*/ 11 w 109"/>
                <a:gd name="T17" fmla="*/ 79 h 120"/>
                <a:gd name="T18" fmla="*/ 2 w 109"/>
                <a:gd name="T19" fmla="*/ 89 h 120"/>
                <a:gd name="T20" fmla="*/ 20 w 109"/>
                <a:gd name="T21" fmla="*/ 100 h 120"/>
                <a:gd name="T22" fmla="*/ 31 w 109"/>
                <a:gd name="T23" fmla="*/ 98 h 120"/>
                <a:gd name="T24" fmla="*/ 41 w 109"/>
                <a:gd name="T25" fmla="*/ 94 h 120"/>
                <a:gd name="T26" fmla="*/ 49 w 109"/>
                <a:gd name="T27" fmla="*/ 90 h 120"/>
                <a:gd name="T28" fmla="*/ 54 w 109"/>
                <a:gd name="T29" fmla="*/ 92 h 120"/>
                <a:gd name="T30" fmla="*/ 32 w 109"/>
                <a:gd name="T31" fmla="*/ 110 h 120"/>
                <a:gd name="T32" fmla="*/ 35 w 109"/>
                <a:gd name="T33" fmla="*/ 119 h 120"/>
                <a:gd name="T34" fmla="*/ 70 w 109"/>
                <a:gd name="T35" fmla="*/ 92 h 120"/>
                <a:gd name="T36" fmla="*/ 89 w 109"/>
                <a:gd name="T37" fmla="*/ 72 h 120"/>
                <a:gd name="T38" fmla="*/ 108 w 109"/>
                <a:gd name="T39"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120">
                  <a:moveTo>
                    <a:pt x="108" y="54"/>
                  </a:moveTo>
                  <a:cubicBezTo>
                    <a:pt x="109" y="45"/>
                    <a:pt x="101" y="49"/>
                    <a:pt x="97" y="52"/>
                  </a:cubicBezTo>
                  <a:cubicBezTo>
                    <a:pt x="94" y="54"/>
                    <a:pt x="86" y="57"/>
                    <a:pt x="84" y="58"/>
                  </a:cubicBezTo>
                  <a:cubicBezTo>
                    <a:pt x="84" y="58"/>
                    <a:pt x="86" y="48"/>
                    <a:pt x="89" y="43"/>
                  </a:cubicBezTo>
                  <a:cubicBezTo>
                    <a:pt x="92" y="37"/>
                    <a:pt x="96" y="21"/>
                    <a:pt x="85" y="10"/>
                  </a:cubicBezTo>
                  <a:cubicBezTo>
                    <a:pt x="74" y="0"/>
                    <a:pt x="72" y="5"/>
                    <a:pt x="70" y="16"/>
                  </a:cubicBezTo>
                  <a:cubicBezTo>
                    <a:pt x="67" y="26"/>
                    <a:pt x="72" y="36"/>
                    <a:pt x="68" y="53"/>
                  </a:cubicBezTo>
                  <a:cubicBezTo>
                    <a:pt x="64" y="70"/>
                    <a:pt x="64" y="68"/>
                    <a:pt x="53" y="72"/>
                  </a:cubicBezTo>
                  <a:cubicBezTo>
                    <a:pt x="42" y="76"/>
                    <a:pt x="27" y="81"/>
                    <a:pt x="11" y="79"/>
                  </a:cubicBezTo>
                  <a:cubicBezTo>
                    <a:pt x="3" y="78"/>
                    <a:pt x="0" y="75"/>
                    <a:pt x="2" y="89"/>
                  </a:cubicBezTo>
                  <a:cubicBezTo>
                    <a:pt x="2" y="89"/>
                    <a:pt x="4" y="97"/>
                    <a:pt x="20" y="100"/>
                  </a:cubicBezTo>
                  <a:cubicBezTo>
                    <a:pt x="24" y="101"/>
                    <a:pt x="27" y="99"/>
                    <a:pt x="31" y="98"/>
                  </a:cubicBezTo>
                  <a:cubicBezTo>
                    <a:pt x="35" y="98"/>
                    <a:pt x="38" y="96"/>
                    <a:pt x="41" y="94"/>
                  </a:cubicBezTo>
                  <a:cubicBezTo>
                    <a:pt x="46" y="92"/>
                    <a:pt x="49" y="90"/>
                    <a:pt x="49" y="90"/>
                  </a:cubicBezTo>
                  <a:cubicBezTo>
                    <a:pt x="49" y="90"/>
                    <a:pt x="55" y="89"/>
                    <a:pt x="54" y="92"/>
                  </a:cubicBezTo>
                  <a:cubicBezTo>
                    <a:pt x="53" y="95"/>
                    <a:pt x="47" y="104"/>
                    <a:pt x="32" y="110"/>
                  </a:cubicBezTo>
                  <a:cubicBezTo>
                    <a:pt x="17" y="116"/>
                    <a:pt x="29" y="120"/>
                    <a:pt x="35" y="119"/>
                  </a:cubicBezTo>
                  <a:cubicBezTo>
                    <a:pt x="40" y="118"/>
                    <a:pt x="61" y="116"/>
                    <a:pt x="70" y="92"/>
                  </a:cubicBezTo>
                  <a:cubicBezTo>
                    <a:pt x="80" y="69"/>
                    <a:pt x="89" y="72"/>
                    <a:pt x="89" y="72"/>
                  </a:cubicBezTo>
                  <a:cubicBezTo>
                    <a:pt x="89" y="72"/>
                    <a:pt x="107" y="63"/>
                    <a:pt x="108"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7" name="iṥḷîďè">
              <a:extLst>
                <a:ext uri="{FF2B5EF4-FFF2-40B4-BE49-F238E27FC236}">
                  <a16:creationId xmlns:a16="http://schemas.microsoft.com/office/drawing/2014/main" id="{FADC5069-8DCB-46D1-A7B4-994640E6AB98}"/>
                </a:ext>
              </a:extLst>
            </p:cNvPr>
            <p:cNvSpPr/>
            <p:nvPr userDrawn="1"/>
          </p:nvSpPr>
          <p:spPr bwMode="auto">
            <a:xfrm>
              <a:off x="7809707" y="3346452"/>
              <a:ext cx="161925" cy="187325"/>
            </a:xfrm>
            <a:custGeom>
              <a:avLst/>
              <a:gdLst>
                <a:gd name="T0" fmla="*/ 17 w 31"/>
                <a:gd name="T1" fmla="*/ 6 h 36"/>
                <a:gd name="T2" fmla="*/ 3 w 31"/>
                <a:gd name="T3" fmla="*/ 7 h 36"/>
                <a:gd name="T4" fmla="*/ 9 w 31"/>
                <a:gd name="T5" fmla="*/ 27 h 36"/>
                <a:gd name="T6" fmla="*/ 12 w 31"/>
                <a:gd name="T7" fmla="*/ 36 h 36"/>
                <a:gd name="T8" fmla="*/ 26 w 31"/>
                <a:gd name="T9" fmla="*/ 17 h 36"/>
                <a:gd name="T10" fmla="*/ 17 w 31"/>
                <a:gd name="T11" fmla="*/ 6 h 36"/>
              </a:gdLst>
              <a:ahLst/>
              <a:cxnLst>
                <a:cxn ang="0">
                  <a:pos x="T0" y="T1"/>
                </a:cxn>
                <a:cxn ang="0">
                  <a:pos x="T2" y="T3"/>
                </a:cxn>
                <a:cxn ang="0">
                  <a:pos x="T4" y="T5"/>
                </a:cxn>
                <a:cxn ang="0">
                  <a:pos x="T6" y="T7"/>
                </a:cxn>
                <a:cxn ang="0">
                  <a:pos x="T8" y="T9"/>
                </a:cxn>
                <a:cxn ang="0">
                  <a:pos x="T10" y="T11"/>
                </a:cxn>
              </a:cxnLst>
              <a:rect l="0" t="0" r="r" b="b"/>
              <a:pathLst>
                <a:path w="31" h="36">
                  <a:moveTo>
                    <a:pt x="17" y="6"/>
                  </a:moveTo>
                  <a:cubicBezTo>
                    <a:pt x="17" y="6"/>
                    <a:pt x="6" y="0"/>
                    <a:pt x="3" y="7"/>
                  </a:cubicBezTo>
                  <a:cubicBezTo>
                    <a:pt x="0" y="14"/>
                    <a:pt x="6" y="23"/>
                    <a:pt x="9" y="27"/>
                  </a:cubicBezTo>
                  <a:cubicBezTo>
                    <a:pt x="12" y="31"/>
                    <a:pt x="5" y="36"/>
                    <a:pt x="12" y="36"/>
                  </a:cubicBezTo>
                  <a:cubicBezTo>
                    <a:pt x="20" y="36"/>
                    <a:pt x="31" y="33"/>
                    <a:pt x="26" y="17"/>
                  </a:cubicBezTo>
                  <a:cubicBezTo>
                    <a:pt x="23" y="10"/>
                    <a:pt x="17" y="6"/>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8" name="i$ľíḑé">
              <a:extLst>
                <a:ext uri="{FF2B5EF4-FFF2-40B4-BE49-F238E27FC236}">
                  <a16:creationId xmlns:a16="http://schemas.microsoft.com/office/drawing/2014/main" id="{B326B2D5-EDB2-4632-B56A-880FD234232D}"/>
                </a:ext>
              </a:extLst>
            </p:cNvPr>
            <p:cNvSpPr/>
            <p:nvPr userDrawn="1"/>
          </p:nvSpPr>
          <p:spPr bwMode="auto">
            <a:xfrm>
              <a:off x="8266907" y="3121027"/>
              <a:ext cx="93663" cy="146050"/>
            </a:xfrm>
            <a:custGeom>
              <a:avLst/>
              <a:gdLst>
                <a:gd name="T0" fmla="*/ 11 w 18"/>
                <a:gd name="T1" fmla="*/ 27 h 28"/>
                <a:gd name="T2" fmla="*/ 17 w 18"/>
                <a:gd name="T3" fmla="*/ 10 h 28"/>
                <a:gd name="T4" fmla="*/ 14 w 18"/>
                <a:gd name="T5" fmla="*/ 4 h 28"/>
                <a:gd name="T6" fmla="*/ 8 w 18"/>
                <a:gd name="T7" fmla="*/ 0 h 28"/>
                <a:gd name="T8" fmla="*/ 1 w 18"/>
                <a:gd name="T9" fmla="*/ 12 h 28"/>
                <a:gd name="T10" fmla="*/ 11 w 18"/>
                <a:gd name="T11" fmla="*/ 27 h 28"/>
              </a:gdLst>
              <a:ahLst/>
              <a:cxnLst>
                <a:cxn ang="0">
                  <a:pos x="T0" y="T1"/>
                </a:cxn>
                <a:cxn ang="0">
                  <a:pos x="T2" y="T3"/>
                </a:cxn>
                <a:cxn ang="0">
                  <a:pos x="T4" y="T5"/>
                </a:cxn>
                <a:cxn ang="0">
                  <a:pos x="T6" y="T7"/>
                </a:cxn>
                <a:cxn ang="0">
                  <a:pos x="T8" y="T9"/>
                </a:cxn>
                <a:cxn ang="0">
                  <a:pos x="T10" y="T11"/>
                </a:cxn>
              </a:cxnLst>
              <a:rect l="0" t="0" r="r" b="b"/>
              <a:pathLst>
                <a:path w="18" h="28">
                  <a:moveTo>
                    <a:pt x="11" y="27"/>
                  </a:moveTo>
                  <a:cubicBezTo>
                    <a:pt x="15" y="25"/>
                    <a:pt x="18" y="21"/>
                    <a:pt x="17" y="10"/>
                  </a:cubicBezTo>
                  <a:cubicBezTo>
                    <a:pt x="16" y="7"/>
                    <a:pt x="15" y="6"/>
                    <a:pt x="14" y="4"/>
                  </a:cubicBezTo>
                  <a:cubicBezTo>
                    <a:pt x="11" y="2"/>
                    <a:pt x="9" y="0"/>
                    <a:pt x="8" y="0"/>
                  </a:cubicBezTo>
                  <a:cubicBezTo>
                    <a:pt x="6" y="0"/>
                    <a:pt x="0" y="2"/>
                    <a:pt x="1" y="12"/>
                  </a:cubicBezTo>
                  <a:cubicBezTo>
                    <a:pt x="2" y="21"/>
                    <a:pt x="7" y="28"/>
                    <a:pt x="1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9" name="îŝļíḑé">
              <a:extLst>
                <a:ext uri="{FF2B5EF4-FFF2-40B4-BE49-F238E27FC236}">
                  <a16:creationId xmlns:a16="http://schemas.microsoft.com/office/drawing/2014/main" id="{1A662129-B58E-44A3-9AEB-C105CAD1CFEB}"/>
                </a:ext>
              </a:extLst>
            </p:cNvPr>
            <p:cNvSpPr/>
            <p:nvPr userDrawn="1"/>
          </p:nvSpPr>
          <p:spPr bwMode="auto">
            <a:xfrm>
              <a:off x="8209757" y="2776539"/>
              <a:ext cx="623888" cy="846138"/>
            </a:xfrm>
            <a:custGeom>
              <a:avLst/>
              <a:gdLst>
                <a:gd name="T0" fmla="*/ 100 w 120"/>
                <a:gd name="T1" fmla="*/ 60 h 162"/>
                <a:gd name="T2" fmla="*/ 107 w 120"/>
                <a:gd name="T3" fmla="*/ 27 h 162"/>
                <a:gd name="T4" fmla="*/ 95 w 120"/>
                <a:gd name="T5" fmla="*/ 23 h 162"/>
                <a:gd name="T6" fmla="*/ 91 w 120"/>
                <a:gd name="T7" fmla="*/ 3 h 162"/>
                <a:gd name="T8" fmla="*/ 84 w 120"/>
                <a:gd name="T9" fmla="*/ 9 h 162"/>
                <a:gd name="T10" fmla="*/ 77 w 120"/>
                <a:gd name="T11" fmla="*/ 19 h 162"/>
                <a:gd name="T12" fmla="*/ 69 w 120"/>
                <a:gd name="T13" fmla="*/ 19 h 162"/>
                <a:gd name="T14" fmla="*/ 56 w 120"/>
                <a:gd name="T15" fmla="*/ 28 h 162"/>
                <a:gd name="T16" fmla="*/ 60 w 120"/>
                <a:gd name="T17" fmla="*/ 33 h 162"/>
                <a:gd name="T18" fmla="*/ 59 w 120"/>
                <a:gd name="T19" fmla="*/ 43 h 162"/>
                <a:gd name="T20" fmla="*/ 50 w 120"/>
                <a:gd name="T21" fmla="*/ 52 h 162"/>
                <a:gd name="T22" fmla="*/ 52 w 120"/>
                <a:gd name="T23" fmla="*/ 60 h 162"/>
                <a:gd name="T24" fmla="*/ 48 w 120"/>
                <a:gd name="T25" fmla="*/ 56 h 162"/>
                <a:gd name="T26" fmla="*/ 32 w 120"/>
                <a:gd name="T27" fmla="*/ 37 h 162"/>
                <a:gd name="T28" fmla="*/ 26 w 120"/>
                <a:gd name="T29" fmla="*/ 50 h 162"/>
                <a:gd name="T30" fmla="*/ 33 w 120"/>
                <a:gd name="T31" fmla="*/ 76 h 162"/>
                <a:gd name="T32" fmla="*/ 45 w 120"/>
                <a:gd name="T33" fmla="*/ 77 h 162"/>
                <a:gd name="T34" fmla="*/ 58 w 120"/>
                <a:gd name="T35" fmla="*/ 72 h 162"/>
                <a:gd name="T36" fmla="*/ 62 w 120"/>
                <a:gd name="T37" fmla="*/ 75 h 162"/>
                <a:gd name="T38" fmla="*/ 22 w 120"/>
                <a:gd name="T39" fmla="*/ 101 h 162"/>
                <a:gd name="T40" fmla="*/ 25 w 120"/>
                <a:gd name="T41" fmla="*/ 111 h 162"/>
                <a:gd name="T42" fmla="*/ 55 w 120"/>
                <a:gd name="T43" fmla="*/ 100 h 162"/>
                <a:gd name="T44" fmla="*/ 59 w 120"/>
                <a:gd name="T45" fmla="*/ 103 h 162"/>
                <a:gd name="T46" fmla="*/ 39 w 120"/>
                <a:gd name="T47" fmla="*/ 119 h 162"/>
                <a:gd name="T48" fmla="*/ 12 w 120"/>
                <a:gd name="T49" fmla="*/ 128 h 162"/>
                <a:gd name="T50" fmla="*/ 7 w 120"/>
                <a:gd name="T51" fmla="*/ 136 h 162"/>
                <a:gd name="T52" fmla="*/ 30 w 120"/>
                <a:gd name="T53" fmla="*/ 141 h 162"/>
                <a:gd name="T54" fmla="*/ 55 w 120"/>
                <a:gd name="T55" fmla="*/ 136 h 162"/>
                <a:gd name="T56" fmla="*/ 43 w 120"/>
                <a:gd name="T57" fmla="*/ 148 h 162"/>
                <a:gd name="T58" fmla="*/ 50 w 120"/>
                <a:gd name="T59" fmla="*/ 158 h 162"/>
                <a:gd name="T60" fmla="*/ 71 w 120"/>
                <a:gd name="T61" fmla="*/ 149 h 162"/>
                <a:gd name="T62" fmla="*/ 71 w 120"/>
                <a:gd name="T63" fmla="*/ 125 h 162"/>
                <a:gd name="T64" fmla="*/ 79 w 120"/>
                <a:gd name="T65" fmla="*/ 120 h 162"/>
                <a:gd name="T66" fmla="*/ 75 w 120"/>
                <a:gd name="T67" fmla="*/ 102 h 162"/>
                <a:gd name="T68" fmla="*/ 96 w 120"/>
                <a:gd name="T69" fmla="*/ 86 h 162"/>
                <a:gd name="T70" fmla="*/ 102 w 120"/>
                <a:gd name="T71" fmla="*/ 75 h 162"/>
                <a:gd name="T72" fmla="*/ 100 w 120"/>
                <a:gd name="T73" fmla="*/ 60 h 162"/>
                <a:gd name="T74" fmla="*/ 90 w 120"/>
                <a:gd name="T75" fmla="*/ 49 h 162"/>
                <a:gd name="T76" fmla="*/ 86 w 120"/>
                <a:gd name="T77" fmla="*/ 53 h 162"/>
                <a:gd name="T78" fmla="*/ 83 w 120"/>
                <a:gd name="T79" fmla="*/ 53 h 162"/>
                <a:gd name="T80" fmla="*/ 80 w 120"/>
                <a:gd name="T81" fmla="*/ 48 h 162"/>
                <a:gd name="T82" fmla="*/ 89 w 120"/>
                <a:gd name="T83" fmla="*/ 44 h 162"/>
                <a:gd name="T84" fmla="*/ 90 w 120"/>
                <a:gd name="T85"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62">
                  <a:moveTo>
                    <a:pt x="100" y="60"/>
                  </a:moveTo>
                  <a:cubicBezTo>
                    <a:pt x="108" y="50"/>
                    <a:pt x="120" y="40"/>
                    <a:pt x="107" y="27"/>
                  </a:cubicBezTo>
                  <a:cubicBezTo>
                    <a:pt x="107" y="27"/>
                    <a:pt x="105" y="24"/>
                    <a:pt x="95" y="23"/>
                  </a:cubicBezTo>
                  <a:cubicBezTo>
                    <a:pt x="95" y="23"/>
                    <a:pt x="105" y="8"/>
                    <a:pt x="91" y="3"/>
                  </a:cubicBezTo>
                  <a:cubicBezTo>
                    <a:pt x="91" y="3"/>
                    <a:pt x="88" y="0"/>
                    <a:pt x="84" y="9"/>
                  </a:cubicBezTo>
                  <a:cubicBezTo>
                    <a:pt x="80" y="17"/>
                    <a:pt x="77" y="17"/>
                    <a:pt x="77" y="19"/>
                  </a:cubicBezTo>
                  <a:cubicBezTo>
                    <a:pt x="77" y="21"/>
                    <a:pt x="74" y="21"/>
                    <a:pt x="69" y="19"/>
                  </a:cubicBezTo>
                  <a:cubicBezTo>
                    <a:pt x="64" y="17"/>
                    <a:pt x="56" y="19"/>
                    <a:pt x="56" y="28"/>
                  </a:cubicBezTo>
                  <a:cubicBezTo>
                    <a:pt x="56" y="28"/>
                    <a:pt x="56" y="31"/>
                    <a:pt x="60" y="33"/>
                  </a:cubicBezTo>
                  <a:cubicBezTo>
                    <a:pt x="63" y="36"/>
                    <a:pt x="66" y="37"/>
                    <a:pt x="59" y="43"/>
                  </a:cubicBezTo>
                  <a:cubicBezTo>
                    <a:pt x="53" y="49"/>
                    <a:pt x="50" y="40"/>
                    <a:pt x="50" y="52"/>
                  </a:cubicBezTo>
                  <a:cubicBezTo>
                    <a:pt x="50" y="52"/>
                    <a:pt x="57" y="57"/>
                    <a:pt x="52" y="60"/>
                  </a:cubicBezTo>
                  <a:cubicBezTo>
                    <a:pt x="47" y="63"/>
                    <a:pt x="48" y="59"/>
                    <a:pt x="48" y="56"/>
                  </a:cubicBezTo>
                  <a:cubicBezTo>
                    <a:pt x="48" y="59"/>
                    <a:pt x="43" y="42"/>
                    <a:pt x="32" y="37"/>
                  </a:cubicBezTo>
                  <a:cubicBezTo>
                    <a:pt x="30" y="37"/>
                    <a:pt x="24" y="37"/>
                    <a:pt x="26" y="50"/>
                  </a:cubicBezTo>
                  <a:cubicBezTo>
                    <a:pt x="28" y="63"/>
                    <a:pt x="32" y="66"/>
                    <a:pt x="33" y="76"/>
                  </a:cubicBezTo>
                  <a:cubicBezTo>
                    <a:pt x="33" y="87"/>
                    <a:pt x="43" y="82"/>
                    <a:pt x="45" y="77"/>
                  </a:cubicBezTo>
                  <a:cubicBezTo>
                    <a:pt x="46" y="72"/>
                    <a:pt x="58" y="72"/>
                    <a:pt x="58" y="72"/>
                  </a:cubicBezTo>
                  <a:cubicBezTo>
                    <a:pt x="58" y="72"/>
                    <a:pt x="68" y="71"/>
                    <a:pt x="62" y="75"/>
                  </a:cubicBezTo>
                  <a:cubicBezTo>
                    <a:pt x="56" y="80"/>
                    <a:pt x="22" y="101"/>
                    <a:pt x="22" y="101"/>
                  </a:cubicBezTo>
                  <a:cubicBezTo>
                    <a:pt x="22" y="101"/>
                    <a:pt x="9" y="108"/>
                    <a:pt x="25" y="111"/>
                  </a:cubicBezTo>
                  <a:cubicBezTo>
                    <a:pt x="42" y="113"/>
                    <a:pt x="55" y="100"/>
                    <a:pt x="55" y="100"/>
                  </a:cubicBezTo>
                  <a:cubicBezTo>
                    <a:pt x="55" y="100"/>
                    <a:pt x="61" y="95"/>
                    <a:pt x="59" y="103"/>
                  </a:cubicBezTo>
                  <a:cubicBezTo>
                    <a:pt x="56" y="111"/>
                    <a:pt x="39" y="119"/>
                    <a:pt x="39" y="119"/>
                  </a:cubicBezTo>
                  <a:cubicBezTo>
                    <a:pt x="39" y="119"/>
                    <a:pt x="23" y="125"/>
                    <a:pt x="12" y="128"/>
                  </a:cubicBezTo>
                  <a:cubicBezTo>
                    <a:pt x="0" y="130"/>
                    <a:pt x="4" y="130"/>
                    <a:pt x="7" y="136"/>
                  </a:cubicBezTo>
                  <a:cubicBezTo>
                    <a:pt x="10" y="143"/>
                    <a:pt x="21" y="147"/>
                    <a:pt x="30" y="141"/>
                  </a:cubicBezTo>
                  <a:cubicBezTo>
                    <a:pt x="38" y="135"/>
                    <a:pt x="56" y="129"/>
                    <a:pt x="55" y="136"/>
                  </a:cubicBezTo>
                  <a:cubicBezTo>
                    <a:pt x="55" y="143"/>
                    <a:pt x="54" y="145"/>
                    <a:pt x="43" y="148"/>
                  </a:cubicBezTo>
                  <a:cubicBezTo>
                    <a:pt x="32" y="152"/>
                    <a:pt x="37" y="154"/>
                    <a:pt x="50" y="158"/>
                  </a:cubicBezTo>
                  <a:cubicBezTo>
                    <a:pt x="63" y="162"/>
                    <a:pt x="71" y="157"/>
                    <a:pt x="71" y="149"/>
                  </a:cubicBezTo>
                  <a:cubicBezTo>
                    <a:pt x="71" y="140"/>
                    <a:pt x="71" y="125"/>
                    <a:pt x="71" y="125"/>
                  </a:cubicBezTo>
                  <a:cubicBezTo>
                    <a:pt x="71" y="125"/>
                    <a:pt x="76" y="121"/>
                    <a:pt x="79" y="120"/>
                  </a:cubicBezTo>
                  <a:cubicBezTo>
                    <a:pt x="82" y="119"/>
                    <a:pt x="85" y="103"/>
                    <a:pt x="75" y="102"/>
                  </a:cubicBezTo>
                  <a:cubicBezTo>
                    <a:pt x="75" y="102"/>
                    <a:pt x="81" y="90"/>
                    <a:pt x="96" y="86"/>
                  </a:cubicBezTo>
                  <a:cubicBezTo>
                    <a:pt x="96" y="86"/>
                    <a:pt x="102" y="84"/>
                    <a:pt x="102" y="75"/>
                  </a:cubicBezTo>
                  <a:cubicBezTo>
                    <a:pt x="102" y="66"/>
                    <a:pt x="91" y="70"/>
                    <a:pt x="100" y="60"/>
                  </a:cubicBezTo>
                  <a:close/>
                  <a:moveTo>
                    <a:pt x="90" y="49"/>
                  </a:moveTo>
                  <a:cubicBezTo>
                    <a:pt x="88" y="51"/>
                    <a:pt x="86" y="53"/>
                    <a:pt x="86" y="53"/>
                  </a:cubicBezTo>
                  <a:cubicBezTo>
                    <a:pt x="85" y="59"/>
                    <a:pt x="85" y="55"/>
                    <a:pt x="83" y="53"/>
                  </a:cubicBezTo>
                  <a:cubicBezTo>
                    <a:pt x="80" y="51"/>
                    <a:pt x="80" y="48"/>
                    <a:pt x="80" y="48"/>
                  </a:cubicBezTo>
                  <a:cubicBezTo>
                    <a:pt x="81" y="38"/>
                    <a:pt x="89" y="44"/>
                    <a:pt x="89" y="44"/>
                  </a:cubicBezTo>
                  <a:cubicBezTo>
                    <a:pt x="89" y="44"/>
                    <a:pt x="92" y="48"/>
                    <a:pt x="9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8969" y="1614555"/>
            <a:ext cx="11860567" cy="3913315"/>
          </a:xfrm>
          <a:prstGeom prst="rect">
            <a:avLst/>
          </a:prstGeom>
          <a:solidFill>
            <a:schemeClr val="accent5">
              <a:lumMod val="20000"/>
              <a:lumOff val="80000"/>
            </a:schemeClr>
          </a:solidFill>
          <a:ln w="38100">
            <a:solidFill>
              <a:schemeClr val="accent1">
                <a:lumMod val="75000"/>
              </a:schemeClr>
            </a:solidFill>
          </a:ln>
        </p:spPr>
        <p:txBody>
          <a:bodyPr wrap="square" rtlCol="0">
            <a:spAutoFit/>
          </a:bodyPr>
          <a:lstStyle>
            <a:defPPr>
              <a:defRPr lang="zh-CN"/>
            </a:defPPr>
            <a:lvl1pPr marL="457200" indent="-457200">
              <a:lnSpc>
                <a:spcPct val="150000"/>
              </a:lnSpc>
              <a:buFont typeface="Wingdings" panose="05000000000000000000" pitchFamily="2" charset="2"/>
              <a:buChar char="ü"/>
              <a:defRPr sz="3200" b="1">
                <a:solidFill>
                  <a:srgbClr val="C00000"/>
                </a:solidFill>
                <a:latin typeface="方正小标宋简体" panose="03000509000000000000" pitchFamily="65" charset="-122"/>
                <a:ea typeface="方正小标宋简体" panose="03000509000000000000" pitchFamily="65" charset="-122"/>
              </a:defRPr>
            </a:lvl1pPr>
          </a:lstStyle>
          <a:p>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小组在第</a:t>
            </a:r>
            <a:r>
              <a:rPr lang="en-US" altLang="zh-CN" sz="2800" dirty="0">
                <a:solidFill>
                  <a:schemeClr val="tx1">
                    <a:lumMod val="75000"/>
                    <a:lumOff val="25000"/>
                  </a:schemeClr>
                </a:solidFill>
                <a:latin typeface="方正小标宋_GBK" panose="03000509000000000000" pitchFamily="65" charset="-122"/>
                <a:ea typeface="方正小标宋_GBK" panose="03000509000000000000" pitchFamily="65" charset="-122"/>
              </a:rPr>
              <a:t>3</a:t>
            </a:r>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节，</a:t>
            </a:r>
            <a:r>
              <a:rPr lang="zh-CN" altLang="en-US" sz="2800" dirty="0">
                <a:latin typeface="方正小标宋_GBK" panose="03000509000000000000" pitchFamily="65" charset="-122"/>
                <a:ea typeface="方正小标宋_GBK" panose="03000509000000000000" pitchFamily="65" charset="-122"/>
              </a:rPr>
              <a:t>选择其中一道题目进行分组讨论</a:t>
            </a:r>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a:t>
            </a:r>
            <a:endParaRPr lang="en-US" altLang="zh-CN" sz="2800" dirty="0">
              <a:solidFill>
                <a:schemeClr val="tx1">
                  <a:lumMod val="75000"/>
                  <a:lumOff val="25000"/>
                </a:schemeClr>
              </a:solidFill>
              <a:latin typeface="方正小标宋_GBK" panose="03000509000000000000" pitchFamily="65" charset="-122"/>
              <a:ea typeface="方正小标宋_GBK" panose="03000509000000000000" pitchFamily="65" charset="-122"/>
            </a:endParaRPr>
          </a:p>
          <a:p>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课上由当周发言小组根据讨论情况代表发言，每次讨论安排</a:t>
            </a:r>
            <a:r>
              <a:rPr lang="en-US" altLang="zh-CN" sz="2800" dirty="0">
                <a:latin typeface="方正小标宋_GBK" panose="03000509000000000000" pitchFamily="65" charset="-122"/>
                <a:ea typeface="方正小标宋_GBK" panose="03000509000000000000" pitchFamily="65" charset="-122"/>
              </a:rPr>
              <a:t>4</a:t>
            </a:r>
            <a:r>
              <a:rPr lang="zh-CN" altLang="en-US" sz="2800" dirty="0">
                <a:latin typeface="方正小标宋_GBK" panose="03000509000000000000" pitchFamily="65" charset="-122"/>
                <a:ea typeface="方正小标宋_GBK" panose="03000509000000000000" pitchFamily="65" charset="-122"/>
              </a:rPr>
              <a:t>组发言</a:t>
            </a:r>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，每组发言时间为</a:t>
            </a:r>
            <a:r>
              <a:rPr lang="en-US" altLang="zh-CN" sz="2800" dirty="0">
                <a:latin typeface="方正小标宋_GBK" panose="03000509000000000000" pitchFamily="65" charset="-122"/>
                <a:ea typeface="方正小标宋_GBK" panose="03000509000000000000" pitchFamily="65" charset="-122"/>
              </a:rPr>
              <a:t>5-8</a:t>
            </a:r>
            <a:r>
              <a:rPr lang="zh-CN" altLang="en-US" sz="2800" dirty="0">
                <a:latin typeface="方正小标宋_GBK" panose="03000509000000000000" pitchFamily="65" charset="-122"/>
                <a:ea typeface="方正小标宋_GBK" panose="03000509000000000000" pitchFamily="65" charset="-122"/>
              </a:rPr>
              <a:t>分钟</a:t>
            </a:r>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a:t>
            </a:r>
            <a:r>
              <a:rPr lang="zh-CN" altLang="en-US" sz="2800" dirty="0">
                <a:latin typeface="方正小标宋_GBK" panose="03000509000000000000" pitchFamily="65" charset="-122"/>
                <a:ea typeface="方正小标宋_GBK" panose="03000509000000000000" pitchFamily="65" charset="-122"/>
              </a:rPr>
              <a:t>鼓励不带手机、材料的脱稿发言</a:t>
            </a:r>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a:t>
            </a:r>
          </a:p>
          <a:p>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主讲教师根据同学的发言情况来给参与专题随堂讨论的小组评分，分为</a:t>
            </a:r>
            <a:r>
              <a:rPr lang="en-US" altLang="zh-CN" sz="2800" dirty="0">
                <a:latin typeface="方正小标宋_GBK" panose="03000509000000000000" pitchFamily="65" charset="-122"/>
                <a:ea typeface="方正小标宋_GBK" panose="03000509000000000000" pitchFamily="65" charset="-122"/>
              </a:rPr>
              <a:t>A</a:t>
            </a:r>
            <a:r>
              <a:rPr lang="zh-CN" altLang="en-US" sz="2800" dirty="0">
                <a:latin typeface="方正小标宋_GBK" panose="03000509000000000000" pitchFamily="65" charset="-122"/>
                <a:ea typeface="方正小标宋_GBK" panose="03000509000000000000" pitchFamily="65" charset="-122"/>
              </a:rPr>
              <a:t>、</a:t>
            </a:r>
            <a:r>
              <a:rPr lang="en-US" altLang="zh-CN" sz="2800" dirty="0">
                <a:latin typeface="方正小标宋_GBK" panose="03000509000000000000" pitchFamily="65" charset="-122"/>
                <a:ea typeface="方正小标宋_GBK" panose="03000509000000000000" pitchFamily="65" charset="-122"/>
              </a:rPr>
              <a:t>B</a:t>
            </a:r>
            <a:r>
              <a:rPr lang="zh-CN" altLang="en-US" sz="2800" dirty="0">
                <a:latin typeface="方正小标宋_GBK" panose="03000509000000000000" pitchFamily="65" charset="-122"/>
                <a:ea typeface="方正小标宋_GBK" panose="03000509000000000000" pitchFamily="65" charset="-122"/>
              </a:rPr>
              <a:t>、</a:t>
            </a:r>
            <a:r>
              <a:rPr lang="en-US" altLang="zh-CN" sz="2800" dirty="0">
                <a:latin typeface="方正小标宋_GBK" panose="03000509000000000000" pitchFamily="65" charset="-122"/>
                <a:ea typeface="方正小标宋_GBK" panose="03000509000000000000" pitchFamily="65" charset="-122"/>
              </a:rPr>
              <a:t>C</a:t>
            </a:r>
            <a:r>
              <a:rPr lang="zh-CN" altLang="en-US" sz="2800" dirty="0">
                <a:latin typeface="方正小标宋_GBK" panose="03000509000000000000" pitchFamily="65" charset="-122"/>
                <a:ea typeface="方正小标宋_GBK" panose="03000509000000000000" pitchFamily="65" charset="-122"/>
              </a:rPr>
              <a:t>、</a:t>
            </a:r>
            <a:r>
              <a:rPr lang="en-US" altLang="zh-CN" sz="2800" dirty="0">
                <a:latin typeface="方正小标宋_GBK" panose="03000509000000000000" pitchFamily="65" charset="-122"/>
                <a:ea typeface="方正小标宋_GBK" panose="03000509000000000000" pitchFamily="65" charset="-122"/>
              </a:rPr>
              <a:t>D</a:t>
            </a:r>
            <a:r>
              <a:rPr lang="zh-CN" altLang="en-US" sz="2800" dirty="0">
                <a:latin typeface="方正小标宋_GBK" panose="03000509000000000000" pitchFamily="65" charset="-122"/>
                <a:ea typeface="方正小标宋_GBK" panose="03000509000000000000" pitchFamily="65" charset="-122"/>
              </a:rPr>
              <a:t>四个等级</a:t>
            </a:r>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a:t>
            </a:r>
          </a:p>
          <a:p>
            <a:r>
              <a:rPr lang="zh-CN" altLang="en-US" sz="2800" dirty="0">
                <a:solidFill>
                  <a:schemeClr val="tx1">
                    <a:lumMod val="75000"/>
                    <a:lumOff val="25000"/>
                  </a:schemeClr>
                </a:solidFill>
                <a:latin typeface="方正小标宋_GBK" panose="03000509000000000000" pitchFamily="65" charset="-122"/>
                <a:ea typeface="方正小标宋_GBK" panose="03000509000000000000" pitchFamily="65" charset="-122"/>
              </a:rPr>
              <a:t>●每个组都应积极参与专题随堂讨论。</a:t>
            </a:r>
          </a:p>
        </p:txBody>
      </p:sp>
      <p:sp>
        <p:nvSpPr>
          <p:cNvPr id="4" name="文本框 3">
            <a:extLst>
              <a:ext uri="{FF2B5EF4-FFF2-40B4-BE49-F238E27FC236}">
                <a16:creationId xmlns:a16="http://schemas.microsoft.com/office/drawing/2014/main" id="{94AA0C0B-C54E-F117-A4AA-BED2D7E146A8}"/>
              </a:ext>
            </a:extLst>
          </p:cNvPr>
          <p:cNvSpPr txBox="1"/>
          <p:nvPr/>
        </p:nvSpPr>
        <p:spPr>
          <a:xfrm>
            <a:off x="1232921" y="184819"/>
            <a:ext cx="9092179"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教学环节②：</a:t>
            </a:r>
            <a:r>
              <a:rPr lang="zh-CN" altLang="en-US" sz="2800" b="1" dirty="0">
                <a:solidFill>
                  <a:srgbClr val="094BB7"/>
                </a:solidFill>
                <a:latin typeface="方正小标宋_GBK" panose="03000509000000000000" pitchFamily="65" charset="-122"/>
                <a:ea typeface="方正小标宋_GBK" panose="03000509000000000000" pitchFamily="65" charset="-122"/>
              </a:rPr>
              <a:t>小组讨论及发言环节（第</a:t>
            </a:r>
            <a:r>
              <a:rPr lang="en-US" altLang="zh-CN" sz="2800" b="1" dirty="0">
                <a:solidFill>
                  <a:srgbClr val="094BB7"/>
                </a:solidFill>
                <a:latin typeface="方正小标宋_GBK" panose="03000509000000000000" pitchFamily="65" charset="-122"/>
                <a:ea typeface="方正小标宋_GBK" panose="03000509000000000000" pitchFamily="65" charset="-122"/>
              </a:rPr>
              <a:t>3</a:t>
            </a:r>
            <a:r>
              <a:rPr lang="zh-CN" altLang="en-US" sz="2800" b="1" dirty="0">
                <a:solidFill>
                  <a:srgbClr val="094BB7"/>
                </a:solidFill>
                <a:latin typeface="方正小标宋_GBK" panose="03000509000000000000" pitchFamily="65" charset="-122"/>
                <a:ea typeface="方正小标宋_GBK" panose="03000509000000000000" pitchFamily="65" charset="-122"/>
              </a:rPr>
              <a:t>节）</a:t>
            </a:r>
            <a:endPar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endParaRPr>
          </a:p>
        </p:txBody>
      </p:sp>
    </p:spTree>
    <p:extLst>
      <p:ext uri="{BB962C8B-B14F-4D97-AF65-F5344CB8AC3E}">
        <p14:creationId xmlns:p14="http://schemas.microsoft.com/office/powerpoint/2010/main" val="652802719"/>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等腰三角形 2"/>
          <p:cNvSpPr/>
          <p:nvPr/>
        </p:nvSpPr>
        <p:spPr>
          <a:xfrm flipV="1">
            <a:off x="5681662"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spcBef>
                <a:spcPct val="0"/>
              </a:spcBef>
              <a:spcAft>
                <a:spcPct val="0"/>
              </a:spcAft>
              <a:defRPr/>
            </a:pPr>
            <a:endParaRPr lang="zh-CN" altLang="en-US" noProof="1">
              <a:solidFill>
                <a:prstClr val="white"/>
              </a:solidFill>
            </a:endParaRPr>
          </a:p>
        </p:txBody>
      </p:sp>
      <p:graphicFrame>
        <p:nvGraphicFramePr>
          <p:cNvPr id="4" name="表格 3"/>
          <p:cNvGraphicFramePr>
            <a:graphicFrameLocks noGrp="1"/>
          </p:cNvGraphicFramePr>
          <p:nvPr>
            <p:extLst>
              <p:ext uri="{D42A27DB-BD31-4B8C-83A1-F6EECF244321}">
                <p14:modId xmlns:p14="http://schemas.microsoft.com/office/powerpoint/2010/main" val="3930362574"/>
              </p:ext>
            </p:extLst>
          </p:nvPr>
        </p:nvGraphicFramePr>
        <p:xfrm>
          <a:off x="1742659" y="406401"/>
          <a:ext cx="8706680" cy="6173187"/>
        </p:xfrm>
        <a:graphic>
          <a:graphicData uri="http://schemas.openxmlformats.org/drawingml/2006/table">
            <a:tbl>
              <a:tblPr/>
              <a:tblGrid>
                <a:gridCol w="1277630">
                  <a:extLst>
                    <a:ext uri="{9D8B030D-6E8A-4147-A177-3AD203B41FA5}">
                      <a16:colId xmlns:a16="http://schemas.microsoft.com/office/drawing/2014/main" val="20000"/>
                    </a:ext>
                  </a:extLst>
                </a:gridCol>
                <a:gridCol w="1061535">
                  <a:extLst>
                    <a:ext uri="{9D8B030D-6E8A-4147-A177-3AD203B41FA5}">
                      <a16:colId xmlns:a16="http://schemas.microsoft.com/office/drawing/2014/main" val="20001"/>
                    </a:ext>
                  </a:extLst>
                </a:gridCol>
                <a:gridCol w="1061535">
                  <a:extLst>
                    <a:ext uri="{9D8B030D-6E8A-4147-A177-3AD203B41FA5}">
                      <a16:colId xmlns:a16="http://schemas.microsoft.com/office/drawing/2014/main" val="20002"/>
                    </a:ext>
                  </a:extLst>
                </a:gridCol>
                <a:gridCol w="1856242">
                  <a:extLst>
                    <a:ext uri="{9D8B030D-6E8A-4147-A177-3AD203B41FA5}">
                      <a16:colId xmlns:a16="http://schemas.microsoft.com/office/drawing/2014/main" val="20003"/>
                    </a:ext>
                  </a:extLst>
                </a:gridCol>
                <a:gridCol w="3449738">
                  <a:extLst>
                    <a:ext uri="{9D8B030D-6E8A-4147-A177-3AD203B41FA5}">
                      <a16:colId xmlns:a16="http://schemas.microsoft.com/office/drawing/2014/main" val="20004"/>
                    </a:ext>
                  </a:extLst>
                </a:gridCol>
              </a:tblGrid>
              <a:tr h="1014447">
                <a:tc gridSpan="5">
                  <a:txBody>
                    <a:bodyPr/>
                    <a:lstStyle/>
                    <a:p>
                      <a:pPr algn="ctr">
                        <a:lnSpc>
                          <a:spcPct val="100000"/>
                        </a:lnSpc>
                        <a:spcBef>
                          <a:spcPts val="1300"/>
                        </a:spcBef>
                        <a:spcAft>
                          <a:spcPts val="1300"/>
                        </a:spcAft>
                      </a:pPr>
                      <a:r>
                        <a:rPr lang="zh-CN" altLang="en-US" sz="3200" b="1" kern="100" dirty="0">
                          <a:solidFill>
                            <a:srgbClr val="C00000"/>
                          </a:solidFill>
                          <a:effectLst/>
                          <a:latin typeface="方正小标宋_GBK" panose="03000509000000000000" pitchFamily="65" charset="-122"/>
                          <a:ea typeface="方正小标宋_GBK" panose="03000509000000000000" pitchFamily="65" charset="-122"/>
                          <a:cs typeface="Times New Roman" panose="02020603050405020304" pitchFamily="18" charset="0"/>
                        </a:rPr>
                        <a:t>小组讨论记录表</a:t>
                      </a:r>
                      <a:endParaRPr lang="zh-CN" sz="3200" b="1" kern="100" dirty="0">
                        <a:solidFill>
                          <a:srgbClr val="C00000"/>
                        </a:solidFill>
                        <a:effectLst/>
                        <a:latin typeface="方正小标宋_GBK" panose="03000509000000000000" pitchFamily="65" charset="-122"/>
                        <a:ea typeface="方正小标宋_GBK" panose="03000509000000000000" pitchFamily="65" charset="-122"/>
                        <a:cs typeface="Times New Roman" panose="02020603050405020304" pitchFamily="18" charset="0"/>
                      </a:endParaRP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327464">
                <a:tc>
                  <a:txBody>
                    <a:bodyPr/>
                    <a:lstStyle/>
                    <a:p>
                      <a:pPr algn="ctr">
                        <a:tabLst>
                          <a:tab pos="3086100" algn="l"/>
                        </a:tabLst>
                      </a:pPr>
                      <a:r>
                        <a:rPr lang="zh-CN" sz="2800" b="1" kern="100" dirty="0">
                          <a:solidFill>
                            <a:schemeClr val="tx1"/>
                          </a:solidFill>
                          <a:effectLst/>
                          <a:latin typeface="方正小标宋_GBK" panose="03000509000000000000" pitchFamily="65" charset="-122"/>
                          <a:ea typeface="方正小标宋_GBK" panose="03000509000000000000" pitchFamily="65" charset="-122"/>
                        </a:rPr>
                        <a:t>问题</a:t>
                      </a: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a:tabLst>
                          <a:tab pos="3086100" algn="l"/>
                        </a:tabLst>
                      </a:pPr>
                      <a:r>
                        <a:rPr lang="en-US" sz="28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800" b="1" kern="100" dirty="0">
                        <a:solidFill>
                          <a:schemeClr val="tx1"/>
                        </a:solidFill>
                        <a:effectLst/>
                        <a:latin typeface="方正小标宋_GBK" panose="03000509000000000000" pitchFamily="65" charset="-122"/>
                        <a:ea typeface="方正小标宋_GBK" panose="03000509000000000000" pitchFamily="65" charset="-122"/>
                      </a:endParaRP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p>
                  </a:txBody>
                  <a:tcPr/>
                </a:tc>
                <a:tc>
                  <a:txBody>
                    <a:bodyPr/>
                    <a:lstStyle/>
                    <a:p>
                      <a:pPr indent="213360" algn="ctr">
                        <a:tabLst>
                          <a:tab pos="3086100" algn="l"/>
                        </a:tabLst>
                      </a:pPr>
                      <a:r>
                        <a:rPr lang="zh-CN" sz="2800" b="1" kern="100" dirty="0">
                          <a:solidFill>
                            <a:schemeClr val="tx1"/>
                          </a:solidFill>
                          <a:effectLst/>
                          <a:latin typeface="方正小标宋_GBK" panose="03000509000000000000" pitchFamily="65" charset="-122"/>
                          <a:ea typeface="方正小标宋_GBK" panose="03000509000000000000" pitchFamily="65" charset="-122"/>
                        </a:rPr>
                        <a:t>周次</a:t>
                      </a: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tabLst>
                          <a:tab pos="3086100" algn="l"/>
                        </a:tabLst>
                      </a:pP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kern="100">
                        <a:solidFill>
                          <a:schemeClr val="tx1"/>
                        </a:solidFill>
                        <a:effectLst/>
                        <a:latin typeface="方正小标宋_GBK" panose="03000509000000000000" pitchFamily="65" charset="-122"/>
                        <a:ea typeface="方正小标宋_GBK" panose="03000509000000000000" pitchFamily="65" charset="-122"/>
                      </a:endParaRP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27464">
                <a:tc>
                  <a:txBody>
                    <a:bodyPr/>
                    <a:lstStyle/>
                    <a:p>
                      <a:pPr algn="ctr">
                        <a:tabLst>
                          <a:tab pos="3086100" algn="l"/>
                        </a:tabLst>
                      </a:pPr>
                      <a:r>
                        <a:rPr lang="zh-CN" sz="2800" b="1" kern="100" dirty="0">
                          <a:solidFill>
                            <a:schemeClr val="tx1"/>
                          </a:solidFill>
                          <a:effectLst/>
                          <a:latin typeface="方正小标宋_GBK" panose="03000509000000000000" pitchFamily="65" charset="-122"/>
                          <a:ea typeface="方正小标宋_GBK" panose="03000509000000000000" pitchFamily="65" charset="-122"/>
                        </a:rPr>
                        <a:t>缺席</a:t>
                      </a: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a:tabLst>
                          <a:tab pos="3086100" algn="l"/>
                        </a:tabLst>
                      </a:pPr>
                      <a:r>
                        <a:rPr lang="en-US" sz="28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800" b="1" kern="100" dirty="0">
                        <a:solidFill>
                          <a:schemeClr val="tx1"/>
                        </a:solidFill>
                        <a:effectLst/>
                        <a:latin typeface="方正小标宋_GBK" panose="03000509000000000000" pitchFamily="65" charset="-122"/>
                        <a:ea typeface="方正小标宋_GBK" panose="03000509000000000000" pitchFamily="65" charset="-122"/>
                      </a:endParaRP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p>
                  </a:txBody>
                  <a:tcPr/>
                </a:tc>
                <a:tc>
                  <a:txBody>
                    <a:bodyPr/>
                    <a:lstStyle/>
                    <a:p>
                      <a:pPr indent="213360" algn="ctr">
                        <a:tabLst>
                          <a:tab pos="3086100" algn="l"/>
                        </a:tabLst>
                      </a:pPr>
                      <a:r>
                        <a:rPr lang="zh-CN" sz="2800" b="1" kern="100" dirty="0">
                          <a:solidFill>
                            <a:schemeClr val="tx1"/>
                          </a:solidFill>
                          <a:effectLst/>
                          <a:latin typeface="方正小标宋_GBK" panose="03000509000000000000" pitchFamily="65" charset="-122"/>
                          <a:ea typeface="方正小标宋_GBK" panose="03000509000000000000" pitchFamily="65" charset="-122"/>
                        </a:rPr>
                        <a:t>记录人</a:t>
                      </a: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tabLst>
                          <a:tab pos="3086100" algn="l"/>
                        </a:tabLst>
                      </a:pP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kern="100" dirty="0">
                        <a:solidFill>
                          <a:schemeClr val="tx1"/>
                        </a:solidFill>
                        <a:effectLst/>
                        <a:latin typeface="方正小标宋_GBK" panose="03000509000000000000" pitchFamily="65" charset="-122"/>
                        <a:ea typeface="方正小标宋_GBK" panose="03000509000000000000" pitchFamily="65" charset="-122"/>
                      </a:endParaRP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27464">
                <a:tc gridSpan="2">
                  <a:txBody>
                    <a:bodyPr/>
                    <a:lstStyle/>
                    <a:p>
                      <a:pPr algn="ctr">
                        <a:tabLst>
                          <a:tab pos="3086100" algn="l"/>
                        </a:tabLst>
                      </a:pPr>
                      <a:r>
                        <a:rPr lang="zh-CN" sz="2800" b="1" kern="100" dirty="0">
                          <a:solidFill>
                            <a:schemeClr val="tx1"/>
                          </a:solidFill>
                          <a:effectLst/>
                          <a:latin typeface="方正小标宋_GBK" panose="03000509000000000000" pitchFamily="65" charset="-122"/>
                          <a:ea typeface="方正小标宋_GBK" panose="03000509000000000000" pitchFamily="65" charset="-122"/>
                        </a:rPr>
                        <a:t>两名组员签名</a:t>
                      </a: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p>
                  </a:txBody>
                  <a:tcPr/>
                </a:tc>
                <a:tc gridSpan="3">
                  <a:txBody>
                    <a:bodyPr/>
                    <a:lstStyle/>
                    <a:p>
                      <a:pPr algn="ctr">
                        <a:tabLst>
                          <a:tab pos="3086100" algn="l"/>
                        </a:tabLst>
                      </a:pPr>
                      <a:r>
                        <a:rPr lang="en-US" sz="28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800" b="1" kern="100" dirty="0">
                        <a:solidFill>
                          <a:schemeClr val="tx1"/>
                        </a:solidFill>
                        <a:effectLst/>
                        <a:latin typeface="方正小标宋_GBK" panose="03000509000000000000" pitchFamily="65" charset="-122"/>
                        <a:ea typeface="方正小标宋_GBK" panose="03000509000000000000" pitchFamily="65" charset="-122"/>
                      </a:endParaRP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3"/>
                  </a:ext>
                </a:extLst>
              </a:tr>
              <a:tr h="3878580">
                <a:tc>
                  <a:txBody>
                    <a:bodyPr/>
                    <a:lstStyle/>
                    <a:p>
                      <a:pPr algn="ctr"/>
                      <a:r>
                        <a:rPr lang="zh-CN" sz="2800" b="1" kern="100" dirty="0">
                          <a:solidFill>
                            <a:schemeClr val="tx1"/>
                          </a:solidFill>
                          <a:effectLst/>
                          <a:latin typeface="方正小标宋_GBK" panose="03000509000000000000" pitchFamily="65" charset="-122"/>
                          <a:ea typeface="方正小标宋_GBK" panose="03000509000000000000" pitchFamily="65" charset="-122"/>
                        </a:rPr>
                        <a:t>讨论</a:t>
                      </a:r>
                    </a:p>
                    <a:p>
                      <a:pPr algn="ctr"/>
                      <a:r>
                        <a:rPr lang="zh-CN" sz="2800" b="1" kern="100" dirty="0">
                          <a:solidFill>
                            <a:schemeClr val="tx1"/>
                          </a:solidFill>
                          <a:effectLst/>
                          <a:latin typeface="方正小标宋_GBK" panose="03000509000000000000" pitchFamily="65" charset="-122"/>
                          <a:ea typeface="方正小标宋_GBK" panose="03000509000000000000" pitchFamily="65" charset="-122"/>
                        </a:rPr>
                        <a:t>纪要</a:t>
                      </a: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4">
                  <a:txBody>
                    <a:bodyPr/>
                    <a:lstStyle/>
                    <a:p>
                      <a:pPr algn="ctr"/>
                      <a:r>
                        <a:rPr lang="en-US" sz="28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800" b="1" kern="100" dirty="0">
                        <a:solidFill>
                          <a:schemeClr val="tx1"/>
                        </a:solidFill>
                        <a:effectLst/>
                        <a:latin typeface="方正小标宋_GBK" panose="03000509000000000000" pitchFamily="65" charset="-122"/>
                        <a:ea typeface="方正小标宋_GBK" panose="03000509000000000000" pitchFamily="65" charset="-122"/>
                      </a:endParaRPr>
                    </a:p>
                  </a:txBody>
                  <a:tcPr marL="37722" marR="3772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444291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等腰三角形 2"/>
          <p:cNvSpPr/>
          <p:nvPr/>
        </p:nvSpPr>
        <p:spPr>
          <a:xfrm flipV="1">
            <a:off x="5681662"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spcBef>
                <a:spcPct val="0"/>
              </a:spcBef>
              <a:spcAft>
                <a:spcPct val="0"/>
              </a:spcAft>
              <a:defRPr/>
            </a:pPr>
            <a:endParaRPr lang="zh-CN" altLang="en-US" noProof="1">
              <a:solidFill>
                <a:prstClr val="white"/>
              </a:solidFill>
            </a:endParaRPr>
          </a:p>
        </p:txBody>
      </p:sp>
      <p:graphicFrame>
        <p:nvGraphicFramePr>
          <p:cNvPr id="6" name="表格 5"/>
          <p:cNvGraphicFramePr>
            <a:graphicFrameLocks noGrp="1"/>
          </p:cNvGraphicFramePr>
          <p:nvPr>
            <p:extLst>
              <p:ext uri="{D42A27DB-BD31-4B8C-83A1-F6EECF244321}">
                <p14:modId xmlns:p14="http://schemas.microsoft.com/office/powerpoint/2010/main" val="183068512"/>
              </p:ext>
            </p:extLst>
          </p:nvPr>
        </p:nvGraphicFramePr>
        <p:xfrm>
          <a:off x="882502" y="594804"/>
          <a:ext cx="10384739" cy="5894770"/>
        </p:xfrm>
        <a:graphic>
          <a:graphicData uri="http://schemas.openxmlformats.org/drawingml/2006/table">
            <a:tbl>
              <a:tblPr/>
              <a:tblGrid>
                <a:gridCol w="888663">
                  <a:extLst>
                    <a:ext uri="{9D8B030D-6E8A-4147-A177-3AD203B41FA5}">
                      <a16:colId xmlns:a16="http://schemas.microsoft.com/office/drawing/2014/main" val="20000"/>
                    </a:ext>
                  </a:extLst>
                </a:gridCol>
                <a:gridCol w="1108317">
                  <a:extLst>
                    <a:ext uri="{9D8B030D-6E8A-4147-A177-3AD203B41FA5}">
                      <a16:colId xmlns:a16="http://schemas.microsoft.com/office/drawing/2014/main" val="20001"/>
                    </a:ext>
                  </a:extLst>
                </a:gridCol>
                <a:gridCol w="775077">
                  <a:extLst>
                    <a:ext uri="{9D8B030D-6E8A-4147-A177-3AD203B41FA5}">
                      <a16:colId xmlns:a16="http://schemas.microsoft.com/office/drawing/2014/main" val="20002"/>
                    </a:ext>
                  </a:extLst>
                </a:gridCol>
                <a:gridCol w="1346802">
                  <a:extLst>
                    <a:ext uri="{9D8B030D-6E8A-4147-A177-3AD203B41FA5}">
                      <a16:colId xmlns:a16="http://schemas.microsoft.com/office/drawing/2014/main" val="20003"/>
                    </a:ext>
                  </a:extLst>
                </a:gridCol>
                <a:gridCol w="822986">
                  <a:extLst>
                    <a:ext uri="{9D8B030D-6E8A-4147-A177-3AD203B41FA5}">
                      <a16:colId xmlns:a16="http://schemas.microsoft.com/office/drawing/2014/main" val="20004"/>
                    </a:ext>
                  </a:extLst>
                </a:gridCol>
                <a:gridCol w="274845">
                  <a:extLst>
                    <a:ext uri="{9D8B030D-6E8A-4147-A177-3AD203B41FA5}">
                      <a16:colId xmlns:a16="http://schemas.microsoft.com/office/drawing/2014/main" val="20005"/>
                    </a:ext>
                  </a:extLst>
                </a:gridCol>
                <a:gridCol w="760171">
                  <a:extLst>
                    <a:ext uri="{9D8B030D-6E8A-4147-A177-3AD203B41FA5}">
                      <a16:colId xmlns:a16="http://schemas.microsoft.com/office/drawing/2014/main" val="20006"/>
                    </a:ext>
                  </a:extLst>
                </a:gridCol>
                <a:gridCol w="274845">
                  <a:extLst>
                    <a:ext uri="{9D8B030D-6E8A-4147-A177-3AD203B41FA5}">
                      <a16:colId xmlns:a16="http://schemas.microsoft.com/office/drawing/2014/main" val="20007"/>
                    </a:ext>
                  </a:extLst>
                </a:gridCol>
                <a:gridCol w="807016">
                  <a:extLst>
                    <a:ext uri="{9D8B030D-6E8A-4147-A177-3AD203B41FA5}">
                      <a16:colId xmlns:a16="http://schemas.microsoft.com/office/drawing/2014/main" val="20008"/>
                    </a:ext>
                  </a:extLst>
                </a:gridCol>
                <a:gridCol w="3326017">
                  <a:extLst>
                    <a:ext uri="{9D8B030D-6E8A-4147-A177-3AD203B41FA5}">
                      <a16:colId xmlns:a16="http://schemas.microsoft.com/office/drawing/2014/main" val="20009"/>
                    </a:ext>
                  </a:extLst>
                </a:gridCol>
              </a:tblGrid>
              <a:tr h="624921">
                <a:tc gridSpan="10">
                  <a:txBody>
                    <a:bodyPr/>
                    <a:lstStyle/>
                    <a:p>
                      <a:pPr algn="ctr"/>
                      <a:r>
                        <a:rPr lang="zh-CN" sz="3600" b="1" kern="100" dirty="0">
                          <a:solidFill>
                            <a:srgbClr val="C00000"/>
                          </a:solidFill>
                          <a:effectLst/>
                          <a:latin typeface="方正小标宋_GBK" panose="03000509000000000000" pitchFamily="65" charset="-122"/>
                          <a:ea typeface="方正小标宋_GBK" panose="03000509000000000000" pitchFamily="65" charset="-122"/>
                          <a:cs typeface="宋体" panose="02010600030101010101" pitchFamily="2" charset="-122"/>
                        </a:rPr>
                        <a:t>随堂发言评价表</a:t>
                      </a:r>
                      <a:endParaRPr lang="zh-CN" sz="3600" kern="100" dirty="0">
                        <a:solidFill>
                          <a:srgbClr val="C00000"/>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878309">
                <a:tc>
                  <a:txBody>
                    <a:bodyPr/>
                    <a:lstStyle/>
                    <a:p>
                      <a:pPr algn="ctr"/>
                      <a:r>
                        <a:rPr lang="zh-CN" sz="2400" b="1" kern="100" dirty="0">
                          <a:solidFill>
                            <a:srgbClr val="0033B5"/>
                          </a:solidFill>
                          <a:effectLst/>
                          <a:latin typeface="方正小标宋_GBK" panose="03000509000000000000" pitchFamily="65" charset="-122"/>
                          <a:ea typeface="方正小标宋_GBK" panose="03000509000000000000" pitchFamily="65" charset="-122"/>
                        </a:rPr>
                        <a:t>所属教师</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b="1"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400" b="1" kern="100" dirty="0">
                          <a:solidFill>
                            <a:srgbClr val="0033B5"/>
                          </a:solidFill>
                          <a:effectLst/>
                          <a:latin typeface="方正小标宋_GBK" panose="03000509000000000000" pitchFamily="65" charset="-122"/>
                          <a:ea typeface="方正小标宋_GBK" panose="03000509000000000000" pitchFamily="65" charset="-122"/>
                        </a:rPr>
                        <a:t>上课时间</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b="1"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400" b="1" kern="100" dirty="0">
                          <a:solidFill>
                            <a:srgbClr val="0033B5"/>
                          </a:solidFill>
                          <a:effectLst/>
                          <a:latin typeface="方正小标宋_GBK" panose="03000509000000000000" pitchFamily="65" charset="-122"/>
                          <a:ea typeface="方正小标宋_GBK" panose="03000509000000000000" pitchFamily="65" charset="-122"/>
                        </a:rPr>
                        <a:t>教室</a:t>
                      </a:r>
                      <a:r>
                        <a:rPr lang="zh-CN" altLang="en-US" sz="2400" b="1" kern="100" dirty="0">
                          <a:solidFill>
                            <a:srgbClr val="0033B5"/>
                          </a:solidFill>
                          <a:effectLst/>
                          <a:latin typeface="方正小标宋_GBK" panose="03000509000000000000" pitchFamily="65" charset="-122"/>
                          <a:ea typeface="方正小标宋_GBK" panose="03000509000000000000" pitchFamily="65" charset="-122"/>
                        </a:rPr>
                        <a:t>地点</a:t>
                      </a:r>
                      <a:endParaRPr lang="zh-CN" sz="2400" b="1"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b="1"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a:txBody>
                    <a:bodyPr/>
                    <a:lstStyle/>
                    <a:p>
                      <a:pPr algn="ctr"/>
                      <a:r>
                        <a:rPr lang="zh-CN" sz="2400" b="1" kern="100" dirty="0">
                          <a:solidFill>
                            <a:srgbClr val="0033B5"/>
                          </a:solidFill>
                          <a:effectLst/>
                          <a:latin typeface="方正小标宋_GBK" panose="03000509000000000000" pitchFamily="65" charset="-122"/>
                          <a:ea typeface="方正小标宋_GBK" panose="03000509000000000000" pitchFamily="65" charset="-122"/>
                        </a:rPr>
                        <a:t>评分教师</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39154">
                <a:tc>
                  <a:txBody>
                    <a:bodyPr/>
                    <a:lstStyle/>
                    <a:p>
                      <a:pPr algn="ctr"/>
                      <a:r>
                        <a:rPr lang="zh-CN" sz="2400" b="1" kern="100" dirty="0">
                          <a:solidFill>
                            <a:srgbClr val="0033B5"/>
                          </a:solidFill>
                          <a:effectLst/>
                          <a:latin typeface="方正小标宋_GBK" panose="03000509000000000000" pitchFamily="65" charset="-122"/>
                          <a:ea typeface="方正小标宋_GBK" panose="03000509000000000000" pitchFamily="65" charset="-122"/>
                        </a:rPr>
                        <a:t>小组</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zh-CN" sz="2400" b="1" kern="100" dirty="0">
                          <a:solidFill>
                            <a:srgbClr val="0033B5"/>
                          </a:solidFill>
                          <a:effectLst/>
                          <a:latin typeface="方正小标宋_GBK" panose="03000509000000000000" pitchFamily="65" charset="-122"/>
                          <a:ea typeface="方正小标宋_GBK" panose="03000509000000000000" pitchFamily="65" charset="-122"/>
                        </a:rPr>
                        <a:t>评价</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ctr"/>
                      <a:r>
                        <a:rPr lang="zh-CN" sz="2400" b="1" kern="100" dirty="0">
                          <a:solidFill>
                            <a:srgbClr val="0033B5"/>
                          </a:solidFill>
                          <a:effectLst/>
                          <a:latin typeface="方正小标宋_GBK" panose="03000509000000000000" pitchFamily="65" charset="-122"/>
                          <a:ea typeface="方正小标宋_GBK" panose="03000509000000000000" pitchFamily="65" charset="-122"/>
                        </a:rPr>
                        <a:t>小组</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zh-CN" sz="2400" b="1" kern="100" dirty="0">
                          <a:solidFill>
                            <a:srgbClr val="0033B5"/>
                          </a:solidFill>
                          <a:effectLst/>
                          <a:latin typeface="方正小标宋_GBK" panose="03000509000000000000" pitchFamily="65" charset="-122"/>
                          <a:ea typeface="方正小标宋_GBK" panose="03000509000000000000" pitchFamily="65" charset="-122"/>
                        </a:rPr>
                        <a:t>评价</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2"/>
                  </a:ext>
                </a:extLst>
              </a:tr>
              <a:tr h="439154">
                <a:tc>
                  <a:txBody>
                    <a:bodyPr/>
                    <a:lstStyle/>
                    <a:p>
                      <a:pPr algn="just"/>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3"/>
                  </a:ext>
                </a:extLst>
              </a:tr>
              <a:tr h="439154">
                <a:tc>
                  <a:txBody>
                    <a:bodyPr/>
                    <a:lstStyle/>
                    <a:p>
                      <a:pPr algn="just"/>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4"/>
                  </a:ext>
                </a:extLst>
              </a:tr>
              <a:tr h="439154">
                <a:tc>
                  <a:txBody>
                    <a:bodyPr/>
                    <a:lstStyle/>
                    <a:p>
                      <a:pPr algn="just"/>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5"/>
                  </a:ext>
                </a:extLst>
              </a:tr>
              <a:tr h="439154">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6"/>
                  </a:ext>
                </a:extLst>
              </a:tr>
              <a:tr h="439154">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7"/>
                  </a:ext>
                </a:extLst>
              </a:tr>
              <a:tr h="439154">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8"/>
                  </a:ext>
                </a:extLst>
              </a:tr>
              <a:tr h="439154">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9"/>
                  </a:ext>
                </a:extLst>
              </a:tr>
              <a:tr h="439154">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just"/>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10"/>
                  </a:ext>
                </a:extLst>
              </a:tr>
              <a:tr h="439154">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a:txBody>
                    <a:bodyPr/>
                    <a:lstStyle/>
                    <a:p>
                      <a:pPr algn="just"/>
                      <a:r>
                        <a:rPr lang="en-US" sz="2400" kern="100">
                          <a:solidFill>
                            <a:srgbClr val="0033B5"/>
                          </a:solidFill>
                          <a:effectLst/>
                          <a:latin typeface="方正小标宋_GBK" panose="03000509000000000000" pitchFamily="65" charset="-122"/>
                          <a:ea typeface="方正小标宋_GBK" panose="03000509000000000000" pitchFamily="65" charset="-122"/>
                        </a:rPr>
                        <a:t> </a:t>
                      </a:r>
                      <a:endParaRPr lang="zh-CN" sz="2400" kern="10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400" kern="100" dirty="0">
                          <a:solidFill>
                            <a:srgbClr val="0033B5"/>
                          </a:solidFill>
                          <a:effectLst/>
                          <a:latin typeface="方正小标宋_GBK" panose="03000509000000000000" pitchFamily="65" charset="-122"/>
                          <a:ea typeface="方正小标宋_GBK" panose="03000509000000000000" pitchFamily="65" charset="-122"/>
                        </a:rPr>
                        <a:t> </a:t>
                      </a:r>
                      <a:endParaRPr lang="zh-CN" sz="2400" kern="100" dirty="0">
                        <a:solidFill>
                          <a:srgbClr val="0033B5"/>
                        </a:solidFill>
                        <a:effectLst/>
                        <a:latin typeface="方正小标宋_GBK" panose="03000509000000000000" pitchFamily="65" charset="-122"/>
                        <a:ea typeface="方正小标宋_GBK" panose="03000509000000000000" pitchFamily="65" charset="-122"/>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7299160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2">
            <a:extLst>
              <a:ext uri="{FF2B5EF4-FFF2-40B4-BE49-F238E27FC236}">
                <a16:creationId xmlns:a16="http://schemas.microsoft.com/office/drawing/2014/main" id="{73AE4762-23D1-4A43-AAF7-63BE002735E9}"/>
              </a:ext>
            </a:extLst>
          </p:cNvPr>
          <p:cNvGraphicFramePr>
            <a:graphicFrameLocks noGrp="1"/>
          </p:cNvGraphicFramePr>
          <p:nvPr>
            <p:extLst>
              <p:ext uri="{D42A27DB-BD31-4B8C-83A1-F6EECF244321}">
                <p14:modId xmlns:p14="http://schemas.microsoft.com/office/powerpoint/2010/main" val="4237473567"/>
              </p:ext>
            </p:extLst>
          </p:nvPr>
        </p:nvGraphicFramePr>
        <p:xfrm>
          <a:off x="534922" y="183040"/>
          <a:ext cx="11122156" cy="6491920"/>
        </p:xfrm>
        <a:graphic>
          <a:graphicData uri="http://schemas.openxmlformats.org/drawingml/2006/table">
            <a:tbl>
              <a:tblPr firstRow="1" bandRow="1">
                <a:tableStyleId>{5C22544A-7EE6-4342-B048-85BDC9FD1C3A}</a:tableStyleId>
              </a:tblPr>
              <a:tblGrid>
                <a:gridCol w="1518126">
                  <a:extLst>
                    <a:ext uri="{9D8B030D-6E8A-4147-A177-3AD203B41FA5}">
                      <a16:colId xmlns:a16="http://schemas.microsoft.com/office/drawing/2014/main" val="1079847125"/>
                    </a:ext>
                  </a:extLst>
                </a:gridCol>
                <a:gridCol w="1441223">
                  <a:extLst>
                    <a:ext uri="{9D8B030D-6E8A-4147-A177-3AD203B41FA5}">
                      <a16:colId xmlns:a16="http://schemas.microsoft.com/office/drawing/2014/main" val="20001"/>
                    </a:ext>
                  </a:extLst>
                </a:gridCol>
                <a:gridCol w="8162807">
                  <a:extLst>
                    <a:ext uri="{9D8B030D-6E8A-4147-A177-3AD203B41FA5}">
                      <a16:colId xmlns:a16="http://schemas.microsoft.com/office/drawing/2014/main" val="3745898556"/>
                    </a:ext>
                  </a:extLst>
                </a:gridCol>
              </a:tblGrid>
              <a:tr h="851023">
                <a:tc>
                  <a:txBody>
                    <a:bodyPr/>
                    <a:lstStyle/>
                    <a:p>
                      <a:pPr algn="ctr"/>
                      <a:endParaRPr lang="zh-CN" altLang="en-US" sz="1800" dirty="0">
                        <a:latin typeface="方正小标宋_GBK" panose="03000509000000000000" pitchFamily="65" charset="-122"/>
                        <a:ea typeface="方正小标宋_GBK" panose="03000509000000000000" pitchFamily="65" charset="-122"/>
                      </a:endParaRPr>
                    </a:p>
                  </a:txBody>
                  <a:tcPr>
                    <a:solidFill>
                      <a:schemeClr val="accent5">
                        <a:lumMod val="60000"/>
                        <a:lumOff val="40000"/>
                      </a:schemeClr>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周四</a:t>
                      </a:r>
                      <a:r>
                        <a:rPr kumimoji="0" lang="en-US" altLang="zh-CN"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3/4/5</a:t>
                      </a: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节（</a:t>
                      </a:r>
                      <a:r>
                        <a:rPr kumimoji="0" lang="zh-CN" altLang="en-US" sz="24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紫金港西</a:t>
                      </a:r>
                      <a:r>
                        <a:rPr kumimoji="0" lang="en-US" altLang="zh-CN" sz="24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1-415</a:t>
                      </a: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）课程安排</a:t>
                      </a:r>
                      <a:endParaRPr kumimoji="0" lang="en-US" altLang="zh-CN"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a:txBody>
                  <a:tcPr anchor="ctr" anchorCtr="1">
                    <a:solidFill>
                      <a:schemeClr val="accent5">
                        <a:lumMod val="60000"/>
                        <a:lumOff val="40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600" dirty="0">
                        <a:latin typeface="方正小标宋简体" panose="03000509000000000000" pitchFamily="65" charset="-122"/>
                        <a:ea typeface="方正小标宋简体" panose="03000509000000000000" pitchFamily="65" charset="-122"/>
                      </a:endParaRPr>
                    </a:p>
                  </a:txBody>
                  <a:tcPr anchor="ctr" anchorCtr="1"/>
                </a:tc>
                <a:extLst>
                  <a:ext uri="{0D108BD9-81ED-4DB2-BD59-A6C34878D82A}">
                    <a16:rowId xmlns:a16="http://schemas.microsoft.com/office/drawing/2014/main" val="477352830"/>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03.02</a:t>
                      </a:r>
                    </a:p>
                  </a:txBody>
                  <a:tcPr marL="6350" marR="6350" marT="6350" marB="0" anchor="ctr">
                    <a:solidFill>
                      <a:schemeClr val="bg2"/>
                    </a:solidFill>
                  </a:tcPr>
                </a:tc>
                <a:tc>
                  <a:txBody>
                    <a:bodyPr/>
                    <a:lstStyle/>
                    <a:p>
                      <a:pPr algn="ctr"/>
                      <a:r>
                        <a:rPr lang="zh-CN" altLang="en-US" sz="1600" dirty="0">
                          <a:solidFill>
                            <a:schemeClr val="bg1"/>
                          </a:solidFill>
                          <a:latin typeface="方正小标宋_GBK" panose="03000509000000000000" pitchFamily="65" charset="-122"/>
                          <a:ea typeface="方正小标宋_GBK" panose="03000509000000000000" pitchFamily="65" charset="-122"/>
                        </a:rPr>
                        <a:t>开课及分组</a:t>
                      </a:r>
                    </a:p>
                  </a:txBody>
                  <a:tcPr>
                    <a:solidFill>
                      <a:schemeClr val="bg2"/>
                    </a:solidFill>
                  </a:tcPr>
                </a:tc>
                <a:extLst>
                  <a:ext uri="{0D108BD9-81ED-4DB2-BD59-A6C34878D82A}">
                    <a16:rowId xmlns:a16="http://schemas.microsoft.com/office/drawing/2014/main" val="4150560720"/>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03.09</a:t>
                      </a:r>
                    </a:p>
                  </a:txBody>
                  <a:tcPr marL="6350" marR="6350" marT="6350" marB="0" anchor="ctr">
                    <a:solidFill>
                      <a:schemeClr val="bg2"/>
                    </a:solidFill>
                  </a:tcPr>
                </a:tc>
                <a:tc>
                  <a:txBody>
                    <a:bodyPr/>
                    <a:lstStyle/>
                    <a:p>
                      <a:pPr algn="ct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172963663"/>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03.16</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bg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小组讨论、发言</a:t>
                      </a:r>
                    </a:p>
                  </a:txBody>
                  <a:tcPr>
                    <a:solidFill>
                      <a:schemeClr val="bg2"/>
                    </a:solidFill>
                  </a:tcPr>
                </a:tc>
                <a:extLst>
                  <a:ext uri="{0D108BD9-81ED-4DB2-BD59-A6C34878D82A}">
                    <a16:rowId xmlns:a16="http://schemas.microsoft.com/office/drawing/2014/main" val="609768050"/>
                  </a:ext>
                </a:extLst>
              </a:tr>
              <a:tr h="390766">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03.23</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bg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小组讨论、发言</a:t>
                      </a:r>
                    </a:p>
                  </a:txBody>
                  <a:tcPr anchor="ctr" anchorCtr="1">
                    <a:solidFill>
                      <a:schemeClr val="bg2"/>
                    </a:solidFill>
                  </a:tcPr>
                </a:tc>
                <a:extLst>
                  <a:ext uri="{0D108BD9-81ED-4DB2-BD59-A6C34878D82A}">
                    <a16:rowId xmlns:a16="http://schemas.microsoft.com/office/drawing/2014/main" val="2947682303"/>
                  </a:ext>
                </a:extLst>
              </a:tr>
              <a:tr h="396149">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5</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03.30</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bg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小组讨论、发言</a:t>
                      </a:r>
                    </a:p>
                  </a:txBody>
                  <a:tcPr>
                    <a:solidFill>
                      <a:schemeClr val="bg2"/>
                    </a:solidFill>
                  </a:tcPr>
                </a:tc>
                <a:extLst>
                  <a:ext uri="{0D108BD9-81ED-4DB2-BD59-A6C34878D82A}">
                    <a16:rowId xmlns:a16="http://schemas.microsoft.com/office/drawing/2014/main" val="2300074060"/>
                  </a:ext>
                </a:extLst>
              </a:tr>
              <a:tr h="346713">
                <a:tc>
                  <a:txBody>
                    <a:bodyPr/>
                    <a:lstStyle/>
                    <a:p>
                      <a:pPr algn="ctr" fontAlgn="ct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6</a:t>
                      </a: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04.06</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FFFF00"/>
                          </a:solidFill>
                          <a:latin typeface="方正小标宋_GBK" panose="03000509000000000000" pitchFamily="65" charset="-122"/>
                          <a:ea typeface="方正小标宋_GBK" panose="03000509000000000000" pitchFamily="65" charset="-122"/>
                        </a:rPr>
                        <a:t>开展小组“经典阅读＋”活动形式</a:t>
                      </a:r>
                    </a:p>
                  </a:txBody>
                  <a:tcPr>
                    <a:solidFill>
                      <a:schemeClr val="accent6">
                        <a:lumMod val="75000"/>
                      </a:schemeClr>
                    </a:solidFill>
                  </a:tcPr>
                </a:tc>
                <a:extLst>
                  <a:ext uri="{0D108BD9-81ED-4DB2-BD59-A6C34878D82A}">
                    <a16:rowId xmlns:a16="http://schemas.microsoft.com/office/drawing/2014/main" val="620014704"/>
                  </a:ext>
                </a:extLst>
              </a:tr>
              <a:tr h="346713">
                <a:tc>
                  <a:txBody>
                    <a:bodyPr/>
                    <a:lstStyle/>
                    <a:p>
                      <a:pPr algn="ctr" fontAlgn="ct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04.13</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FFFF00"/>
                          </a:solidFill>
                          <a:effectLst/>
                          <a:latin typeface="方正小标宋_GBK" panose="03000509000000000000" pitchFamily="65" charset="-122"/>
                          <a:ea typeface="方正小标宋_GBK" panose="03000509000000000000" pitchFamily="65" charset="-122"/>
                        </a:rPr>
                        <a:t>经典阅读课堂展示</a:t>
                      </a:r>
                    </a:p>
                  </a:txBody>
                  <a:tcPr>
                    <a:solidFill>
                      <a:schemeClr val="accent6">
                        <a:lumMod val="75000"/>
                      </a:schemeClr>
                    </a:solidFill>
                  </a:tcPr>
                </a:tc>
                <a:extLst>
                  <a:ext uri="{0D108BD9-81ED-4DB2-BD59-A6C34878D82A}">
                    <a16:rowId xmlns:a16="http://schemas.microsoft.com/office/drawing/2014/main" val="2710413510"/>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04.20</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bg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小组讨论、发言</a:t>
                      </a:r>
                    </a:p>
                  </a:txBody>
                  <a:tcPr>
                    <a:solidFill>
                      <a:schemeClr val="bg2"/>
                    </a:solidFill>
                  </a:tcPr>
                </a:tc>
                <a:extLst>
                  <a:ext uri="{0D108BD9-81ED-4DB2-BD59-A6C34878D82A}">
                    <a16:rowId xmlns:a16="http://schemas.microsoft.com/office/drawing/2014/main" val="2555983879"/>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04.27</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3010232341"/>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05.04</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1376327589"/>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05.11</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3796258349"/>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05.18</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10012"/>
                  </a:ext>
                </a:extLst>
              </a:tr>
              <a:tr h="346713">
                <a:tc>
                  <a:txBody>
                    <a:bodyPr/>
                    <a:lstStyle/>
                    <a:p>
                      <a:pPr algn="ctr" fontAlgn="ct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5</a:t>
                      </a: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05.25</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FFFF00"/>
                          </a:solidFill>
                          <a:effectLst>
                            <a:outerShdw blurRad="38100" dist="38100" dir="2700000" algn="tl">
                              <a:srgbClr val="000000">
                                <a:alpha val="43137"/>
                              </a:srgbClr>
                            </a:outerShdw>
                          </a:effectLst>
                          <a:latin typeface="方正小标宋_GBK" panose="03000509000000000000" pitchFamily="65" charset="-122"/>
                          <a:ea typeface="方正小标宋_GBK" panose="03000509000000000000" pitchFamily="65" charset="-122"/>
                        </a:rPr>
                        <a:t>开展小组“理论研学＋”活动形式</a:t>
                      </a:r>
                    </a:p>
                  </a:txBody>
                  <a:tcPr>
                    <a:solidFill>
                      <a:schemeClr val="accent6">
                        <a:lumMod val="75000"/>
                      </a:schemeClr>
                    </a:solidFill>
                  </a:tcPr>
                </a:tc>
                <a:extLst>
                  <a:ext uri="{0D108BD9-81ED-4DB2-BD59-A6C34878D82A}">
                    <a16:rowId xmlns:a16="http://schemas.microsoft.com/office/drawing/2014/main" val="10013"/>
                  </a:ext>
                </a:extLst>
              </a:tr>
              <a:tr h="346713">
                <a:tc>
                  <a:txBody>
                    <a:bodyPr/>
                    <a:lstStyle/>
                    <a:p>
                      <a:pPr algn="ctr" fontAlgn="ct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6</a:t>
                      </a: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06.01</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FFFF00"/>
                          </a:solidFill>
                          <a:latin typeface="方正小标宋_GBK" panose="03000509000000000000" pitchFamily="65" charset="-122"/>
                          <a:ea typeface="方正小标宋_GBK" panose="03000509000000000000" pitchFamily="65" charset="-122"/>
                        </a:rPr>
                        <a:t>理论研学课堂展示</a:t>
                      </a:r>
                    </a:p>
                  </a:txBody>
                  <a:tcPr>
                    <a:solidFill>
                      <a:schemeClr val="accent6">
                        <a:lumMod val="75000"/>
                      </a:schemeClr>
                    </a:solidFill>
                  </a:tcPr>
                </a:tc>
                <a:extLst>
                  <a:ext uri="{0D108BD9-81ED-4DB2-BD59-A6C34878D82A}">
                    <a16:rowId xmlns:a16="http://schemas.microsoft.com/office/drawing/2014/main" val="380831262"/>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06.08</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2260675461"/>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06.15</a:t>
                      </a:r>
                    </a:p>
                  </a:txBody>
                  <a:tcPr marL="6350" marR="6350" marT="6350" marB="0" anchor="ctr">
                    <a:solidFill>
                      <a:schemeClr val="bg2"/>
                    </a:solidFill>
                  </a:tcPr>
                </a:tc>
                <a:tc>
                  <a:txBody>
                    <a:bodyPr/>
                    <a:lstStyle/>
                    <a:p>
                      <a:pPr algn="ctr"/>
                      <a:r>
                        <a:rPr lang="zh-CN" altLang="en-US" sz="1600" dirty="0">
                          <a:solidFill>
                            <a:schemeClr val="bg1"/>
                          </a:solidFill>
                          <a:latin typeface="方正小标宋_GBK" panose="03000509000000000000" pitchFamily="65" charset="-122"/>
                          <a:ea typeface="方正小标宋_GBK" panose="03000509000000000000" pitchFamily="65" charset="-122"/>
                        </a:rPr>
                        <a:t>结课及复习</a:t>
                      </a:r>
                    </a:p>
                  </a:txBody>
                  <a:tcPr>
                    <a:solidFill>
                      <a:schemeClr val="bg2"/>
                    </a:solidFill>
                  </a:tcPr>
                </a:tc>
                <a:extLst>
                  <a:ext uri="{0D108BD9-81ED-4DB2-BD59-A6C34878D82A}">
                    <a16:rowId xmlns:a16="http://schemas.microsoft.com/office/drawing/2014/main" val="3203755805"/>
                  </a:ext>
                </a:extLst>
              </a:tr>
            </a:tbl>
          </a:graphicData>
        </a:graphic>
      </p:graphicFrame>
      <p:sp>
        <p:nvSpPr>
          <p:cNvPr id="3" name="矩形 2">
            <a:extLst>
              <a:ext uri="{FF2B5EF4-FFF2-40B4-BE49-F238E27FC236}">
                <a16:creationId xmlns:a16="http://schemas.microsoft.com/office/drawing/2014/main" id="{FBC1801E-821F-5AB7-5E68-74AB3EDB9834}"/>
              </a:ext>
            </a:extLst>
          </p:cNvPr>
          <p:cNvSpPr/>
          <p:nvPr/>
        </p:nvSpPr>
        <p:spPr>
          <a:xfrm>
            <a:off x="359596" y="2804845"/>
            <a:ext cx="11486507" cy="750013"/>
          </a:xfrm>
          <a:prstGeom prst="rect">
            <a:avLst/>
          </a:prstGeom>
          <a:noFill/>
          <a:ln w="762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E51BB945-EF08-995F-D45F-EB2659893C5E}"/>
              </a:ext>
            </a:extLst>
          </p:cNvPr>
          <p:cNvSpPr/>
          <p:nvPr/>
        </p:nvSpPr>
        <p:spPr>
          <a:xfrm>
            <a:off x="359596" y="5279204"/>
            <a:ext cx="11486507" cy="750013"/>
          </a:xfrm>
          <a:prstGeom prst="rect">
            <a:avLst/>
          </a:prstGeom>
          <a:noFill/>
          <a:ln w="762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124824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0257" y="2205900"/>
            <a:ext cx="12011486" cy="3359318"/>
          </a:xfrm>
          <a:prstGeom prst="rect">
            <a:avLst/>
          </a:prstGeom>
          <a:solidFill>
            <a:schemeClr val="tx2">
              <a:lumMod val="20000"/>
              <a:lumOff val="80000"/>
            </a:schemeClr>
          </a:solidFill>
          <a:ln w="38100">
            <a:solidFill>
              <a:schemeClr val="accent1">
                <a:lumMod val="20000"/>
                <a:lumOff val="80000"/>
              </a:schemeClr>
            </a:solidFill>
          </a:ln>
        </p:spPr>
        <p:txBody>
          <a:bodyPr wrap="square" rtlCol="0">
            <a:spAutoFit/>
          </a:bodyPr>
          <a:lstStyle/>
          <a:p>
            <a:pPr>
              <a:lnSpc>
                <a:spcPct val="150000"/>
              </a:lnSpc>
              <a:spcBef>
                <a:spcPts val="600"/>
              </a:spcBef>
              <a:spcAft>
                <a:spcPts val="600"/>
              </a:spcAft>
            </a:pPr>
            <a:r>
              <a:rPr lang="zh-CN" altLang="en-US" sz="2400" b="1" dirty="0">
                <a:solidFill>
                  <a:srgbClr val="0033B5"/>
                </a:solidFill>
                <a:latin typeface="方正小标宋_GBK" panose="03000509000000000000" pitchFamily="65" charset="-122"/>
                <a:ea typeface="方正小标宋_GBK" panose="03000509000000000000" pitchFamily="65" charset="-122"/>
              </a:rPr>
              <a:t>（</a:t>
            </a:r>
            <a:r>
              <a:rPr lang="en-US" altLang="zh-CN" sz="2400" b="1" dirty="0">
                <a:solidFill>
                  <a:srgbClr val="0033B5"/>
                </a:solidFill>
                <a:latin typeface="方正小标宋_GBK" panose="03000509000000000000" pitchFamily="65" charset="-122"/>
                <a:ea typeface="方正小标宋_GBK" panose="03000509000000000000" pitchFamily="65" charset="-122"/>
              </a:rPr>
              <a:t>1</a:t>
            </a:r>
            <a:r>
              <a:rPr lang="zh-CN" altLang="en-US" sz="2400" b="1" dirty="0">
                <a:solidFill>
                  <a:srgbClr val="0033B5"/>
                </a:solidFill>
                <a:latin typeface="方正小标宋_GBK" panose="03000509000000000000" pitchFamily="65" charset="-122"/>
                <a:ea typeface="方正小标宋_GBK" panose="03000509000000000000" pitchFamily="65" charset="-122"/>
              </a:rPr>
              <a:t>）各小组依据主题自行选定篇目（从毛泽东、邓小平、江泽民、胡锦涛相关著作中选取一篇文章、讲话或一本专著），小组共同确定具体研读展示题目。</a:t>
            </a:r>
          </a:p>
          <a:p>
            <a:pPr>
              <a:lnSpc>
                <a:spcPct val="150000"/>
              </a:lnSpc>
              <a:spcBef>
                <a:spcPts val="600"/>
              </a:spcBef>
              <a:spcAft>
                <a:spcPts val="600"/>
              </a:spcAft>
            </a:pPr>
            <a:r>
              <a:rPr lang="zh-CN" altLang="en-US" sz="2400" b="1" dirty="0">
                <a:solidFill>
                  <a:srgbClr val="0033B5"/>
                </a:solidFill>
                <a:latin typeface="方正小标宋_GBK" panose="03000509000000000000" pitchFamily="65" charset="-122"/>
                <a:ea typeface="方正小标宋_GBK" panose="03000509000000000000" pitchFamily="65" charset="-122"/>
              </a:rPr>
              <a:t>（</a:t>
            </a:r>
            <a:r>
              <a:rPr lang="en-US" altLang="zh-CN" sz="2400" b="1" dirty="0">
                <a:solidFill>
                  <a:srgbClr val="0033B5"/>
                </a:solidFill>
                <a:latin typeface="方正小标宋_GBK" panose="03000509000000000000" pitchFamily="65" charset="-122"/>
                <a:ea typeface="方正小标宋_GBK" panose="03000509000000000000" pitchFamily="65" charset="-122"/>
              </a:rPr>
              <a:t>2</a:t>
            </a:r>
            <a:r>
              <a:rPr lang="zh-CN" altLang="en-US" sz="2400" b="1" dirty="0">
                <a:solidFill>
                  <a:srgbClr val="0033B5"/>
                </a:solidFill>
                <a:latin typeface="方正小标宋_GBK" panose="03000509000000000000" pitchFamily="65" charset="-122"/>
                <a:ea typeface="方正小标宋_GBK" panose="03000509000000000000" pitchFamily="65" charset="-122"/>
              </a:rPr>
              <a:t>）小组准备材料，制作</a:t>
            </a:r>
            <a:r>
              <a:rPr lang="en-US" altLang="zh-CN" sz="2400" b="1" dirty="0">
                <a:solidFill>
                  <a:srgbClr val="0033B5"/>
                </a:solidFill>
                <a:latin typeface="方正小标宋_GBK" panose="03000509000000000000" pitchFamily="65" charset="-122"/>
                <a:ea typeface="方正小标宋_GBK" panose="03000509000000000000" pitchFamily="65" charset="-122"/>
              </a:rPr>
              <a:t>PPT</a:t>
            </a:r>
            <a:r>
              <a:rPr lang="zh-CN" altLang="en-US" sz="2400" b="1" dirty="0">
                <a:solidFill>
                  <a:srgbClr val="0033B5"/>
                </a:solidFill>
                <a:latin typeface="方正小标宋_GBK" panose="03000509000000000000" pitchFamily="65" charset="-122"/>
                <a:ea typeface="方正小标宋_GBK" panose="03000509000000000000" pitchFamily="65" charset="-122"/>
              </a:rPr>
              <a:t>，确定展示人员和形式。</a:t>
            </a:r>
          </a:p>
          <a:p>
            <a:pPr>
              <a:lnSpc>
                <a:spcPct val="150000"/>
              </a:lnSpc>
              <a:spcBef>
                <a:spcPts val="600"/>
              </a:spcBef>
              <a:spcAft>
                <a:spcPts val="600"/>
              </a:spcAft>
            </a:pPr>
            <a:r>
              <a:rPr lang="zh-CN" altLang="en-US" sz="2400" b="1" dirty="0">
                <a:solidFill>
                  <a:srgbClr val="0033B5"/>
                </a:solidFill>
                <a:latin typeface="方正小标宋_GBK" panose="03000509000000000000" pitchFamily="65" charset="-122"/>
                <a:ea typeface="方正小标宋_GBK" panose="03000509000000000000" pitchFamily="65" charset="-122"/>
              </a:rPr>
              <a:t>（</a:t>
            </a:r>
            <a:r>
              <a:rPr lang="en-US" altLang="zh-CN" sz="2400" b="1" dirty="0">
                <a:solidFill>
                  <a:srgbClr val="0033B5"/>
                </a:solidFill>
                <a:latin typeface="方正小标宋_GBK" panose="03000509000000000000" pitchFamily="65" charset="-122"/>
                <a:ea typeface="方正小标宋_GBK" panose="03000509000000000000" pitchFamily="65" charset="-122"/>
              </a:rPr>
              <a:t>3</a:t>
            </a:r>
            <a:r>
              <a:rPr lang="zh-CN" altLang="en-US" sz="2400" b="1" dirty="0">
                <a:solidFill>
                  <a:srgbClr val="0033B5"/>
                </a:solidFill>
                <a:latin typeface="方正小标宋_GBK" panose="03000509000000000000" pitchFamily="65" charset="-122"/>
                <a:ea typeface="方正小标宋_GBK" panose="03000509000000000000" pitchFamily="65" charset="-122"/>
              </a:rPr>
              <a:t>）主题鲜明，切忌选题过大。建议征求老师意见。</a:t>
            </a:r>
            <a:endParaRPr lang="en-US" altLang="zh-CN" sz="2400" b="1" dirty="0">
              <a:solidFill>
                <a:srgbClr val="0033B5"/>
              </a:solidFill>
              <a:latin typeface="方正小标宋_GBK" panose="03000509000000000000" pitchFamily="65" charset="-122"/>
              <a:ea typeface="方正小标宋_GBK" panose="03000509000000000000" pitchFamily="65" charset="-122"/>
            </a:endParaRPr>
          </a:p>
          <a:p>
            <a:pPr>
              <a:lnSpc>
                <a:spcPct val="150000"/>
              </a:lnSpc>
              <a:spcBef>
                <a:spcPts val="600"/>
              </a:spcBef>
              <a:spcAft>
                <a:spcPts val="600"/>
              </a:spcAft>
            </a:pPr>
            <a:r>
              <a:rPr lang="zh-CN" altLang="en-US" sz="2800" b="1" dirty="0">
                <a:solidFill>
                  <a:srgbClr val="0033B5"/>
                </a:solidFill>
                <a:latin typeface="方正小标宋_GBK" panose="03000509000000000000" pitchFamily="65" charset="-122"/>
                <a:ea typeface="方正小标宋_GBK" panose="03000509000000000000" pitchFamily="65" charset="-122"/>
              </a:rPr>
              <a:t>春学期完成第一次展示，每组展示</a:t>
            </a:r>
            <a:r>
              <a:rPr lang="en-US" altLang="zh-CN" sz="2800" b="1" dirty="0">
                <a:solidFill>
                  <a:srgbClr val="C00000"/>
                </a:solidFill>
                <a:latin typeface="方正小标宋_GBK" panose="03000509000000000000" pitchFamily="65" charset="-122"/>
                <a:ea typeface="方正小标宋_GBK" panose="03000509000000000000" pitchFamily="65" charset="-122"/>
              </a:rPr>
              <a:t>10-15</a:t>
            </a:r>
            <a:r>
              <a:rPr lang="zh-CN" altLang="en-US" sz="2800" b="1" dirty="0">
                <a:solidFill>
                  <a:srgbClr val="C00000"/>
                </a:solidFill>
                <a:latin typeface="方正小标宋_GBK" panose="03000509000000000000" pitchFamily="65" charset="-122"/>
                <a:ea typeface="方正小标宋_GBK" panose="03000509000000000000" pitchFamily="65" charset="-122"/>
              </a:rPr>
              <a:t>分钟</a:t>
            </a:r>
            <a:r>
              <a:rPr lang="zh-CN" altLang="en-US" sz="2800" b="1" dirty="0">
                <a:solidFill>
                  <a:srgbClr val="0033B5"/>
                </a:solidFill>
                <a:latin typeface="方正小标宋_GBK" panose="03000509000000000000" pitchFamily="65" charset="-122"/>
                <a:ea typeface="方正小标宋_GBK" panose="03000509000000000000" pitchFamily="65" charset="-122"/>
              </a:rPr>
              <a:t>，接受</a:t>
            </a:r>
            <a:r>
              <a:rPr lang="zh-CN" altLang="en-US" sz="2800" b="1" dirty="0">
                <a:solidFill>
                  <a:srgbClr val="C00000"/>
                </a:solidFill>
                <a:latin typeface="方正小标宋_GBK" panose="03000509000000000000" pitchFamily="65" charset="-122"/>
                <a:ea typeface="方正小标宋_GBK" panose="03000509000000000000" pitchFamily="65" charset="-122"/>
              </a:rPr>
              <a:t>同学提问</a:t>
            </a:r>
            <a:r>
              <a:rPr lang="zh-CN" altLang="en-US" sz="2800" b="1" dirty="0">
                <a:solidFill>
                  <a:srgbClr val="0033B5"/>
                </a:solidFill>
                <a:latin typeface="方正小标宋_GBK" panose="03000509000000000000" pitchFamily="65" charset="-122"/>
                <a:ea typeface="方正小标宋_GBK" panose="03000509000000000000" pitchFamily="65" charset="-122"/>
              </a:rPr>
              <a:t>、</a:t>
            </a:r>
            <a:r>
              <a:rPr lang="zh-CN" altLang="en-US" sz="2800" b="1" dirty="0">
                <a:solidFill>
                  <a:srgbClr val="C00000"/>
                </a:solidFill>
                <a:latin typeface="方正小标宋_GBK" panose="03000509000000000000" pitchFamily="65" charset="-122"/>
                <a:ea typeface="方正小标宋_GBK" panose="03000509000000000000" pitchFamily="65" charset="-122"/>
              </a:rPr>
              <a:t>教师总结</a:t>
            </a:r>
            <a:r>
              <a:rPr lang="zh-CN" altLang="en-US" sz="2800" b="1" dirty="0">
                <a:solidFill>
                  <a:srgbClr val="0033B5"/>
                </a:solidFill>
                <a:latin typeface="方正小标宋_GBK" panose="03000509000000000000" pitchFamily="65" charset="-122"/>
                <a:ea typeface="方正小标宋_GBK" panose="03000509000000000000" pitchFamily="65" charset="-122"/>
              </a:rPr>
              <a:t>。</a:t>
            </a:r>
          </a:p>
        </p:txBody>
      </p:sp>
      <p:sp>
        <p:nvSpPr>
          <p:cNvPr id="3" name="文本框 2"/>
          <p:cNvSpPr txBox="1"/>
          <p:nvPr/>
        </p:nvSpPr>
        <p:spPr>
          <a:xfrm>
            <a:off x="1232921" y="184819"/>
            <a:ext cx="8977879"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教学环节③：</a:t>
            </a:r>
            <a:r>
              <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rPr>
              <a:t>经典阅读课堂展示（春季第</a:t>
            </a:r>
            <a:r>
              <a:rPr kumimoji="0" lang="en-US" altLang="zh-CN"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rPr>
              <a:t>7</a:t>
            </a:r>
            <a:r>
              <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rPr>
              <a:t>周）</a:t>
            </a:r>
          </a:p>
        </p:txBody>
      </p:sp>
      <p:sp>
        <p:nvSpPr>
          <p:cNvPr id="5" name="文本框 4">
            <a:extLst>
              <a:ext uri="{FF2B5EF4-FFF2-40B4-BE49-F238E27FC236}">
                <a16:creationId xmlns:a16="http://schemas.microsoft.com/office/drawing/2014/main" id="{E1376A02-E60F-FB88-FA80-08ED8A3BAF11}"/>
              </a:ext>
            </a:extLst>
          </p:cNvPr>
          <p:cNvSpPr txBox="1"/>
          <p:nvPr/>
        </p:nvSpPr>
        <p:spPr>
          <a:xfrm>
            <a:off x="1361440" y="1292782"/>
            <a:ext cx="9245599" cy="523220"/>
          </a:xfrm>
          <a:prstGeom prst="rect">
            <a:avLst/>
          </a:prstGeom>
          <a:solidFill>
            <a:schemeClr val="accent1">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a:spAutoFit/>
          </a:bodyPr>
          <a:lstStyle/>
          <a:p>
            <a:pPr algn="ctr"/>
            <a:r>
              <a:rPr lang="zh-CN" altLang="en-US" sz="2800" dirty="0">
                <a:latin typeface="方正小标宋_GBK" panose="03000509000000000000" pitchFamily="65" charset="-122"/>
                <a:ea typeface="方正小标宋_GBK" panose="03000509000000000000" pitchFamily="65" charset="-122"/>
              </a:rPr>
              <a:t>春季经典阅读展示主题：</a:t>
            </a:r>
            <a:r>
              <a:rPr lang="zh-CN" altLang="en-US" sz="2800" dirty="0">
                <a:solidFill>
                  <a:srgbClr val="C00000"/>
                </a:solidFill>
                <a:latin typeface="方正小标宋_GBK" panose="03000509000000000000" pitchFamily="65" charset="-122"/>
                <a:ea typeface="方正小标宋_GBK" panose="03000509000000000000" pitchFamily="65" charset="-122"/>
              </a:rPr>
              <a:t>从经典文本看时代问题与出路</a:t>
            </a:r>
          </a:p>
        </p:txBody>
      </p:sp>
    </p:spTree>
    <p:extLst>
      <p:ext uri="{BB962C8B-B14F-4D97-AF65-F5344CB8AC3E}">
        <p14:creationId xmlns:p14="http://schemas.microsoft.com/office/powerpoint/2010/main" val="1892825064"/>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2">
            <a:extLst>
              <a:ext uri="{FF2B5EF4-FFF2-40B4-BE49-F238E27FC236}">
                <a16:creationId xmlns:a16="http://schemas.microsoft.com/office/drawing/2014/main" id="{7590B509-FF5B-4D3E-76D0-3F227F4565BC}"/>
              </a:ext>
            </a:extLst>
          </p:cNvPr>
          <p:cNvGraphicFramePr>
            <a:graphicFrameLocks noGrp="1"/>
          </p:cNvGraphicFramePr>
          <p:nvPr>
            <p:extLst>
              <p:ext uri="{D42A27DB-BD31-4B8C-83A1-F6EECF244321}">
                <p14:modId xmlns:p14="http://schemas.microsoft.com/office/powerpoint/2010/main" val="1040820728"/>
              </p:ext>
            </p:extLst>
          </p:nvPr>
        </p:nvGraphicFramePr>
        <p:xfrm>
          <a:off x="1232921" y="1017140"/>
          <a:ext cx="9181138" cy="5029200"/>
        </p:xfrm>
        <a:graphic>
          <a:graphicData uri="http://schemas.openxmlformats.org/drawingml/2006/table">
            <a:tbl>
              <a:tblPr firstRow="1" bandRow="1">
                <a:tableStyleId>{5C22544A-7EE6-4342-B048-85BDC9FD1C3A}</a:tableStyleId>
              </a:tblPr>
              <a:tblGrid>
                <a:gridCol w="1632132">
                  <a:extLst>
                    <a:ext uri="{9D8B030D-6E8A-4147-A177-3AD203B41FA5}">
                      <a16:colId xmlns:a16="http://schemas.microsoft.com/office/drawing/2014/main" val="2293311238"/>
                    </a:ext>
                  </a:extLst>
                </a:gridCol>
                <a:gridCol w="5311517">
                  <a:extLst>
                    <a:ext uri="{9D8B030D-6E8A-4147-A177-3AD203B41FA5}">
                      <a16:colId xmlns:a16="http://schemas.microsoft.com/office/drawing/2014/main" val="2921807304"/>
                    </a:ext>
                  </a:extLst>
                </a:gridCol>
                <a:gridCol w="2237489">
                  <a:extLst>
                    <a:ext uri="{9D8B030D-6E8A-4147-A177-3AD203B41FA5}">
                      <a16:colId xmlns:a16="http://schemas.microsoft.com/office/drawing/2014/main" val="525635721"/>
                    </a:ext>
                  </a:extLst>
                </a:gridCol>
              </a:tblGrid>
              <a:tr h="328717">
                <a:tc gridSpan="3">
                  <a:txBody>
                    <a:bodyPr/>
                    <a:lstStyle/>
                    <a:p>
                      <a:pPr algn="ctr"/>
                      <a:r>
                        <a:rPr lang="zh-CN" altLang="en-US" sz="1600" dirty="0">
                          <a:latin typeface="方正小标宋_GBK" panose="03000509000000000000" pitchFamily="65" charset="-122"/>
                          <a:ea typeface="方正小标宋_GBK" panose="03000509000000000000" pitchFamily="65" charset="-122"/>
                        </a:rPr>
                        <a:t>“经典阅读”推荐目录</a:t>
                      </a:r>
                    </a:p>
                  </a:txBody>
                  <a:tcPr anchor="ctr" anchorCtr="1">
                    <a:solidFill>
                      <a:schemeClr val="accent1">
                        <a:lumMod val="75000"/>
                      </a:schemeClr>
                    </a:solidFill>
                  </a:tcPr>
                </a:tc>
                <a:tc hMerge="1">
                  <a:txBody>
                    <a:bodyPr/>
                    <a:lstStyle/>
                    <a:p>
                      <a:endParaRPr lang="zh-CN" altLang="en-US"/>
                    </a:p>
                  </a:txBody>
                  <a:tcPr/>
                </a:tc>
                <a:tc hMerge="1">
                  <a:txBody>
                    <a:bodyPr/>
                    <a:lstStyle/>
                    <a:p>
                      <a:pPr algn="ctr"/>
                      <a:endParaRPr lang="zh-CN" altLang="en-US" dirty="0">
                        <a:latin typeface="方正小标宋_GBK" panose="03000509000000000000" pitchFamily="65" charset="-122"/>
                        <a:ea typeface="方正小标宋_GBK" panose="03000509000000000000" pitchFamily="65" charset="-122"/>
                      </a:endParaRPr>
                    </a:p>
                  </a:txBody>
                  <a:tcPr anchor="ctr" anchorCtr="1">
                    <a:solidFill>
                      <a:schemeClr val="accent1">
                        <a:lumMod val="75000"/>
                      </a:schemeClr>
                    </a:solidFill>
                  </a:tcPr>
                </a:tc>
                <a:extLst>
                  <a:ext uri="{0D108BD9-81ED-4DB2-BD59-A6C34878D82A}">
                    <a16:rowId xmlns:a16="http://schemas.microsoft.com/office/drawing/2014/main" val="1792058409"/>
                  </a:ext>
                </a:extLst>
              </a:tr>
              <a:tr h="324215">
                <a:tc rowSpan="5">
                  <a:txBody>
                    <a:bodyPr/>
                    <a:lstStyle/>
                    <a:p>
                      <a:pPr algn="ctr"/>
                      <a:r>
                        <a:rPr lang="zh-CN" altLang="en-US" sz="1600" dirty="0">
                          <a:latin typeface="方正小标宋_GBK" panose="03000509000000000000" pitchFamily="65" charset="-122"/>
                          <a:ea typeface="方正小标宋_GBK" panose="03000509000000000000" pitchFamily="65" charset="-122"/>
                        </a:rPr>
                        <a:t>毛泽东</a:t>
                      </a:r>
                    </a:p>
                  </a:txBody>
                  <a:tcPr anchor="ctr" anchorCtr="1">
                    <a:solidFill>
                      <a:schemeClr val="tx2">
                        <a:lumMod val="20000"/>
                        <a:lumOff val="80000"/>
                      </a:schemeClr>
                    </a:solidFill>
                  </a:tcPr>
                </a:tc>
                <a:tc>
                  <a:txBody>
                    <a:bodyPr/>
                    <a:lstStyle/>
                    <a:p>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毛泽东文集</a:t>
                      </a:r>
                      <a:r>
                        <a:rPr lang="en-US" altLang="zh-CN" sz="1600" dirty="0">
                          <a:latin typeface="方正小标宋_GBK" panose="03000509000000000000" pitchFamily="65" charset="-122"/>
                          <a:ea typeface="方正小标宋_GBK" panose="03000509000000000000" pitchFamily="65" charset="-122"/>
                        </a:rPr>
                        <a:t>》1-8</a:t>
                      </a:r>
                      <a:r>
                        <a:rPr lang="zh-CN" altLang="en-US" sz="1600" dirty="0">
                          <a:latin typeface="方正小标宋_GBK" panose="03000509000000000000" pitchFamily="65" charset="-122"/>
                          <a:ea typeface="方正小标宋_GBK" panose="03000509000000000000" pitchFamily="65" charset="-122"/>
                        </a:rPr>
                        <a:t>卷</a:t>
                      </a:r>
                      <a:endParaRPr lang="zh-CN" altLang="en-US" sz="1600" dirty="0"/>
                    </a:p>
                  </a:txBody>
                  <a:tcPr anchor="ctr" anchorCtr="1">
                    <a:solidFill>
                      <a:schemeClr val="tx2">
                        <a:lumMod val="20000"/>
                        <a:lumOff val="80000"/>
                      </a:schemeClr>
                    </a:solidFill>
                  </a:tcPr>
                </a:tc>
                <a:tc rowSpan="5">
                  <a:txBody>
                    <a:bodyPr/>
                    <a:lstStyle/>
                    <a:p>
                      <a:pPr algn="ctr"/>
                      <a:r>
                        <a:rPr lang="zh-CN" altLang="en-US" sz="1600">
                          <a:latin typeface="方正小标宋_GBK" panose="03000509000000000000" pitchFamily="65" charset="-122"/>
                          <a:ea typeface="方正小标宋_GBK" panose="03000509000000000000" pitchFamily="65" charset="-122"/>
                        </a:rPr>
                        <a:t>学在浙大</a:t>
                      </a:r>
                      <a:endParaRPr lang="zh-CN" altLang="en-US" sz="1600" dirty="0">
                        <a:latin typeface="方正小标宋_GBK" panose="03000509000000000000" pitchFamily="65" charset="-122"/>
                        <a:ea typeface="方正小标宋_GBK" panose="03000509000000000000" pitchFamily="65" charset="-122"/>
                      </a:endParaRPr>
                    </a:p>
                  </a:txBody>
                  <a:tcPr anchor="ctr" anchorCtr="1">
                    <a:solidFill>
                      <a:schemeClr val="tx2">
                        <a:lumMod val="20000"/>
                        <a:lumOff val="80000"/>
                      </a:schemeClr>
                    </a:solidFill>
                  </a:tcPr>
                </a:tc>
                <a:extLst>
                  <a:ext uri="{0D108BD9-81ED-4DB2-BD59-A6C34878D82A}">
                    <a16:rowId xmlns:a16="http://schemas.microsoft.com/office/drawing/2014/main" val="3866662878"/>
                  </a:ext>
                </a:extLst>
              </a:tr>
              <a:tr h="324215">
                <a:tc vMerge="1">
                  <a:txBody>
                    <a:bodyPr/>
                    <a:lstStyle/>
                    <a:p>
                      <a:endParaRPr lang="zh-CN" altLang="en-US"/>
                    </a:p>
                  </a:txBody>
                  <a:tcPr/>
                </a:tc>
                <a:tc>
                  <a:txBody>
                    <a:bodyPr/>
                    <a:lstStyle/>
                    <a:p>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建国以来毛泽东文稿</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》1-13</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册</a:t>
                      </a:r>
                    </a:p>
                  </a:txBody>
                  <a:tcPr anchor="ctr" anchorCtr="1">
                    <a:solidFill>
                      <a:schemeClr val="tx2">
                        <a:lumMod val="20000"/>
                        <a:lumOff val="80000"/>
                      </a:schemeClr>
                    </a:solidFill>
                  </a:tcPr>
                </a:tc>
                <a:tc vMerge="1">
                  <a:txBody>
                    <a:bodyPr/>
                    <a:lstStyle/>
                    <a:p>
                      <a:endParaRPr lang="zh-CN" altLang="en-US"/>
                    </a:p>
                  </a:txBody>
                  <a:tcPr/>
                </a:tc>
                <a:extLst>
                  <a:ext uri="{0D108BD9-81ED-4DB2-BD59-A6C34878D82A}">
                    <a16:rowId xmlns:a16="http://schemas.microsoft.com/office/drawing/2014/main" val="4102483468"/>
                  </a:ext>
                </a:extLst>
              </a:tr>
              <a:tr h="324215">
                <a:tc vMerge="1">
                  <a:txBody>
                    <a:bodyPr/>
                    <a:lstStyle/>
                    <a:p>
                      <a:endParaRPr lang="zh-CN"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毛泽东年谱</a:t>
                      </a:r>
                      <a:r>
                        <a:rPr lang="en-US" altLang="zh-CN" sz="1600" dirty="0">
                          <a:latin typeface="方正小标宋_GBK" panose="03000509000000000000" pitchFamily="65" charset="-122"/>
                          <a:ea typeface="方正小标宋_GBK" panose="03000509000000000000" pitchFamily="65" charset="-122"/>
                        </a:rPr>
                        <a:t>》1-9</a:t>
                      </a:r>
                      <a:r>
                        <a:rPr lang="zh-CN" altLang="en-US" sz="1600" dirty="0">
                          <a:latin typeface="方正小标宋_GBK" panose="03000509000000000000" pitchFamily="65" charset="-122"/>
                          <a:ea typeface="方正小标宋_GBK" panose="03000509000000000000" pitchFamily="65" charset="-122"/>
                        </a:rPr>
                        <a:t>卷</a:t>
                      </a:r>
                      <a:endParaRPr lang="zh-CN" altLang="en-US" sz="1600" kern="1200" dirty="0">
                        <a:solidFill>
                          <a:schemeClr val="dk1"/>
                        </a:solidFill>
                        <a:latin typeface="方正小标宋_GBK" panose="03000509000000000000" pitchFamily="65" charset="-122"/>
                        <a:ea typeface="方正小标宋_GBK" panose="03000509000000000000" pitchFamily="65" charset="-122"/>
                        <a:cs typeface="+mn-cs"/>
                      </a:endParaRPr>
                    </a:p>
                  </a:txBody>
                  <a:tcPr anchor="ctr" anchorCtr="1">
                    <a:solidFill>
                      <a:schemeClr val="tx2">
                        <a:lumMod val="20000"/>
                        <a:lumOff val="80000"/>
                      </a:schemeClr>
                    </a:solidFill>
                  </a:tcPr>
                </a:tc>
                <a:tc vMerge="1">
                  <a:txBody>
                    <a:bodyPr/>
                    <a:lstStyle/>
                    <a:p>
                      <a:endParaRPr lang="zh-CN" altLang="en-US"/>
                    </a:p>
                  </a:txBody>
                  <a:tcPr/>
                </a:tc>
                <a:extLst>
                  <a:ext uri="{0D108BD9-81ED-4DB2-BD59-A6C34878D82A}">
                    <a16:rowId xmlns:a16="http://schemas.microsoft.com/office/drawing/2014/main" val="3335827483"/>
                  </a:ext>
                </a:extLst>
              </a:tr>
              <a:tr h="324215">
                <a:tc vMerge="1">
                  <a:txBody>
                    <a:bodyPr/>
                    <a:lstStyle/>
                    <a:p>
                      <a:endParaRPr lang="zh-CN" altLang="en-US"/>
                    </a:p>
                  </a:txBody>
                  <a:tcPr/>
                </a:tc>
                <a:tc>
                  <a:txBody>
                    <a:bodyPr/>
                    <a:lstStyle/>
                    <a:p>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毛泽东传</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》1-6</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册</a:t>
                      </a:r>
                    </a:p>
                  </a:txBody>
                  <a:tcPr anchor="ctr" anchorCtr="1">
                    <a:solidFill>
                      <a:schemeClr val="tx2">
                        <a:lumMod val="20000"/>
                        <a:lumOff val="80000"/>
                      </a:schemeClr>
                    </a:solidFill>
                  </a:tcPr>
                </a:tc>
                <a:tc vMerge="1">
                  <a:txBody>
                    <a:bodyPr/>
                    <a:lstStyle/>
                    <a:p>
                      <a:endParaRPr lang="zh-CN" altLang="en-US"/>
                    </a:p>
                  </a:txBody>
                  <a:tcPr/>
                </a:tc>
                <a:extLst>
                  <a:ext uri="{0D108BD9-81ED-4DB2-BD59-A6C34878D82A}">
                    <a16:rowId xmlns:a16="http://schemas.microsoft.com/office/drawing/2014/main" val="3395685639"/>
                  </a:ext>
                </a:extLst>
              </a:tr>
              <a:tr h="324215">
                <a:tc vMerge="1">
                  <a:txBody>
                    <a:bodyPr/>
                    <a:lstStyle/>
                    <a:p>
                      <a:endParaRPr lang="zh-CN" altLang="en-US"/>
                    </a:p>
                  </a:txBody>
                  <a:tcPr/>
                </a:tc>
                <a:tc>
                  <a:txBody>
                    <a:bodyPr/>
                    <a:lstStyle/>
                    <a:p>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latin typeface="方正小标宋_GBK" panose="03000509000000000000" pitchFamily="65" charset="-122"/>
                          <a:ea typeface="方正小标宋_GBK" panose="03000509000000000000" pitchFamily="65" charset="-122"/>
                          <a:cs typeface="+mn-cs"/>
                        </a:rPr>
                        <a:t>毛泽东传</a:t>
                      </a:r>
                      <a:r>
                        <a:rPr lang="en-US" altLang="zh-CN" sz="1600" kern="1200" dirty="0">
                          <a:solidFill>
                            <a:schemeClr val="dk1"/>
                          </a:solidFill>
                          <a:latin typeface="方正小标宋_GBK" panose="03000509000000000000" pitchFamily="65" charset="-122"/>
                          <a:ea typeface="方正小标宋_GBK" panose="03000509000000000000" pitchFamily="65" charset="-122"/>
                          <a:cs typeface="+mn-cs"/>
                        </a:rPr>
                        <a:t>》</a:t>
                      </a:r>
                      <a:endParaRPr lang="zh-CN" altLang="en-US" sz="1600" kern="1200" dirty="0">
                        <a:solidFill>
                          <a:schemeClr val="dk1"/>
                        </a:solidFill>
                        <a:latin typeface="方正小标宋_GBK" panose="03000509000000000000" pitchFamily="65" charset="-122"/>
                        <a:ea typeface="方正小标宋_GBK" panose="03000509000000000000" pitchFamily="65" charset="-122"/>
                        <a:cs typeface="+mn-cs"/>
                      </a:endParaRPr>
                    </a:p>
                  </a:txBody>
                  <a:tcPr anchor="ctr" anchorCtr="1">
                    <a:solidFill>
                      <a:schemeClr val="tx2">
                        <a:lumMod val="20000"/>
                        <a:lumOff val="80000"/>
                      </a:schemeClr>
                    </a:solidFill>
                  </a:tcPr>
                </a:tc>
                <a:tc vMerge="1">
                  <a:txBody>
                    <a:bodyPr/>
                    <a:lstStyle/>
                    <a:p>
                      <a:endParaRPr lang="zh-CN" altLang="en-US"/>
                    </a:p>
                  </a:txBody>
                  <a:tcPr/>
                </a:tc>
                <a:extLst>
                  <a:ext uri="{0D108BD9-81ED-4DB2-BD59-A6C34878D82A}">
                    <a16:rowId xmlns:a16="http://schemas.microsoft.com/office/drawing/2014/main" val="426963366"/>
                  </a:ext>
                </a:extLst>
              </a:tr>
              <a:tr h="324215">
                <a:tc rowSpan="5">
                  <a:txBody>
                    <a:bodyPr/>
                    <a:lstStyle/>
                    <a:p>
                      <a:pPr algn="ctr"/>
                      <a:r>
                        <a:rPr lang="zh-CN" altLang="en-US" sz="1600" dirty="0">
                          <a:latin typeface="方正小标宋_GBK" panose="03000509000000000000" pitchFamily="65" charset="-122"/>
                          <a:ea typeface="方正小标宋_GBK" panose="03000509000000000000" pitchFamily="65" charset="-122"/>
                        </a:rPr>
                        <a:t>邓小平</a:t>
                      </a:r>
                    </a:p>
                  </a:txBody>
                  <a:tcPr anchor="ctr" anchorCtr="1">
                    <a:solidFill>
                      <a:schemeClr val="accent5">
                        <a:lumMod val="20000"/>
                        <a:lumOff val="80000"/>
                      </a:schemeClr>
                    </a:solidFill>
                  </a:tcPr>
                </a:tc>
                <a:tc>
                  <a:txBody>
                    <a:bodyPr/>
                    <a:lstStyle/>
                    <a:p>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邓小平文集</a:t>
                      </a:r>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（上中下）</a:t>
                      </a:r>
                      <a:endParaRPr lang="zh-CN" altLang="en-US" sz="1600" dirty="0"/>
                    </a:p>
                  </a:txBody>
                  <a:tcPr anchor="ctr" anchorCtr="1">
                    <a:solidFill>
                      <a:schemeClr val="accent5">
                        <a:lumMod val="20000"/>
                        <a:lumOff val="80000"/>
                      </a:schemeClr>
                    </a:solidFill>
                  </a:tcPr>
                </a:tc>
                <a:tc row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latin typeface="方正小标宋_GBK" panose="03000509000000000000" pitchFamily="65" charset="-122"/>
                          <a:ea typeface="方正小标宋_GBK" panose="03000509000000000000" pitchFamily="65" charset="-122"/>
                        </a:rPr>
                        <a:t>学在浙大</a:t>
                      </a:r>
                    </a:p>
                  </a:txBody>
                  <a:tcPr anchor="ctr" anchorCtr="1">
                    <a:solidFill>
                      <a:schemeClr val="accent5">
                        <a:lumMod val="20000"/>
                        <a:lumOff val="80000"/>
                      </a:schemeClr>
                    </a:solidFill>
                  </a:tcPr>
                </a:tc>
                <a:extLst>
                  <a:ext uri="{0D108BD9-81ED-4DB2-BD59-A6C34878D82A}">
                    <a16:rowId xmlns:a16="http://schemas.microsoft.com/office/drawing/2014/main" val="313394992"/>
                  </a:ext>
                </a:extLst>
              </a:tr>
              <a:tr h="324215">
                <a:tc vMerge="1">
                  <a:txBody>
                    <a:bodyPr/>
                    <a:lstStyle/>
                    <a:p>
                      <a:endParaRPr lang="zh-CN" altLang="en-US"/>
                    </a:p>
                  </a:txBody>
                  <a:tcPr/>
                </a:tc>
                <a:tc>
                  <a:txBody>
                    <a:bodyPr/>
                    <a:lstStyle/>
                    <a:p>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邓小平年谱</a:t>
                      </a:r>
                      <a:r>
                        <a:rPr lang="en-US" altLang="zh-CN" sz="1600" dirty="0">
                          <a:latin typeface="方正小标宋_GBK" panose="03000509000000000000" pitchFamily="65" charset="-122"/>
                          <a:ea typeface="方正小标宋_GBK" panose="03000509000000000000" pitchFamily="65" charset="-122"/>
                        </a:rPr>
                        <a:t>》1-5</a:t>
                      </a:r>
                      <a:r>
                        <a:rPr lang="zh-CN" altLang="en-US" sz="1600" dirty="0">
                          <a:latin typeface="方正小标宋_GBK" panose="03000509000000000000" pitchFamily="65" charset="-122"/>
                          <a:ea typeface="方正小标宋_GBK" panose="03000509000000000000" pitchFamily="65" charset="-122"/>
                        </a:rPr>
                        <a:t>册</a:t>
                      </a:r>
                      <a:endParaRPr lang="zh-CN" altLang="en-US" sz="1600" dirty="0"/>
                    </a:p>
                  </a:txBody>
                  <a:tcPr anchor="ctr" anchorCtr="1">
                    <a:solidFill>
                      <a:schemeClr val="accent5">
                        <a:lumMod val="20000"/>
                        <a:lumOff val="80000"/>
                      </a:schemeClr>
                    </a:solidFill>
                  </a:tcPr>
                </a:tc>
                <a:tc vMerge="1">
                  <a:txBody>
                    <a:bodyPr/>
                    <a:lstStyle/>
                    <a:p>
                      <a:endParaRPr lang="zh-CN" altLang="en-US"/>
                    </a:p>
                  </a:txBody>
                  <a:tcPr/>
                </a:tc>
                <a:extLst>
                  <a:ext uri="{0D108BD9-81ED-4DB2-BD59-A6C34878D82A}">
                    <a16:rowId xmlns:a16="http://schemas.microsoft.com/office/drawing/2014/main" val="300604731"/>
                  </a:ext>
                </a:extLst>
              </a:tr>
              <a:tr h="324215">
                <a:tc vMerge="1">
                  <a:txBody>
                    <a:bodyPr/>
                    <a:lstStyle/>
                    <a:p>
                      <a:endParaRPr lang="zh-CN" altLang="en-US"/>
                    </a:p>
                  </a:txBody>
                  <a:tcPr/>
                </a:tc>
                <a:tc>
                  <a:txBody>
                    <a:bodyPr/>
                    <a:lstStyle/>
                    <a:p>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邓小平实录</a:t>
                      </a:r>
                      <a:r>
                        <a:rPr lang="en-US" altLang="zh-CN" sz="1600" dirty="0">
                          <a:latin typeface="方正小标宋_GBK" panose="03000509000000000000" pitchFamily="65" charset="-122"/>
                          <a:ea typeface="方正小标宋_GBK" panose="03000509000000000000" pitchFamily="65" charset="-122"/>
                        </a:rPr>
                        <a:t>》</a:t>
                      </a:r>
                      <a:endParaRPr lang="zh-CN" altLang="en-US" sz="1600" dirty="0"/>
                    </a:p>
                  </a:txBody>
                  <a:tcPr anchor="ctr" anchorCtr="1">
                    <a:solidFill>
                      <a:schemeClr val="accent5">
                        <a:lumMod val="20000"/>
                        <a:lumOff val="80000"/>
                      </a:schemeClr>
                    </a:solidFill>
                  </a:tcPr>
                </a:tc>
                <a:tc vMerge="1">
                  <a:txBody>
                    <a:bodyPr/>
                    <a:lstStyle/>
                    <a:p>
                      <a:endParaRPr lang="zh-CN" altLang="en-US"/>
                    </a:p>
                  </a:txBody>
                  <a:tcPr/>
                </a:tc>
                <a:extLst>
                  <a:ext uri="{0D108BD9-81ED-4DB2-BD59-A6C34878D82A}">
                    <a16:rowId xmlns:a16="http://schemas.microsoft.com/office/drawing/2014/main" val="39136814"/>
                  </a:ext>
                </a:extLst>
              </a:tr>
              <a:tr h="324215">
                <a:tc vMerge="1">
                  <a:txBody>
                    <a:bodyPr/>
                    <a:lstStyle/>
                    <a:p>
                      <a:endParaRPr lang="zh-CN" altLang="en-US"/>
                    </a:p>
                  </a:txBody>
                  <a:tcPr/>
                </a:tc>
                <a:tc>
                  <a:txBody>
                    <a:bodyPr/>
                    <a:lstStyle/>
                    <a:p>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邓小平传</a:t>
                      </a:r>
                      <a:r>
                        <a:rPr lang="en-US" altLang="zh-CN" sz="1600" dirty="0">
                          <a:latin typeface="方正小标宋_GBK" panose="03000509000000000000" pitchFamily="65" charset="-122"/>
                          <a:ea typeface="方正小标宋_GBK" panose="03000509000000000000" pitchFamily="65" charset="-122"/>
                        </a:rPr>
                        <a:t>》</a:t>
                      </a:r>
                      <a:endParaRPr lang="zh-CN" altLang="en-US" sz="1600" dirty="0"/>
                    </a:p>
                  </a:txBody>
                  <a:tcPr anchor="ctr" anchorCtr="1">
                    <a:solidFill>
                      <a:schemeClr val="accent5">
                        <a:lumMod val="20000"/>
                        <a:lumOff val="80000"/>
                      </a:schemeClr>
                    </a:solidFill>
                  </a:tcPr>
                </a:tc>
                <a:tc vMerge="1">
                  <a:txBody>
                    <a:bodyPr/>
                    <a:lstStyle/>
                    <a:p>
                      <a:endParaRPr lang="zh-CN" altLang="en-US"/>
                    </a:p>
                  </a:txBody>
                  <a:tcPr/>
                </a:tc>
                <a:extLst>
                  <a:ext uri="{0D108BD9-81ED-4DB2-BD59-A6C34878D82A}">
                    <a16:rowId xmlns:a16="http://schemas.microsoft.com/office/drawing/2014/main" val="1312874950"/>
                  </a:ext>
                </a:extLst>
              </a:tr>
              <a:tr h="324215">
                <a:tc vMerge="1">
                  <a:txBody>
                    <a:bodyPr/>
                    <a:lstStyle/>
                    <a:p>
                      <a:endParaRPr lang="zh-CN" altLang="en-US"/>
                    </a:p>
                  </a:txBody>
                  <a:tcPr/>
                </a:tc>
                <a:tc>
                  <a:txBody>
                    <a:bodyPr/>
                    <a:lstStyle/>
                    <a:p>
                      <a:r>
                        <a:rPr lang="en-US" altLang="zh-CN" sz="1600">
                          <a:latin typeface="方正小标宋_GBK" panose="03000509000000000000" pitchFamily="65" charset="-122"/>
                          <a:ea typeface="方正小标宋_GBK" panose="03000509000000000000" pitchFamily="65" charset="-122"/>
                        </a:rPr>
                        <a:t>《</a:t>
                      </a:r>
                      <a:r>
                        <a:rPr lang="zh-CN" altLang="en-US" sz="1600">
                          <a:latin typeface="方正小标宋_GBK" panose="03000509000000000000" pitchFamily="65" charset="-122"/>
                          <a:ea typeface="方正小标宋_GBK" panose="03000509000000000000" pitchFamily="65" charset="-122"/>
                        </a:rPr>
                        <a:t>邓小平时代</a:t>
                      </a:r>
                      <a:r>
                        <a:rPr lang="en-US" altLang="zh-CN" sz="1600">
                          <a:latin typeface="方正小标宋_GBK" panose="03000509000000000000" pitchFamily="65" charset="-122"/>
                          <a:ea typeface="方正小标宋_GBK" panose="03000509000000000000" pitchFamily="65" charset="-122"/>
                        </a:rPr>
                        <a:t>》</a:t>
                      </a:r>
                      <a:endParaRPr lang="zh-CN" altLang="en-US" sz="1600"/>
                    </a:p>
                  </a:txBody>
                  <a:tcPr anchor="ctr" anchorCtr="1">
                    <a:solidFill>
                      <a:schemeClr val="accent5">
                        <a:lumMod val="20000"/>
                        <a:lumOff val="80000"/>
                      </a:schemeClr>
                    </a:solidFill>
                  </a:tcPr>
                </a:tc>
                <a:tc vMerge="1">
                  <a:txBody>
                    <a:bodyPr/>
                    <a:lstStyle/>
                    <a:p>
                      <a:endParaRPr lang="zh-CN" altLang="en-US"/>
                    </a:p>
                  </a:txBody>
                  <a:tcPr/>
                </a:tc>
                <a:extLst>
                  <a:ext uri="{0D108BD9-81ED-4DB2-BD59-A6C34878D82A}">
                    <a16:rowId xmlns:a16="http://schemas.microsoft.com/office/drawing/2014/main" val="2862762959"/>
                  </a:ext>
                </a:extLst>
              </a:tr>
              <a:tr h="324215">
                <a:tc rowSpan="2">
                  <a:txBody>
                    <a:bodyPr/>
                    <a:lstStyle/>
                    <a:p>
                      <a:pPr algn="ctr"/>
                      <a:r>
                        <a:rPr lang="zh-CN" altLang="en-US" sz="1600" dirty="0">
                          <a:latin typeface="方正小标宋_GBK" panose="03000509000000000000" pitchFamily="65" charset="-122"/>
                          <a:ea typeface="方正小标宋_GBK" panose="03000509000000000000" pitchFamily="65" charset="-122"/>
                        </a:rPr>
                        <a:t>江泽民</a:t>
                      </a:r>
                    </a:p>
                  </a:txBody>
                  <a:tcPr anchor="ctr" anchorCtr="1">
                    <a:solidFill>
                      <a:schemeClr val="tx2">
                        <a:lumMod val="20000"/>
                        <a:lumOff val="80000"/>
                      </a:schemeClr>
                    </a:solidFill>
                  </a:tcPr>
                </a:tc>
                <a:tc>
                  <a:txBody>
                    <a:bodyPr/>
                    <a:lstStyle/>
                    <a:p>
                      <a:r>
                        <a:rPr lang="en-US" altLang="zh-CN" sz="1600">
                          <a:latin typeface="方正小标宋_GBK" panose="03000509000000000000" pitchFamily="65" charset="-122"/>
                          <a:ea typeface="方正小标宋_GBK" panose="03000509000000000000" pitchFamily="65" charset="-122"/>
                        </a:rPr>
                        <a:t>《</a:t>
                      </a:r>
                      <a:r>
                        <a:rPr lang="zh-CN" altLang="en-US" sz="1600">
                          <a:latin typeface="方正小标宋_GBK" panose="03000509000000000000" pitchFamily="65" charset="-122"/>
                          <a:ea typeface="方正小标宋_GBK" panose="03000509000000000000" pitchFamily="65" charset="-122"/>
                        </a:rPr>
                        <a:t>邓小平文选</a:t>
                      </a:r>
                      <a:r>
                        <a:rPr lang="en-US" altLang="zh-CN" sz="1600">
                          <a:latin typeface="方正小标宋_GBK" panose="03000509000000000000" pitchFamily="65" charset="-122"/>
                          <a:ea typeface="方正小标宋_GBK" panose="03000509000000000000" pitchFamily="65" charset="-122"/>
                        </a:rPr>
                        <a:t>》1-3</a:t>
                      </a:r>
                      <a:r>
                        <a:rPr lang="zh-CN" altLang="en-US" sz="1600">
                          <a:latin typeface="方正小标宋_GBK" panose="03000509000000000000" pitchFamily="65" charset="-122"/>
                          <a:ea typeface="方正小标宋_GBK" panose="03000509000000000000" pitchFamily="65" charset="-122"/>
                        </a:rPr>
                        <a:t>卷</a:t>
                      </a:r>
                      <a:endParaRPr lang="zh-CN" altLang="en-US" sz="1600"/>
                    </a:p>
                  </a:txBody>
                  <a:tcPr anchor="ctr" anchorCtr="1">
                    <a:solidFill>
                      <a:schemeClr val="tx2">
                        <a:lumMod val="20000"/>
                        <a:lumOff val="80000"/>
                      </a:schemeClr>
                    </a:solidFill>
                  </a:tcPr>
                </a:tc>
                <a:tc rowSpan="2">
                  <a:txBody>
                    <a:bodyPr/>
                    <a:lstStyle/>
                    <a:p>
                      <a:pPr algn="ctr"/>
                      <a:r>
                        <a:rPr lang="zh-CN" altLang="en-US" sz="1600">
                          <a:latin typeface="方正小标宋_GBK" panose="03000509000000000000" pitchFamily="65" charset="-122"/>
                          <a:ea typeface="方正小标宋_GBK" panose="03000509000000000000" pitchFamily="65" charset="-122"/>
                        </a:rPr>
                        <a:t>学在浙大</a:t>
                      </a:r>
                      <a:endParaRPr lang="zh-CN" altLang="en-US" sz="1600" dirty="0">
                        <a:latin typeface="方正小标宋_GBK" panose="03000509000000000000" pitchFamily="65" charset="-122"/>
                        <a:ea typeface="方正小标宋_GBK" panose="03000509000000000000" pitchFamily="65" charset="-122"/>
                      </a:endParaRPr>
                    </a:p>
                  </a:txBody>
                  <a:tcPr anchor="ctr" anchorCtr="1">
                    <a:solidFill>
                      <a:schemeClr val="tx2">
                        <a:lumMod val="20000"/>
                        <a:lumOff val="80000"/>
                      </a:schemeClr>
                    </a:solidFill>
                  </a:tcPr>
                </a:tc>
                <a:extLst>
                  <a:ext uri="{0D108BD9-81ED-4DB2-BD59-A6C34878D82A}">
                    <a16:rowId xmlns:a16="http://schemas.microsoft.com/office/drawing/2014/main" val="1142360196"/>
                  </a:ext>
                </a:extLst>
              </a:tr>
              <a:tr h="324215">
                <a:tc vMerge="1">
                  <a:txBody>
                    <a:bodyPr/>
                    <a:lstStyle/>
                    <a:p>
                      <a:endParaRPr lang="zh-CN" altLang="en-US"/>
                    </a:p>
                  </a:txBody>
                  <a:tcPr/>
                </a:tc>
                <a:tc>
                  <a:txBody>
                    <a:bodyPr/>
                    <a:lstStyle/>
                    <a:p>
                      <a:r>
                        <a:rPr lang="en-US" altLang="zh-CN" sz="1600">
                          <a:latin typeface="方正小标宋_GBK" panose="03000509000000000000" pitchFamily="65" charset="-122"/>
                          <a:ea typeface="方正小标宋_GBK" panose="03000509000000000000" pitchFamily="65" charset="-122"/>
                        </a:rPr>
                        <a:t>《</a:t>
                      </a:r>
                      <a:r>
                        <a:rPr lang="zh-CN" altLang="en-US" sz="1600">
                          <a:latin typeface="方正小标宋_GBK" panose="03000509000000000000" pitchFamily="65" charset="-122"/>
                          <a:ea typeface="方正小标宋_GBK" panose="03000509000000000000" pitchFamily="65" charset="-122"/>
                        </a:rPr>
                        <a:t>他改变了中国：江泽民传</a:t>
                      </a:r>
                      <a:r>
                        <a:rPr lang="en-US" altLang="zh-CN" sz="1600">
                          <a:latin typeface="方正小标宋_GBK" panose="03000509000000000000" pitchFamily="65" charset="-122"/>
                          <a:ea typeface="方正小标宋_GBK" panose="03000509000000000000" pitchFamily="65" charset="-122"/>
                        </a:rPr>
                        <a:t>》</a:t>
                      </a:r>
                      <a:endParaRPr lang="zh-CN" altLang="en-US" sz="1600"/>
                    </a:p>
                  </a:txBody>
                  <a:tcPr anchor="ctr" anchorCtr="1">
                    <a:solidFill>
                      <a:schemeClr val="tx2">
                        <a:lumMod val="20000"/>
                        <a:lumOff val="80000"/>
                      </a:schemeClr>
                    </a:solidFill>
                  </a:tcPr>
                </a:tc>
                <a:tc vMerge="1">
                  <a:txBody>
                    <a:bodyPr/>
                    <a:lstStyle/>
                    <a:p>
                      <a:endParaRPr lang="zh-CN" altLang="en-US"/>
                    </a:p>
                  </a:txBody>
                  <a:tcPr/>
                </a:tc>
                <a:extLst>
                  <a:ext uri="{0D108BD9-81ED-4DB2-BD59-A6C34878D82A}">
                    <a16:rowId xmlns:a16="http://schemas.microsoft.com/office/drawing/2014/main" val="1529598261"/>
                  </a:ext>
                </a:extLst>
              </a:tr>
              <a:tr h="328717">
                <a:tc>
                  <a:txBody>
                    <a:bodyPr/>
                    <a:lstStyle/>
                    <a:p>
                      <a:pPr algn="ctr"/>
                      <a:r>
                        <a:rPr lang="zh-CN" altLang="en-US" sz="1600" dirty="0">
                          <a:latin typeface="方正小标宋_GBK" panose="03000509000000000000" pitchFamily="65" charset="-122"/>
                          <a:ea typeface="方正小标宋_GBK" panose="03000509000000000000" pitchFamily="65" charset="-122"/>
                        </a:rPr>
                        <a:t>胡锦涛</a:t>
                      </a:r>
                    </a:p>
                  </a:txBody>
                  <a:tcPr anchor="ctr" anchorCtr="1">
                    <a:solidFill>
                      <a:schemeClr val="accent5">
                        <a:lumMod val="20000"/>
                        <a:lumOff val="80000"/>
                      </a:schemeClr>
                    </a:solidFill>
                  </a:tcPr>
                </a:tc>
                <a:tc>
                  <a:txBody>
                    <a:bodyPr/>
                    <a:lstStyle/>
                    <a:p>
                      <a:r>
                        <a:rPr lang="en-US" altLang="zh-CN" sz="1600" dirty="0">
                          <a:latin typeface="方正小标宋_GBK" panose="03000509000000000000" pitchFamily="65" charset="-122"/>
                          <a:ea typeface="方正小标宋_GBK" panose="03000509000000000000" pitchFamily="65" charset="-122"/>
                        </a:rPr>
                        <a:t>《</a:t>
                      </a:r>
                      <a:r>
                        <a:rPr lang="zh-CN" altLang="en-US" sz="1600" dirty="0">
                          <a:latin typeface="方正小标宋_GBK" panose="03000509000000000000" pitchFamily="65" charset="-122"/>
                          <a:ea typeface="方正小标宋_GBK" panose="03000509000000000000" pitchFamily="65" charset="-122"/>
                        </a:rPr>
                        <a:t>胡锦涛文选</a:t>
                      </a:r>
                      <a:r>
                        <a:rPr lang="en-US" altLang="zh-CN" sz="1600" dirty="0">
                          <a:latin typeface="方正小标宋_GBK" panose="03000509000000000000" pitchFamily="65" charset="-122"/>
                          <a:ea typeface="方正小标宋_GBK" panose="03000509000000000000" pitchFamily="65" charset="-122"/>
                        </a:rPr>
                        <a:t>》1-3</a:t>
                      </a:r>
                      <a:r>
                        <a:rPr lang="zh-CN" altLang="en-US" sz="1600" dirty="0">
                          <a:latin typeface="方正小标宋_GBK" panose="03000509000000000000" pitchFamily="65" charset="-122"/>
                          <a:ea typeface="方正小标宋_GBK" panose="03000509000000000000" pitchFamily="65" charset="-122"/>
                        </a:rPr>
                        <a:t>卷</a:t>
                      </a:r>
                      <a:endParaRPr lang="zh-CN" altLang="en-US" sz="1600" dirty="0"/>
                    </a:p>
                  </a:txBody>
                  <a:tcPr anchor="ctr" anchorCtr="1">
                    <a:solidFill>
                      <a:schemeClr val="accent5">
                        <a:lumMod val="20000"/>
                        <a:lumOff val="80000"/>
                      </a:schemeClr>
                    </a:solidFill>
                  </a:tcPr>
                </a:tc>
                <a:tc>
                  <a:txBody>
                    <a:bodyPr/>
                    <a:lstStyle/>
                    <a:p>
                      <a:pPr algn="ctr"/>
                      <a:r>
                        <a:rPr lang="zh-CN" altLang="en-US" sz="1600" dirty="0">
                          <a:latin typeface="方正小标宋_GBK" panose="03000509000000000000" pitchFamily="65" charset="-122"/>
                          <a:ea typeface="方正小标宋_GBK" panose="03000509000000000000" pitchFamily="65" charset="-122"/>
                        </a:rPr>
                        <a:t>学在浙大</a:t>
                      </a:r>
                    </a:p>
                  </a:txBody>
                  <a:tcPr anchor="ctr" anchorCtr="1">
                    <a:solidFill>
                      <a:schemeClr val="accent5">
                        <a:lumMod val="20000"/>
                        <a:lumOff val="80000"/>
                      </a:schemeClr>
                    </a:solidFill>
                  </a:tcPr>
                </a:tc>
                <a:extLst>
                  <a:ext uri="{0D108BD9-81ED-4DB2-BD59-A6C34878D82A}">
                    <a16:rowId xmlns:a16="http://schemas.microsoft.com/office/drawing/2014/main" val="1864464784"/>
                  </a:ext>
                </a:extLst>
              </a:tr>
              <a:tr h="328717">
                <a:tc gridSpan="3">
                  <a:txBody>
                    <a:bodyPr/>
                    <a:lstStyle/>
                    <a:p>
                      <a:pPr algn="ctr"/>
                      <a:endParaRPr lang="zh-CN" altLang="en-US" sz="1600" dirty="0">
                        <a:latin typeface="方正小标宋_GBK" panose="03000509000000000000" pitchFamily="65" charset="-122"/>
                        <a:ea typeface="方正小标宋_GBK" panose="03000509000000000000" pitchFamily="65" charset="-122"/>
                      </a:endParaRPr>
                    </a:p>
                  </a:txBody>
                  <a:tcPr anchor="ctr" anchorCtr="1">
                    <a:solidFill>
                      <a:schemeClr val="accent1">
                        <a:lumMod val="75000"/>
                      </a:schemeClr>
                    </a:solidFill>
                  </a:tcPr>
                </a:tc>
                <a:tc hMerge="1">
                  <a:txBody>
                    <a:bodyPr/>
                    <a:lstStyle/>
                    <a:p>
                      <a:endParaRPr lang="zh-CN" altLang="en-US"/>
                    </a:p>
                  </a:txBody>
                  <a:tcPr/>
                </a:tc>
                <a:tc hMerge="1">
                  <a:txBody>
                    <a:bodyPr/>
                    <a:lstStyle/>
                    <a:p>
                      <a:pPr algn="ctr"/>
                      <a:endParaRPr lang="zh-CN" altLang="en-US" dirty="0">
                        <a:latin typeface="方正小标宋_GBK" panose="03000509000000000000" pitchFamily="65" charset="-122"/>
                        <a:ea typeface="方正小标宋_GBK" panose="03000509000000000000" pitchFamily="65" charset="-122"/>
                      </a:endParaRPr>
                    </a:p>
                  </a:txBody>
                  <a:tcPr anchor="ctr" anchorCtr="1">
                    <a:solidFill>
                      <a:schemeClr val="accent1">
                        <a:lumMod val="75000"/>
                      </a:schemeClr>
                    </a:solidFill>
                  </a:tcPr>
                </a:tc>
                <a:extLst>
                  <a:ext uri="{0D108BD9-81ED-4DB2-BD59-A6C34878D82A}">
                    <a16:rowId xmlns:a16="http://schemas.microsoft.com/office/drawing/2014/main" val="1221225270"/>
                  </a:ext>
                </a:extLst>
              </a:tr>
            </a:tbl>
          </a:graphicData>
        </a:graphic>
      </p:graphicFrame>
      <p:sp>
        <p:nvSpPr>
          <p:cNvPr id="3" name="文本框 2">
            <a:extLst>
              <a:ext uri="{FF2B5EF4-FFF2-40B4-BE49-F238E27FC236}">
                <a16:creationId xmlns:a16="http://schemas.microsoft.com/office/drawing/2014/main" id="{14F97FDA-A221-8723-790E-42D7F3DFB3EE}"/>
              </a:ext>
            </a:extLst>
          </p:cNvPr>
          <p:cNvSpPr txBox="1"/>
          <p:nvPr/>
        </p:nvSpPr>
        <p:spPr>
          <a:xfrm>
            <a:off x="1232921" y="184819"/>
            <a:ext cx="9008359"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教学环节③：</a:t>
            </a:r>
            <a:r>
              <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cs typeface="+mn-cs"/>
              </a:rPr>
              <a:t>经典阅读课堂展示（春季第</a:t>
            </a:r>
            <a:r>
              <a:rPr kumimoji="0" lang="en-US" altLang="zh-CN"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cs typeface="+mn-cs"/>
              </a:rPr>
              <a:t>7</a:t>
            </a:r>
            <a:r>
              <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cs typeface="+mn-cs"/>
              </a:rPr>
              <a:t>周）</a:t>
            </a:r>
          </a:p>
        </p:txBody>
      </p:sp>
    </p:spTree>
    <p:extLst>
      <p:ext uri="{BB962C8B-B14F-4D97-AF65-F5344CB8AC3E}">
        <p14:creationId xmlns:p14="http://schemas.microsoft.com/office/powerpoint/2010/main" val="4001984927"/>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0257" y="2364894"/>
            <a:ext cx="12011486" cy="2928430"/>
          </a:xfrm>
          <a:prstGeom prst="rect">
            <a:avLst/>
          </a:prstGeom>
          <a:solidFill>
            <a:schemeClr val="tx2">
              <a:lumMod val="20000"/>
              <a:lumOff val="80000"/>
            </a:schemeClr>
          </a:solidFill>
          <a:ln w="38100">
            <a:solidFill>
              <a:schemeClr val="accent1">
                <a:lumMod val="20000"/>
                <a:lumOff val="80000"/>
              </a:schemeClr>
            </a:solidFill>
          </a:ln>
        </p:spPr>
        <p:txBody>
          <a:bodyPr wrap="square" rtlCol="0">
            <a:spAutoFit/>
          </a:bodyPr>
          <a:lstStyle/>
          <a:p>
            <a:pPr>
              <a:lnSpc>
                <a:spcPct val="150000"/>
              </a:lnSpc>
              <a:spcBef>
                <a:spcPts val="600"/>
              </a:spcBef>
              <a:spcAft>
                <a:spcPts val="600"/>
              </a:spcAft>
            </a:pPr>
            <a:r>
              <a:rPr lang="zh-CN" altLang="en-US" sz="2800" b="1" dirty="0">
                <a:solidFill>
                  <a:srgbClr val="0033B5"/>
                </a:solidFill>
                <a:latin typeface="方正小标宋_GBK" panose="03000509000000000000" pitchFamily="65" charset="-122"/>
                <a:ea typeface="方正小标宋_GBK" panose="03000509000000000000" pitchFamily="65" charset="-122"/>
              </a:rPr>
              <a:t>（</a:t>
            </a:r>
            <a:r>
              <a:rPr lang="en-US" altLang="zh-CN" sz="2800" b="1" dirty="0">
                <a:solidFill>
                  <a:srgbClr val="0033B5"/>
                </a:solidFill>
                <a:latin typeface="方正小标宋_GBK" panose="03000509000000000000" pitchFamily="65" charset="-122"/>
                <a:ea typeface="方正小标宋_GBK" panose="03000509000000000000" pitchFamily="65" charset="-122"/>
              </a:rPr>
              <a:t>1</a:t>
            </a:r>
            <a:r>
              <a:rPr lang="zh-CN" altLang="en-US" sz="2800" b="1" dirty="0">
                <a:solidFill>
                  <a:srgbClr val="0033B5"/>
                </a:solidFill>
                <a:latin typeface="方正小标宋_GBK" panose="03000509000000000000" pitchFamily="65" charset="-122"/>
                <a:ea typeface="方正小标宋_GBK" panose="03000509000000000000" pitchFamily="65" charset="-122"/>
              </a:rPr>
              <a:t>）各小组依据主题自行选定理论（选取一位领导人的一个理论或一个理论的某个方面），小组共同确定具体研学展示题目。</a:t>
            </a:r>
          </a:p>
          <a:p>
            <a:pPr>
              <a:lnSpc>
                <a:spcPct val="150000"/>
              </a:lnSpc>
              <a:spcBef>
                <a:spcPts val="600"/>
              </a:spcBef>
              <a:spcAft>
                <a:spcPts val="600"/>
              </a:spcAft>
            </a:pPr>
            <a:r>
              <a:rPr lang="zh-CN" altLang="en-US" sz="2800" b="1" dirty="0">
                <a:solidFill>
                  <a:srgbClr val="0033B5"/>
                </a:solidFill>
                <a:latin typeface="方正小标宋_GBK" panose="03000509000000000000" pitchFamily="65" charset="-122"/>
                <a:ea typeface="方正小标宋_GBK" panose="03000509000000000000" pitchFamily="65" charset="-122"/>
              </a:rPr>
              <a:t>（</a:t>
            </a:r>
            <a:r>
              <a:rPr lang="en-US" altLang="zh-CN" sz="2800" b="1" dirty="0">
                <a:solidFill>
                  <a:srgbClr val="0033B5"/>
                </a:solidFill>
                <a:latin typeface="方正小标宋_GBK" panose="03000509000000000000" pitchFamily="65" charset="-122"/>
                <a:ea typeface="方正小标宋_GBK" panose="03000509000000000000" pitchFamily="65" charset="-122"/>
              </a:rPr>
              <a:t>2</a:t>
            </a:r>
            <a:r>
              <a:rPr lang="zh-CN" altLang="en-US" sz="2800" b="1" dirty="0">
                <a:solidFill>
                  <a:srgbClr val="0033B5"/>
                </a:solidFill>
                <a:latin typeface="方正小标宋_GBK" panose="03000509000000000000" pitchFamily="65" charset="-122"/>
                <a:ea typeface="方正小标宋_GBK" panose="03000509000000000000" pitchFamily="65" charset="-122"/>
              </a:rPr>
              <a:t>）小组准备材料，制作</a:t>
            </a:r>
            <a:r>
              <a:rPr lang="en-US" altLang="zh-CN" sz="2800" b="1" dirty="0">
                <a:solidFill>
                  <a:srgbClr val="0033B5"/>
                </a:solidFill>
                <a:latin typeface="方正小标宋_GBK" panose="03000509000000000000" pitchFamily="65" charset="-122"/>
                <a:ea typeface="方正小标宋_GBK" panose="03000509000000000000" pitchFamily="65" charset="-122"/>
              </a:rPr>
              <a:t>PPT</a:t>
            </a:r>
            <a:r>
              <a:rPr lang="zh-CN" altLang="en-US" sz="2800" b="1" dirty="0">
                <a:solidFill>
                  <a:srgbClr val="0033B5"/>
                </a:solidFill>
                <a:latin typeface="方正小标宋_GBK" panose="03000509000000000000" pitchFamily="65" charset="-122"/>
                <a:ea typeface="方正小标宋_GBK" panose="03000509000000000000" pitchFamily="65" charset="-122"/>
              </a:rPr>
              <a:t>，确定展示人员和形式。</a:t>
            </a:r>
          </a:p>
          <a:p>
            <a:pPr>
              <a:lnSpc>
                <a:spcPct val="150000"/>
              </a:lnSpc>
              <a:spcBef>
                <a:spcPts val="600"/>
              </a:spcBef>
              <a:spcAft>
                <a:spcPts val="600"/>
              </a:spcAft>
            </a:pPr>
            <a:r>
              <a:rPr lang="zh-CN" altLang="en-US" sz="2800" b="1" dirty="0">
                <a:solidFill>
                  <a:srgbClr val="0033B5"/>
                </a:solidFill>
                <a:latin typeface="方正小标宋_GBK" panose="03000509000000000000" pitchFamily="65" charset="-122"/>
                <a:ea typeface="方正小标宋_GBK" panose="03000509000000000000" pitchFamily="65" charset="-122"/>
              </a:rPr>
              <a:t>（</a:t>
            </a:r>
            <a:r>
              <a:rPr lang="en-US" altLang="zh-CN" sz="2800" b="1" dirty="0">
                <a:solidFill>
                  <a:srgbClr val="0033B5"/>
                </a:solidFill>
                <a:latin typeface="方正小标宋_GBK" panose="03000509000000000000" pitchFamily="65" charset="-122"/>
                <a:ea typeface="方正小标宋_GBK" panose="03000509000000000000" pitchFamily="65" charset="-122"/>
              </a:rPr>
              <a:t>3</a:t>
            </a:r>
            <a:r>
              <a:rPr lang="zh-CN" altLang="en-US" sz="2800" b="1" dirty="0">
                <a:solidFill>
                  <a:srgbClr val="0033B5"/>
                </a:solidFill>
                <a:latin typeface="方正小标宋_GBK" panose="03000509000000000000" pitchFamily="65" charset="-122"/>
                <a:ea typeface="方正小标宋_GBK" panose="03000509000000000000" pitchFamily="65" charset="-122"/>
              </a:rPr>
              <a:t>）主题鲜明，切忌选题过大。建议征求老师意见。</a:t>
            </a:r>
            <a:endParaRPr lang="en-US" altLang="zh-CN" sz="2800" b="1" dirty="0">
              <a:solidFill>
                <a:srgbClr val="0033B5"/>
              </a:solidFill>
              <a:latin typeface="方正小标宋_GBK" panose="03000509000000000000" pitchFamily="65" charset="-122"/>
              <a:ea typeface="方正小标宋_GBK" panose="03000509000000000000" pitchFamily="65" charset="-122"/>
            </a:endParaRPr>
          </a:p>
        </p:txBody>
      </p:sp>
      <p:sp>
        <p:nvSpPr>
          <p:cNvPr id="3" name="文本框 2"/>
          <p:cNvSpPr txBox="1"/>
          <p:nvPr/>
        </p:nvSpPr>
        <p:spPr>
          <a:xfrm>
            <a:off x="1232921" y="184819"/>
            <a:ext cx="8723879"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教学环节④：</a:t>
            </a:r>
            <a:r>
              <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rPr>
              <a:t>理论研学课堂展示（夏季第</a:t>
            </a:r>
            <a:r>
              <a:rPr kumimoji="0" lang="en-US" altLang="zh-CN"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rPr>
              <a:t>6</a:t>
            </a:r>
            <a:r>
              <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rPr>
              <a:t>周）</a:t>
            </a:r>
          </a:p>
        </p:txBody>
      </p:sp>
      <p:sp>
        <p:nvSpPr>
          <p:cNvPr id="4" name="文本框 3">
            <a:extLst>
              <a:ext uri="{FF2B5EF4-FFF2-40B4-BE49-F238E27FC236}">
                <a16:creationId xmlns:a16="http://schemas.microsoft.com/office/drawing/2014/main" id="{183246D2-3A43-AD99-155E-FC8ED2844CC1}"/>
              </a:ext>
            </a:extLst>
          </p:cNvPr>
          <p:cNvSpPr txBox="1"/>
          <p:nvPr/>
        </p:nvSpPr>
        <p:spPr>
          <a:xfrm>
            <a:off x="1361440" y="1292782"/>
            <a:ext cx="9245599" cy="523220"/>
          </a:xfrm>
          <a:prstGeom prst="rect">
            <a:avLst/>
          </a:prstGeom>
          <a:solidFill>
            <a:schemeClr val="accent1">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a:spAutoFit/>
          </a:bodyPr>
          <a:lstStyle/>
          <a:p>
            <a:pPr algn="ctr"/>
            <a:r>
              <a:rPr lang="zh-CN" altLang="en-US" sz="2800" dirty="0">
                <a:latin typeface="方正小标宋_GBK" panose="03000509000000000000" pitchFamily="65" charset="-122"/>
                <a:ea typeface="方正小标宋_GBK" panose="03000509000000000000" pitchFamily="65" charset="-122"/>
              </a:rPr>
              <a:t>夏季理论研读展示主题：</a:t>
            </a:r>
            <a:r>
              <a:rPr lang="zh-CN" altLang="en-US" sz="2800" dirty="0">
                <a:solidFill>
                  <a:srgbClr val="C00000"/>
                </a:solidFill>
                <a:latin typeface="方正小标宋_GBK" panose="03000509000000000000" pitchFamily="65" charset="-122"/>
                <a:ea typeface="方正小标宋_GBK" panose="03000509000000000000" pitchFamily="65" charset="-122"/>
              </a:rPr>
              <a:t>从理论创新看民族复兴与道路</a:t>
            </a:r>
          </a:p>
        </p:txBody>
      </p:sp>
    </p:spTree>
    <p:extLst>
      <p:ext uri="{BB962C8B-B14F-4D97-AF65-F5344CB8AC3E}">
        <p14:creationId xmlns:p14="http://schemas.microsoft.com/office/powerpoint/2010/main" val="706125238"/>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E42FEE8-8267-F251-A444-858CEEC86224}"/>
              </a:ext>
            </a:extLst>
          </p:cNvPr>
          <p:cNvSpPr txBox="1"/>
          <p:nvPr/>
        </p:nvSpPr>
        <p:spPr>
          <a:xfrm>
            <a:off x="776670" y="1787397"/>
            <a:ext cx="10638660" cy="3283206"/>
          </a:xfrm>
          <a:prstGeom prst="rect">
            <a:avLst/>
          </a:prstGeom>
          <a:solidFill>
            <a:schemeClr val="bg1">
              <a:lumMod val="95000"/>
            </a:schemeClr>
          </a:solidFill>
        </p:spPr>
        <p:txBody>
          <a:bodyPr wrap="square">
            <a:spAutoFit/>
          </a:bodyPr>
          <a:lstStyle/>
          <a:p>
            <a:pPr marL="342900" marR="0" lvl="0" indent="-342900" algn="l" defTabSz="914400" rtl="0" eaLnBrk="1" fontAlgn="auto" latinLnBrk="0" hangingPunct="1">
              <a:lnSpc>
                <a:spcPct val="150000"/>
              </a:lnSpc>
              <a:spcBef>
                <a:spcPts val="600"/>
              </a:spcBef>
              <a:spcAft>
                <a:spcPts val="600"/>
              </a:spcAft>
              <a:buClrTx/>
              <a:buSzTx/>
              <a:buFont typeface="Wingdings" panose="05000000000000000000" pitchFamily="2" charset="2"/>
              <a:buChar char="Ø"/>
              <a:tabLst/>
              <a:defRPr/>
            </a:pPr>
            <a:r>
              <a:rPr kumimoji="0" lang="zh-CN" altLang="en-US" sz="20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新民主主义革命时期，我们党团结带领全国人民实现中华民族伟大复兴有了</a:t>
            </a:r>
            <a:r>
              <a:rPr kumimoji="0" lang="zh-CN" altLang="en-US" sz="2000" b="0"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根本社会条件</a:t>
            </a:r>
            <a:r>
              <a:rPr kumimoji="0" lang="zh-CN" altLang="en-US" sz="20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a:t>
            </a:r>
            <a:endParaRPr kumimoji="0" lang="en-US" altLang="zh-CN" sz="20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a:p>
            <a:pPr marL="342900" marR="0" lvl="0" indent="-342900" algn="l" defTabSz="914400" rtl="0" eaLnBrk="1" fontAlgn="auto" latinLnBrk="0" hangingPunct="1">
              <a:lnSpc>
                <a:spcPct val="150000"/>
              </a:lnSpc>
              <a:spcBef>
                <a:spcPts val="600"/>
              </a:spcBef>
              <a:spcAft>
                <a:spcPts val="600"/>
              </a:spcAft>
              <a:buClrTx/>
              <a:buSzTx/>
              <a:buFont typeface="Wingdings" panose="05000000000000000000" pitchFamily="2" charset="2"/>
              <a:buChar char="Ø"/>
              <a:tabLst/>
              <a:defRPr/>
            </a:pPr>
            <a:r>
              <a:rPr kumimoji="0" lang="zh-CN" altLang="en-US" sz="20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社会主义革命和建设时期为实现中华民族伟大复兴奠定了</a:t>
            </a:r>
            <a:r>
              <a:rPr kumimoji="0" lang="zh-CN" altLang="en-US" sz="2000" b="0"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根本政治前提和制度基础</a:t>
            </a:r>
            <a:r>
              <a:rPr kumimoji="0" lang="zh-CN" altLang="en-US" sz="20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a:t>
            </a:r>
            <a:endParaRPr kumimoji="0" lang="en-US" altLang="zh-CN" sz="20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a:p>
            <a:pPr marL="342900" marR="0" lvl="0" indent="-342900" algn="l" defTabSz="914400" rtl="0" eaLnBrk="1" fontAlgn="auto" latinLnBrk="0" hangingPunct="1">
              <a:lnSpc>
                <a:spcPct val="150000"/>
              </a:lnSpc>
              <a:spcBef>
                <a:spcPts val="600"/>
              </a:spcBef>
              <a:spcAft>
                <a:spcPts val="600"/>
              </a:spcAft>
              <a:buClrTx/>
              <a:buSzTx/>
              <a:buFont typeface="Wingdings" panose="05000000000000000000" pitchFamily="2" charset="2"/>
              <a:buChar char="Ø"/>
              <a:tabLst/>
              <a:defRPr/>
            </a:pPr>
            <a:r>
              <a:rPr kumimoji="0" lang="zh-CN" altLang="en-US" sz="20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改革开放和社会主义现代化建设新时期，党团结带领全国人民实现中华民族伟大复兴有了</a:t>
            </a:r>
            <a:r>
              <a:rPr kumimoji="0" lang="zh-CN" altLang="en-US" sz="2000" b="0"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充满新的活力的体制保证和快速发展的物质条件</a:t>
            </a:r>
            <a:endParaRPr kumimoji="0" lang="en-US" altLang="zh-CN" sz="2000" b="0"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endParaRPr>
          </a:p>
          <a:p>
            <a:pPr marL="342900" marR="0" lvl="0" indent="-342900" algn="l" defTabSz="914400" rtl="0" eaLnBrk="1" fontAlgn="auto" latinLnBrk="0" hangingPunct="1">
              <a:lnSpc>
                <a:spcPct val="150000"/>
              </a:lnSpc>
              <a:spcBef>
                <a:spcPts val="600"/>
              </a:spcBef>
              <a:spcAft>
                <a:spcPts val="600"/>
              </a:spcAft>
              <a:buClrTx/>
              <a:buSzTx/>
              <a:buFont typeface="Wingdings" panose="05000000000000000000" pitchFamily="2" charset="2"/>
              <a:buChar char="Ø"/>
              <a:tabLst/>
              <a:defRPr/>
            </a:pPr>
            <a:r>
              <a:rPr kumimoji="0" lang="zh-CN" altLang="en-US" sz="20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中国特色社会主义进入新时代，党团结带领全国人民实现中华民族伟大复兴有了</a:t>
            </a:r>
            <a:r>
              <a:rPr kumimoji="0" lang="zh-CN" altLang="en-US" sz="2000" b="0"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更为完善的制度保证、更为坚实的物质基础、更为主动的精神力量</a:t>
            </a:r>
            <a:r>
              <a:rPr kumimoji="0" lang="zh-CN" altLang="en-US" sz="20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a:t>
            </a:r>
          </a:p>
        </p:txBody>
      </p:sp>
      <p:sp>
        <p:nvSpPr>
          <p:cNvPr id="3" name="文本框 2">
            <a:extLst>
              <a:ext uri="{FF2B5EF4-FFF2-40B4-BE49-F238E27FC236}">
                <a16:creationId xmlns:a16="http://schemas.microsoft.com/office/drawing/2014/main" id="{567031BB-1922-066C-BCFD-227C99286B15}"/>
              </a:ext>
            </a:extLst>
          </p:cNvPr>
          <p:cNvSpPr txBox="1"/>
          <p:nvPr/>
        </p:nvSpPr>
        <p:spPr>
          <a:xfrm>
            <a:off x="1209040" y="140257"/>
            <a:ext cx="9245599" cy="523220"/>
          </a:xfrm>
          <a:prstGeom prst="rect">
            <a:avLst/>
          </a:prstGeom>
          <a:solidFill>
            <a:schemeClr val="accent1">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夏季理论研读展示主题：</a:t>
            </a:r>
            <a:r>
              <a:rPr kumimoji="0" lang="zh-CN" altLang="en-US" sz="2800" b="0"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从理论创新看民族复兴与道路</a:t>
            </a:r>
          </a:p>
        </p:txBody>
      </p:sp>
    </p:spTree>
    <p:extLst>
      <p:ext uri="{BB962C8B-B14F-4D97-AF65-F5344CB8AC3E}">
        <p14:creationId xmlns:p14="http://schemas.microsoft.com/office/powerpoint/2010/main" val="3356309749"/>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9703" y="113633"/>
            <a:ext cx="12129263"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3200" b="1" dirty="0">
                <a:solidFill>
                  <a:srgbClr val="C00000"/>
                </a:solidFill>
                <a:latin typeface="方正小标宋_GBK" panose="03000509000000000000" pitchFamily="65" charset="-122"/>
                <a:ea typeface="方正小标宋_GBK" panose="03000509000000000000" pitchFamily="65" charset="-122"/>
              </a:rPr>
              <a:t>两次课堂展示（经典阅读与理论研学）</a:t>
            </a:r>
            <a:r>
              <a:rPr kumimoji="0" lang="zh-CN" altLang="en-US" sz="32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rPr>
              <a:t>*评价*</a:t>
            </a:r>
          </a:p>
        </p:txBody>
      </p:sp>
      <p:sp>
        <p:nvSpPr>
          <p:cNvPr id="3" name="文本框 2"/>
          <p:cNvSpPr txBox="1"/>
          <p:nvPr/>
        </p:nvSpPr>
        <p:spPr>
          <a:xfrm>
            <a:off x="1148288" y="2246605"/>
            <a:ext cx="9505775" cy="2308324"/>
          </a:xfrm>
          <a:prstGeom prst="rect">
            <a:avLst/>
          </a:prstGeom>
          <a:solidFill>
            <a:schemeClr val="accent4">
              <a:lumMod val="20000"/>
              <a:lumOff val="80000"/>
            </a:schemeClr>
          </a:solidFill>
          <a:ln w="38100">
            <a:solidFill>
              <a:schemeClr val="accent4">
                <a:lumMod val="75000"/>
              </a:schemeClr>
            </a:solidFill>
          </a:ln>
        </p:spPr>
        <p:txBody>
          <a:bodyPr wrap="square" rtlCol="0">
            <a:spAutoFit/>
          </a:bodyPr>
          <a:lstStyle/>
          <a:p>
            <a:pPr algn="ctr">
              <a:lnSpc>
                <a:spcPct val="150000"/>
              </a:lnSpc>
            </a:pPr>
            <a:r>
              <a:rPr lang="zh-CN" altLang="en-US" sz="3200" b="1" dirty="0">
                <a:solidFill>
                  <a:srgbClr val="0033B5"/>
                </a:solidFill>
                <a:latin typeface="方正小标宋_GBK" panose="03000509000000000000" pitchFamily="65" charset="-122"/>
                <a:ea typeface="方正小标宋_GBK" panose="03000509000000000000" pitchFamily="65" charset="-122"/>
              </a:rPr>
              <a:t>除展示小组外</a:t>
            </a:r>
            <a:endParaRPr lang="en-US" altLang="zh-CN" sz="3200" b="1" dirty="0">
              <a:solidFill>
                <a:srgbClr val="0033B5"/>
              </a:solidFill>
              <a:latin typeface="方正小标宋_GBK" panose="03000509000000000000" pitchFamily="65" charset="-122"/>
              <a:ea typeface="方正小标宋_GBK" panose="03000509000000000000" pitchFamily="65" charset="-122"/>
            </a:endParaRPr>
          </a:p>
          <a:p>
            <a:pPr algn="ctr">
              <a:lnSpc>
                <a:spcPct val="150000"/>
              </a:lnSpc>
            </a:pPr>
            <a:r>
              <a:rPr lang="zh-CN" altLang="en-US" sz="3200" b="1" dirty="0">
                <a:solidFill>
                  <a:srgbClr val="0033B5"/>
                </a:solidFill>
                <a:latin typeface="方正小标宋_GBK" panose="03000509000000000000" pitchFamily="65" charset="-122"/>
                <a:ea typeface="方正小标宋_GBK" panose="03000509000000000000" pitchFamily="65" charset="-122"/>
              </a:rPr>
              <a:t>其他小组</a:t>
            </a:r>
            <a:r>
              <a:rPr lang="zh-CN" altLang="en-US" sz="3200" b="1" dirty="0">
                <a:solidFill>
                  <a:srgbClr val="C00000"/>
                </a:solidFill>
                <a:latin typeface="方正小标宋_GBK" panose="03000509000000000000" pitchFamily="65" charset="-122"/>
                <a:ea typeface="方正小标宋_GBK" panose="03000509000000000000" pitchFamily="65" charset="-122"/>
              </a:rPr>
              <a:t>记分员</a:t>
            </a:r>
            <a:r>
              <a:rPr lang="zh-CN" altLang="en-US" sz="3200" b="1" dirty="0">
                <a:solidFill>
                  <a:srgbClr val="0033B5"/>
                </a:solidFill>
                <a:latin typeface="方正小标宋_GBK" panose="03000509000000000000" pitchFamily="65" charset="-122"/>
                <a:ea typeface="方正小标宋_GBK" panose="03000509000000000000" pitchFamily="65" charset="-122"/>
              </a:rPr>
              <a:t>坐在</a:t>
            </a:r>
            <a:r>
              <a:rPr lang="zh-CN" altLang="en-US" sz="3200" b="1" dirty="0">
                <a:solidFill>
                  <a:srgbClr val="C00000"/>
                </a:solidFill>
                <a:latin typeface="方正小标宋_GBK" panose="03000509000000000000" pitchFamily="65" charset="-122"/>
                <a:ea typeface="方正小标宋_GBK" panose="03000509000000000000" pitchFamily="65" charset="-122"/>
              </a:rPr>
              <a:t>第一排</a:t>
            </a:r>
            <a:endParaRPr lang="en-US" altLang="zh-CN" sz="3200" b="1" dirty="0">
              <a:solidFill>
                <a:srgbClr val="0033B5"/>
              </a:solidFill>
              <a:latin typeface="方正小标宋_GBK" panose="03000509000000000000" pitchFamily="65" charset="-122"/>
              <a:ea typeface="方正小标宋_GBK" panose="03000509000000000000" pitchFamily="65" charset="-122"/>
            </a:endParaRPr>
          </a:p>
          <a:p>
            <a:pPr algn="ctr">
              <a:lnSpc>
                <a:spcPct val="150000"/>
              </a:lnSpc>
            </a:pPr>
            <a:r>
              <a:rPr lang="zh-CN" altLang="en-US" sz="3200" b="1" dirty="0">
                <a:solidFill>
                  <a:srgbClr val="0033B5"/>
                </a:solidFill>
                <a:latin typeface="方正小标宋_GBK" panose="03000509000000000000" pitchFamily="65" charset="-122"/>
                <a:ea typeface="方正小标宋_GBK" panose="03000509000000000000" pitchFamily="65" charset="-122"/>
              </a:rPr>
              <a:t>和</a:t>
            </a:r>
            <a:r>
              <a:rPr lang="zh-CN" altLang="en-US" sz="3200" b="1" dirty="0">
                <a:solidFill>
                  <a:srgbClr val="C00000"/>
                </a:solidFill>
                <a:latin typeface="方正小标宋_GBK" panose="03000509000000000000" pitchFamily="65" charset="-122"/>
                <a:ea typeface="方正小标宋_GBK" panose="03000509000000000000" pitchFamily="65" charset="-122"/>
              </a:rPr>
              <a:t>教师</a:t>
            </a:r>
            <a:r>
              <a:rPr lang="zh-CN" altLang="en-US" sz="3200" b="1" dirty="0">
                <a:solidFill>
                  <a:srgbClr val="0033B5"/>
                </a:solidFill>
                <a:latin typeface="方正小标宋_GBK" panose="03000509000000000000" pitchFamily="65" charset="-122"/>
                <a:ea typeface="方正小标宋_GBK" panose="03000509000000000000" pitchFamily="65" charset="-122"/>
              </a:rPr>
              <a:t>一同打分。</a:t>
            </a:r>
          </a:p>
        </p:txBody>
      </p:sp>
    </p:spTree>
    <p:extLst>
      <p:ext uri="{BB962C8B-B14F-4D97-AF65-F5344CB8AC3E}">
        <p14:creationId xmlns:p14="http://schemas.microsoft.com/office/powerpoint/2010/main" val="534185441"/>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p:cNvGraphicFramePr>
            <a:graphicFrameLocks noGrp="1"/>
          </p:cNvGraphicFramePr>
          <p:nvPr>
            <p:extLst>
              <p:ext uri="{D42A27DB-BD31-4B8C-83A1-F6EECF244321}">
                <p14:modId xmlns:p14="http://schemas.microsoft.com/office/powerpoint/2010/main" val="3900210307"/>
              </p:ext>
            </p:extLst>
          </p:nvPr>
        </p:nvGraphicFramePr>
        <p:xfrm>
          <a:off x="111760" y="101600"/>
          <a:ext cx="11968479" cy="6581194"/>
        </p:xfrm>
        <a:graphic>
          <a:graphicData uri="http://schemas.openxmlformats.org/drawingml/2006/table">
            <a:tbl>
              <a:tblPr/>
              <a:tblGrid>
                <a:gridCol w="1664031">
                  <a:extLst>
                    <a:ext uri="{9D8B030D-6E8A-4147-A177-3AD203B41FA5}">
                      <a16:colId xmlns:a16="http://schemas.microsoft.com/office/drawing/2014/main" val="20000"/>
                    </a:ext>
                  </a:extLst>
                </a:gridCol>
                <a:gridCol w="4523409">
                  <a:extLst>
                    <a:ext uri="{9D8B030D-6E8A-4147-A177-3AD203B41FA5}">
                      <a16:colId xmlns:a16="http://schemas.microsoft.com/office/drawing/2014/main" val="20001"/>
                    </a:ext>
                  </a:extLst>
                </a:gridCol>
                <a:gridCol w="788548">
                  <a:extLst>
                    <a:ext uri="{9D8B030D-6E8A-4147-A177-3AD203B41FA5}">
                      <a16:colId xmlns:a16="http://schemas.microsoft.com/office/drawing/2014/main" val="20002"/>
                    </a:ext>
                  </a:extLst>
                </a:gridCol>
                <a:gridCol w="438011">
                  <a:extLst>
                    <a:ext uri="{9D8B030D-6E8A-4147-A177-3AD203B41FA5}">
                      <a16:colId xmlns:a16="http://schemas.microsoft.com/office/drawing/2014/main" val="20003"/>
                    </a:ext>
                  </a:extLst>
                </a:gridCol>
                <a:gridCol w="170612">
                  <a:extLst>
                    <a:ext uri="{9D8B030D-6E8A-4147-A177-3AD203B41FA5}">
                      <a16:colId xmlns:a16="http://schemas.microsoft.com/office/drawing/2014/main" val="20004"/>
                    </a:ext>
                  </a:extLst>
                </a:gridCol>
                <a:gridCol w="654257">
                  <a:extLst>
                    <a:ext uri="{9D8B030D-6E8A-4147-A177-3AD203B41FA5}">
                      <a16:colId xmlns:a16="http://schemas.microsoft.com/office/drawing/2014/main" val="20005"/>
                    </a:ext>
                  </a:extLst>
                </a:gridCol>
                <a:gridCol w="465966">
                  <a:extLst>
                    <a:ext uri="{9D8B030D-6E8A-4147-A177-3AD203B41FA5}">
                      <a16:colId xmlns:a16="http://schemas.microsoft.com/office/drawing/2014/main" val="20007"/>
                    </a:ext>
                  </a:extLst>
                </a:gridCol>
                <a:gridCol w="608623">
                  <a:extLst>
                    <a:ext uri="{9D8B030D-6E8A-4147-A177-3AD203B41FA5}">
                      <a16:colId xmlns:a16="http://schemas.microsoft.com/office/drawing/2014/main" val="20008"/>
                    </a:ext>
                  </a:extLst>
                </a:gridCol>
                <a:gridCol w="511600">
                  <a:extLst>
                    <a:ext uri="{9D8B030D-6E8A-4147-A177-3AD203B41FA5}">
                      <a16:colId xmlns:a16="http://schemas.microsoft.com/office/drawing/2014/main" val="20009"/>
                    </a:ext>
                  </a:extLst>
                </a:gridCol>
                <a:gridCol w="151927">
                  <a:extLst>
                    <a:ext uri="{9D8B030D-6E8A-4147-A177-3AD203B41FA5}">
                      <a16:colId xmlns:a16="http://schemas.microsoft.com/office/drawing/2014/main" val="20010"/>
                    </a:ext>
                  </a:extLst>
                </a:gridCol>
                <a:gridCol w="456695">
                  <a:extLst>
                    <a:ext uri="{9D8B030D-6E8A-4147-A177-3AD203B41FA5}">
                      <a16:colId xmlns:a16="http://schemas.microsoft.com/office/drawing/2014/main" val="20011"/>
                    </a:ext>
                  </a:extLst>
                </a:gridCol>
                <a:gridCol w="511600">
                  <a:extLst>
                    <a:ext uri="{9D8B030D-6E8A-4147-A177-3AD203B41FA5}">
                      <a16:colId xmlns:a16="http://schemas.microsoft.com/office/drawing/2014/main" val="20012"/>
                    </a:ext>
                  </a:extLst>
                </a:gridCol>
                <a:gridCol w="511600">
                  <a:extLst>
                    <a:ext uri="{9D8B030D-6E8A-4147-A177-3AD203B41FA5}">
                      <a16:colId xmlns:a16="http://schemas.microsoft.com/office/drawing/2014/main" val="20013"/>
                    </a:ext>
                  </a:extLst>
                </a:gridCol>
                <a:gridCol w="511600">
                  <a:extLst>
                    <a:ext uri="{9D8B030D-6E8A-4147-A177-3AD203B41FA5}">
                      <a16:colId xmlns:a16="http://schemas.microsoft.com/office/drawing/2014/main" val="20014"/>
                    </a:ext>
                  </a:extLst>
                </a:gridCol>
              </a:tblGrid>
              <a:tr h="487680">
                <a:tc gridSpan="14">
                  <a:txBody>
                    <a:bodyPr/>
                    <a:lstStyle/>
                    <a:p>
                      <a:pPr algn="ctr">
                        <a:lnSpc>
                          <a:spcPct val="100000"/>
                        </a:lnSpc>
                        <a:spcBef>
                          <a:spcPts val="1300"/>
                        </a:spcBef>
                        <a:spcAft>
                          <a:spcPts val="1300"/>
                        </a:spcAft>
                      </a:pPr>
                      <a:r>
                        <a:rPr lang="zh-CN" altLang="en-US" sz="2800" b="1" u="none" kern="100" dirty="0">
                          <a:solidFill>
                            <a:srgbClr val="C00000"/>
                          </a:solidFill>
                          <a:effectLst/>
                          <a:latin typeface="方正小标宋_GBK" panose="03000509000000000000" pitchFamily="65" charset="-122"/>
                          <a:ea typeface="方正小标宋_GBK" panose="03000509000000000000" pitchFamily="65" charset="-122"/>
                          <a:cs typeface="宋体" panose="02010600030101010101" pitchFamily="2" charset="-122"/>
                        </a:rPr>
                        <a:t>课堂</a:t>
                      </a:r>
                      <a:r>
                        <a:rPr lang="zh-CN" sz="2800" b="1" u="none" kern="100" dirty="0">
                          <a:solidFill>
                            <a:srgbClr val="C00000"/>
                          </a:solidFill>
                          <a:effectLst/>
                          <a:latin typeface="方正小标宋_GBK" panose="03000509000000000000" pitchFamily="65" charset="-122"/>
                          <a:ea typeface="方正小标宋_GBK" panose="03000509000000000000" pitchFamily="65" charset="-122"/>
                          <a:cs typeface="宋体" panose="02010600030101010101" pitchFamily="2" charset="-122"/>
                        </a:rPr>
                        <a:t>展示评价表</a:t>
                      </a:r>
                      <a:endParaRPr lang="zh-CN" sz="2800" b="1" u="none" kern="100" dirty="0">
                        <a:solidFill>
                          <a:srgbClr val="C00000"/>
                        </a:solidFill>
                        <a:effectLst/>
                        <a:latin typeface="方正小标宋_GBK" panose="03000509000000000000" pitchFamily="65" charset="-122"/>
                        <a:ea typeface="方正小标宋_GBK" panose="03000509000000000000" pitchFamily="65" charset="-122"/>
                        <a:cs typeface="Times New Roman" panose="02020603050405020304" pitchFamily="18" charset="0"/>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lnL w="12700" cap="flat" cmpd="sng" algn="ctr">
                      <a:solidFill>
                        <a:schemeClr val="tx1"/>
                      </a:solidFill>
                      <a:prstDash val="solid"/>
                      <a:round/>
                      <a:headEnd type="none" w="med" len="med"/>
                      <a:tailEnd type="none" w="med" len="med"/>
                    </a:lnL>
                  </a:tcPr>
                </a:tc>
                <a:tc hMerge="1">
                  <a:txBody>
                    <a:bodyPr/>
                    <a:lstStyle/>
                    <a:p>
                      <a:endParaRPr lang="zh-CN"/>
                    </a:p>
                  </a:txBody>
                  <a:tcPr/>
                </a:tc>
                <a:tc hMerge="1">
                  <a:txBody>
                    <a:bodyPr/>
                    <a:lstStyle/>
                    <a:p>
                      <a:endParaRPr lang="zh-CN"/>
                    </a:p>
                  </a:txBody>
                  <a:tcPr>
                    <a:lnL w="12700" cmpd="sng">
                      <a:noFill/>
                      <a:prstDash val="solid"/>
                    </a:lnL>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379818">
                <a:tc gridSpan="2">
                  <a:txBody>
                    <a:bodyPr/>
                    <a:lstStyle/>
                    <a:p>
                      <a:pPr algn="ctr"/>
                      <a:r>
                        <a:rPr lang="zh-CN" altLang="en-US" sz="2000" b="1" u="none" kern="100" dirty="0">
                          <a:solidFill>
                            <a:srgbClr val="0033B5"/>
                          </a:solidFill>
                          <a:effectLst/>
                          <a:latin typeface="方正小标宋_GBK" panose="03000509000000000000" pitchFamily="65" charset="-122"/>
                          <a:ea typeface="方正小标宋_GBK" panose="03000509000000000000" pitchFamily="65" charset="-122"/>
                        </a:rPr>
                        <a:t>基本信息</a:t>
                      </a:r>
                      <a:endParaRPr lang="zh-CN" sz="2000" b="1" u="none"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gridSpan="2">
                  <a:txBody>
                    <a:bodyPr/>
                    <a:lstStyle/>
                    <a:p>
                      <a:pPr algn="ctr"/>
                      <a:r>
                        <a:rPr lang="zh-CN" sz="1400" b="1" kern="100" dirty="0">
                          <a:solidFill>
                            <a:srgbClr val="0033B5"/>
                          </a:solidFill>
                          <a:effectLst/>
                          <a:latin typeface="方正小标宋_GBK" panose="03000509000000000000" pitchFamily="65" charset="-122"/>
                          <a:ea typeface="方正小标宋_GBK" panose="03000509000000000000" pitchFamily="65" charset="-122"/>
                        </a:rPr>
                        <a:t>教师和班级</a:t>
                      </a: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gridSpan="2">
                  <a:txBody>
                    <a:bodyPr/>
                    <a:lstStyle/>
                    <a:p>
                      <a:pPr algn="ctr"/>
                      <a:r>
                        <a:rPr lang="en-US" sz="14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4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gridSpan="2">
                  <a:txBody>
                    <a:bodyPr/>
                    <a:lstStyle/>
                    <a:p>
                      <a:pPr algn="ctr"/>
                      <a:r>
                        <a:rPr lang="zh-CN" sz="1400" b="1" kern="100" dirty="0">
                          <a:solidFill>
                            <a:srgbClr val="0033B5"/>
                          </a:solidFill>
                          <a:effectLst/>
                          <a:latin typeface="方正小标宋_GBK" panose="03000509000000000000" pitchFamily="65" charset="-122"/>
                          <a:ea typeface="方正小标宋_GBK" panose="03000509000000000000" pitchFamily="65" charset="-122"/>
                        </a:rPr>
                        <a:t>评分组</a:t>
                      </a: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hMerge="1">
                  <a:txBody>
                    <a:bodyPr/>
                    <a:lstStyle/>
                    <a:p>
                      <a:endParaRPr lang="zh-CN"/>
                    </a:p>
                  </a:txBody>
                  <a:tcPr/>
                </a:tc>
                <a:tc gridSpan="2">
                  <a:txBody>
                    <a:bodyPr/>
                    <a:lstStyle/>
                    <a:p>
                      <a:r>
                        <a:rPr lang="en-US" sz="1400" b="1" kern="100" dirty="0">
                          <a:solidFill>
                            <a:srgbClr val="0033B5"/>
                          </a:solidFill>
                          <a:effectLst/>
                          <a:latin typeface="方正小标宋_GBK" panose="03000509000000000000" pitchFamily="65" charset="-122"/>
                          <a:ea typeface="方正小标宋_GBK" panose="03000509000000000000" pitchFamily="65" charset="-122"/>
                        </a:rPr>
                        <a:t> </a:t>
                      </a:r>
                      <a:endParaRPr lang="zh-CN" altLang="en-US" sz="2000" b="1" dirty="0">
                        <a:solidFill>
                          <a:srgbClr val="0033B5"/>
                        </a:solidFill>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gridSpan="2">
                  <a:txBody>
                    <a:bodyPr/>
                    <a:lstStyle/>
                    <a:p>
                      <a:pPr algn="ctr"/>
                      <a:r>
                        <a:rPr lang="zh-CN" sz="1400" b="1" kern="100" dirty="0">
                          <a:solidFill>
                            <a:srgbClr val="0033B5"/>
                          </a:solidFill>
                          <a:effectLst/>
                          <a:latin typeface="方正小标宋_GBK" panose="03000509000000000000" pitchFamily="65" charset="-122"/>
                          <a:ea typeface="方正小标宋_GBK" panose="03000509000000000000" pitchFamily="65" charset="-122"/>
                        </a:rPr>
                        <a:t>评分员签字</a:t>
                      </a: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gridSpan="2">
                  <a:txBody>
                    <a:bodyPr/>
                    <a:lstStyle/>
                    <a:p>
                      <a:pPr algn="ctr"/>
                      <a:r>
                        <a:rPr lang="en-US" sz="14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4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1"/>
                  </a:ext>
                </a:extLst>
              </a:tr>
              <a:tr h="261814">
                <a:tc gridSpan="2">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被评组</a:t>
                      </a: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1</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2</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3</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00">
                          <a:solidFill>
                            <a:srgbClr val="0033B5"/>
                          </a:solidFill>
                          <a:effectLst/>
                          <a:latin typeface="方正小标宋_GBK" panose="03000509000000000000" pitchFamily="65" charset="-122"/>
                          <a:ea typeface="方正小标宋_GBK" panose="03000509000000000000" pitchFamily="65" charset="-122"/>
                        </a:rPr>
                        <a:t>4</a:t>
                      </a:r>
                      <a:endParaRPr lang="zh-CN">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5</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6</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7</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8</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9</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29718">
                <a:tc rowSpan="2">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选题</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 </a:t>
                      </a:r>
                      <a:r>
                        <a:rPr lang="en-US"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2000" b="1" kern="100" dirty="0">
                          <a:solidFill>
                            <a:srgbClr val="0033B5"/>
                          </a:solidFill>
                          <a:effectLst/>
                          <a:latin typeface="方正小标宋_GBK" panose="03000509000000000000" pitchFamily="65" charset="-122"/>
                          <a:ea typeface="方正小标宋_GBK" panose="03000509000000000000" pitchFamily="65" charset="-122"/>
                        </a:rPr>
                        <a:t>课程范围</a:t>
                      </a:r>
                      <a:r>
                        <a:rPr lang="en-US" sz="2000" b="1" kern="100" dirty="0">
                          <a:solidFill>
                            <a:srgbClr val="0033B5"/>
                          </a:solidFill>
                          <a:effectLst/>
                          <a:latin typeface="方正小标宋_GBK" panose="03000509000000000000" pitchFamily="65" charset="-122"/>
                          <a:ea typeface="方正小标宋_GBK" panose="03000509000000000000" pitchFamily="65" charset="-122"/>
                        </a:rPr>
                        <a:t>    5</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grid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hMerge="1">
                  <a:txBody>
                    <a:bodyPr/>
                    <a:lstStyle/>
                    <a:p>
                      <a:endParaRPr lang="zh-CN"/>
                    </a:p>
                  </a:txBody>
                  <a:tcPr/>
                </a:tc>
                <a:tc row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grid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hMerge="1">
                  <a:txBody>
                    <a:bodyPr/>
                    <a:lstStyle/>
                    <a:p>
                      <a:endParaRPr lang="zh-CN"/>
                    </a:p>
                  </a:txBody>
                  <a:tcPr/>
                </a:tc>
                <a:tc row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416560">
                <a:tc vMerge="1">
                  <a:txBody>
                    <a:bodyPr/>
                    <a:lstStyle/>
                    <a:p>
                      <a:endParaRPr lang="zh-CN"/>
                    </a:p>
                  </a:txBody>
                  <a:tcPr/>
                </a:tc>
                <a:tc>
                  <a:txBody>
                    <a:bodyPr/>
                    <a:lstStyle/>
                    <a:p>
                      <a:pPr algn="ctr"/>
                      <a:r>
                        <a:rPr lang="zh-CN" altLang="en-US" sz="2000" b="1" kern="100" dirty="0">
                          <a:solidFill>
                            <a:srgbClr val="0033B5"/>
                          </a:solidFill>
                          <a:effectLst/>
                          <a:latin typeface="方正小标宋_GBK" panose="03000509000000000000" pitchFamily="65" charset="-122"/>
                          <a:ea typeface="方正小标宋_GBK" panose="03000509000000000000" pitchFamily="65" charset="-122"/>
                        </a:rPr>
                        <a:t>主题鲜明</a:t>
                      </a:r>
                      <a:r>
                        <a:rPr lang="en-US" sz="2000" b="1" kern="100" dirty="0">
                          <a:solidFill>
                            <a:srgbClr val="0033B5"/>
                          </a:solidFill>
                          <a:effectLst/>
                          <a:latin typeface="方正小标宋_GBK" panose="03000509000000000000" pitchFamily="65" charset="-122"/>
                          <a:ea typeface="方正小标宋_GBK" panose="03000509000000000000" pitchFamily="65" charset="-122"/>
                        </a:rPr>
                        <a:t>    5</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p>
                  </a:txBody>
                  <a:tcPr/>
                </a:tc>
                <a:tc gridSpan="2" vMerge="1">
                  <a:txBody>
                    <a:bodyPr/>
                    <a:lstStyle/>
                    <a:p>
                      <a:endParaRPr lang="zh-CN"/>
                    </a:p>
                  </a:txBody>
                  <a:tcPr/>
                </a:tc>
                <a:tc hMerge="1"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gridSpan="2" vMerge="1">
                  <a:txBody>
                    <a:bodyPr/>
                    <a:lstStyle/>
                    <a:p>
                      <a:endParaRPr lang="zh-CN"/>
                    </a:p>
                  </a:txBody>
                  <a:tcPr/>
                </a:tc>
                <a:tc hMerge="1"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04"/>
                  </a:ext>
                </a:extLst>
              </a:tr>
              <a:tr h="345440">
                <a:tc rowSpan="2">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内容</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 </a:t>
                      </a:r>
                      <a:r>
                        <a:rPr lang="en-US" sz="2000" b="1" kern="100" dirty="0">
                          <a:solidFill>
                            <a:srgbClr val="0033B5"/>
                          </a:solidFill>
                          <a:effectLst/>
                          <a:latin typeface="方正小标宋_GBK" panose="03000509000000000000" pitchFamily="65" charset="-122"/>
                          <a:ea typeface="方正小标宋_GBK" panose="03000509000000000000" pitchFamily="65" charset="-122"/>
                        </a:rPr>
                        <a:t>30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2000" b="1" kern="100" dirty="0">
                          <a:solidFill>
                            <a:srgbClr val="0033B5"/>
                          </a:solidFill>
                          <a:effectLst/>
                          <a:latin typeface="方正小标宋_GBK" panose="03000509000000000000" pitchFamily="65" charset="-122"/>
                          <a:ea typeface="方正小标宋_GBK" panose="03000509000000000000" pitchFamily="65" charset="-122"/>
                        </a:rPr>
                        <a:t>内容</a:t>
                      </a:r>
                      <a:r>
                        <a:rPr lang="zh-CN" sz="2000" b="1" kern="100" dirty="0">
                          <a:solidFill>
                            <a:srgbClr val="0033B5"/>
                          </a:solidFill>
                          <a:effectLst/>
                          <a:latin typeface="方正小标宋_GBK" panose="03000509000000000000" pitchFamily="65" charset="-122"/>
                          <a:ea typeface="方正小标宋_GBK" panose="03000509000000000000" pitchFamily="65" charset="-122"/>
                        </a:rPr>
                        <a:t>详实，有说服力</a:t>
                      </a:r>
                      <a:r>
                        <a:rPr lang="en-US" sz="2000" b="1" kern="100" dirty="0">
                          <a:solidFill>
                            <a:srgbClr val="0033B5"/>
                          </a:solidFill>
                          <a:effectLst/>
                          <a:latin typeface="方正小标宋_GBK" panose="03000509000000000000" pitchFamily="65" charset="-122"/>
                          <a:ea typeface="方正小标宋_GBK" panose="03000509000000000000" pitchFamily="65" charset="-122"/>
                        </a:rPr>
                        <a:t>  20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grid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hMerge="1">
                  <a:txBody>
                    <a:bodyPr/>
                    <a:lstStyle/>
                    <a:p>
                      <a:endParaRPr lang="zh-CN"/>
                    </a:p>
                  </a:txBody>
                  <a:tcPr/>
                </a:tc>
                <a:tc row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grid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hMerge="1">
                  <a:txBody>
                    <a:bodyPr/>
                    <a:lstStyle/>
                    <a:p>
                      <a:endParaRPr lang="zh-CN"/>
                    </a:p>
                  </a:txBody>
                  <a:tcPr/>
                </a:tc>
                <a:tc row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404706">
                <a:tc vMerge="1">
                  <a:txBody>
                    <a:bodyPr/>
                    <a:lstStyle/>
                    <a:p>
                      <a:endParaRPr lang="zh-CN"/>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zh-CN" sz="2000" b="1" kern="100" dirty="0">
                          <a:solidFill>
                            <a:srgbClr val="0033B5"/>
                          </a:solidFill>
                          <a:effectLst/>
                          <a:latin typeface="方正小标宋_GBK" panose="03000509000000000000" pitchFamily="65" charset="-122"/>
                          <a:ea typeface="方正小标宋_GBK" panose="03000509000000000000" pitchFamily="65" charset="-122"/>
                        </a:rPr>
                        <a:t>研究成果拓展了教学内容</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alt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p>
                  </a:txBody>
                  <a:tcPr/>
                </a:tc>
                <a:tc gridSpan="2" vMerge="1">
                  <a:txBody>
                    <a:bodyPr/>
                    <a:lstStyle/>
                    <a:p>
                      <a:endParaRPr lang="zh-CN"/>
                    </a:p>
                  </a:txBody>
                  <a:tcPr/>
                </a:tc>
                <a:tc hMerge="1"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gridSpan="2" vMerge="1">
                  <a:txBody>
                    <a:bodyPr/>
                    <a:lstStyle/>
                    <a:p>
                      <a:endParaRPr lang="zh-CN"/>
                    </a:p>
                  </a:txBody>
                  <a:tcPr/>
                </a:tc>
                <a:tc hMerge="1"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06"/>
                  </a:ext>
                </a:extLst>
              </a:tr>
              <a:tr h="519854">
                <a:tc rowSpan="2">
                  <a:txBody>
                    <a:bodyPr/>
                    <a:lstStyle/>
                    <a:p>
                      <a:pPr algn="ctr"/>
                      <a:r>
                        <a:rPr lang="zh-CN" altLang="en-US" sz="2000" b="1" kern="100" dirty="0">
                          <a:solidFill>
                            <a:srgbClr val="0033B5"/>
                          </a:solidFill>
                          <a:effectLst/>
                          <a:latin typeface="方正小标宋_GBK" panose="03000509000000000000" pitchFamily="65" charset="-122"/>
                          <a:ea typeface="方正小标宋_GBK" panose="03000509000000000000" pitchFamily="65" charset="-122"/>
                        </a:rPr>
                        <a:t>创新 </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20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000" b="1" kern="100" dirty="0">
                          <a:solidFill>
                            <a:srgbClr val="0033B5"/>
                          </a:solidFill>
                          <a:effectLst/>
                          <a:latin typeface="方正小标宋_GBK" panose="03000509000000000000" pitchFamily="65" charset="-122"/>
                          <a:ea typeface="方正小标宋_GBK" panose="03000509000000000000" pitchFamily="65" charset="-122"/>
                        </a:rPr>
                        <a:t>体现小组成员思考  </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gridSpan="2">
                  <a:txBody>
                    <a:bodyPr/>
                    <a:lstStyle/>
                    <a:p>
                      <a:pPr algn="ct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hMerge="1">
                  <a:txBody>
                    <a:bodyPr/>
                    <a:lstStyle/>
                    <a:p>
                      <a:endParaRPr lang="zh-CN" altLang="en-US"/>
                    </a:p>
                  </a:txBody>
                  <a:tcPr/>
                </a:tc>
                <a:tc rowSpan="2">
                  <a:txBody>
                    <a:bodyPr/>
                    <a:lstStyle/>
                    <a:p>
                      <a:pPr algn="ct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endParaRPr lang="zh-CN" altLang="en-US">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gridSpan="2">
                  <a:txBody>
                    <a:bodyPr/>
                    <a:lstStyle/>
                    <a:p>
                      <a:pPr algn="ct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hMerge="1">
                  <a:txBody>
                    <a:bodyPr/>
                    <a:lstStyle/>
                    <a:p>
                      <a:endParaRPr lang="zh-CN" altLang="en-US"/>
                    </a:p>
                  </a:txBody>
                  <a:tcPr/>
                </a:tc>
                <a:tc rowSpan="2">
                  <a:txBody>
                    <a:bodyPr/>
                    <a:lstStyle/>
                    <a:p>
                      <a:pPr algn="ct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3383149"/>
                  </a:ext>
                </a:extLst>
              </a:tr>
              <a:tr h="416560">
                <a:tc vMerge="1">
                  <a:txBody>
                    <a:bodyPr/>
                    <a:lstStyle/>
                    <a:p>
                      <a:endParaRPr lang="zh-CN" alt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000" b="1" kern="100" dirty="0">
                          <a:solidFill>
                            <a:srgbClr val="0033B5"/>
                          </a:solidFill>
                          <a:effectLst/>
                          <a:latin typeface="方正小标宋_GBK" panose="03000509000000000000" pitchFamily="65" charset="-122"/>
                          <a:ea typeface="方正小标宋_GBK" panose="03000509000000000000" pitchFamily="65" charset="-122"/>
                        </a:rPr>
                        <a:t>观点新颖且启发性强 </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tc gridSpan="2" vMerge="1">
                  <a:txBody>
                    <a:bodyPr/>
                    <a:lstStyle/>
                    <a:p>
                      <a:endParaRPr lang="zh-CN" altLang="en-US"/>
                    </a:p>
                  </a:txBody>
                  <a:tcPr/>
                </a:tc>
                <a:tc hMerge="1"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gridSpan="2" vMerge="1">
                  <a:txBody>
                    <a:bodyPr/>
                    <a:lstStyle/>
                    <a:p>
                      <a:endParaRPr lang="zh-CN" altLang="en-US"/>
                    </a:p>
                  </a:txBody>
                  <a:tcPr/>
                </a:tc>
                <a:tc hMerge="1"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419152822"/>
                  </a:ext>
                </a:extLst>
              </a:tr>
              <a:tr h="568960">
                <a:tc>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表达</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 </a:t>
                      </a:r>
                      <a:r>
                        <a:rPr lang="en-US"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2000" b="1" kern="100" dirty="0">
                          <a:solidFill>
                            <a:srgbClr val="0033B5"/>
                          </a:solidFill>
                          <a:effectLst/>
                          <a:latin typeface="方正小标宋_GBK" panose="03000509000000000000" pitchFamily="65" charset="-122"/>
                          <a:ea typeface="方正小标宋_GBK" panose="03000509000000000000" pitchFamily="65" charset="-122"/>
                        </a:rPr>
                        <a:t>清晰流畅、条理性强 </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zh-CN"/>
                    </a:p>
                  </a:txBody>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r h="528320">
                <a:tc>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PPT</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 </a:t>
                      </a:r>
                      <a:r>
                        <a:rPr lang="en-US"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2000" b="1" kern="100" dirty="0">
                          <a:solidFill>
                            <a:srgbClr val="0033B5"/>
                          </a:solidFill>
                          <a:effectLst/>
                          <a:latin typeface="方正小标宋_GBK" panose="03000509000000000000" pitchFamily="65" charset="-122"/>
                          <a:ea typeface="方正小标宋_GBK" panose="03000509000000000000" pitchFamily="65" charset="-122"/>
                        </a:rPr>
                        <a:t>详略得当、美观适宜 </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1"/>
                  </a:ext>
                </a:extLst>
              </a:tr>
              <a:tr h="404054">
                <a:tc rowSpan="2">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问答</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 </a:t>
                      </a:r>
                      <a:r>
                        <a:rPr lang="en-US"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有针对性</a:t>
                      </a:r>
                      <a:r>
                        <a:rPr lang="en-US" sz="2000" b="1" kern="100" dirty="0">
                          <a:solidFill>
                            <a:srgbClr val="0033B5"/>
                          </a:solidFill>
                          <a:effectLst/>
                          <a:latin typeface="方正小标宋_GBK" panose="03000509000000000000" pitchFamily="65" charset="-122"/>
                          <a:ea typeface="方正小标宋_GBK" panose="03000509000000000000" pitchFamily="65" charset="-122"/>
                        </a:rPr>
                        <a:t>    5</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gridSpan="2">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hMerge="1">
                  <a:txBody>
                    <a:bodyPr/>
                    <a:lstStyle/>
                    <a:p>
                      <a:endParaRPr lang="zh-CN"/>
                    </a:p>
                  </a:txBody>
                  <a:tcPr/>
                </a:tc>
                <a:tc row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grid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hMerge="1">
                  <a:txBody>
                    <a:bodyPr/>
                    <a:lstStyle/>
                    <a:p>
                      <a:endParaRPr lang="zh-CN"/>
                    </a:p>
                  </a:txBody>
                  <a:tcPr/>
                </a:tc>
                <a:tc rowSpan="2">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4"/>
                  </a:ext>
                </a:extLst>
              </a:tr>
              <a:tr h="345440">
                <a:tc vMerge="1">
                  <a:txBody>
                    <a:bodyPr/>
                    <a:lstStyle/>
                    <a:p>
                      <a:endParaRPr lang="zh-CN"/>
                    </a:p>
                  </a:txBody>
                  <a:tcPr/>
                </a:tc>
                <a:tc>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准确性</a:t>
                      </a:r>
                      <a:r>
                        <a:rPr lang="en-US" sz="2000" b="1" kern="100" dirty="0">
                          <a:solidFill>
                            <a:srgbClr val="0033B5"/>
                          </a:solidFill>
                          <a:effectLst/>
                          <a:latin typeface="方正小标宋_GBK" panose="03000509000000000000" pitchFamily="65" charset="-122"/>
                          <a:ea typeface="方正小标宋_GBK" panose="03000509000000000000" pitchFamily="65" charset="-122"/>
                        </a:rPr>
                        <a:t>     5</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p>
                  </a:txBody>
                  <a:tcPr/>
                </a:tc>
                <a:tc gridSpan="2" vMerge="1">
                  <a:txBody>
                    <a:bodyPr/>
                    <a:lstStyle/>
                    <a:p>
                      <a:endParaRPr lang="zh-CN"/>
                    </a:p>
                  </a:txBody>
                  <a:tcPr/>
                </a:tc>
                <a:tc hMerge="1"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tc gridSpan="2" vMerge="1">
                  <a:txBody>
                    <a:bodyPr/>
                    <a:lstStyle/>
                    <a:p>
                      <a:endParaRPr lang="zh-CN"/>
                    </a:p>
                  </a:txBody>
                  <a:tcPr/>
                </a:tc>
                <a:tc hMerge="1" vMerge="1">
                  <a:txBody>
                    <a:bodyPr/>
                    <a:lstStyle/>
                    <a:p>
                      <a:endParaRPr lang="zh-CN"/>
                    </a:p>
                  </a:txBody>
                  <a:tcPr/>
                </a:tc>
                <a:tc vMerge="1">
                  <a:txBody>
                    <a:bodyPr/>
                    <a:lstStyle/>
                    <a:p>
                      <a:endParaRPr lang="zh-CN"/>
                    </a:p>
                  </a:txBody>
                  <a:tcPr/>
                </a:tc>
                <a:tc vMerge="1">
                  <a:txBody>
                    <a:bodyPr/>
                    <a:lstStyle/>
                    <a:p>
                      <a:endParaRPr lang="zh-CN"/>
                    </a:p>
                  </a:txBody>
                  <a:tcPr/>
                </a:tc>
                <a:tc vMerge="1">
                  <a:txBody>
                    <a:bodyPr/>
                    <a:lstStyle/>
                    <a:p>
                      <a:endParaRPr lang="zh-CN"/>
                    </a:p>
                  </a:txBody>
                  <a:tcPr/>
                </a:tc>
                <a:extLst>
                  <a:ext uri="{0D108BD9-81ED-4DB2-BD59-A6C34878D82A}">
                    <a16:rowId xmlns:a16="http://schemas.microsoft.com/office/drawing/2014/main" val="10015"/>
                  </a:ext>
                </a:extLst>
              </a:tr>
              <a:tr h="518160">
                <a:tc>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时间</a:t>
                      </a: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 </a:t>
                      </a:r>
                      <a:r>
                        <a:rPr lang="en-US" sz="2000" b="1" kern="100" dirty="0">
                          <a:solidFill>
                            <a:srgbClr val="0033B5"/>
                          </a:solidFill>
                          <a:effectLst/>
                          <a:latin typeface="方正小标宋_GBK" panose="03000509000000000000" pitchFamily="65" charset="-122"/>
                          <a:ea typeface="方正小标宋_GBK" panose="03000509000000000000" pitchFamily="65" charset="-122"/>
                        </a:rPr>
                        <a:t>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在规定时间内完成</a:t>
                      </a:r>
                      <a:r>
                        <a:rPr lang="en-US" sz="2000" b="1" kern="100" dirty="0">
                          <a:solidFill>
                            <a:srgbClr val="0033B5"/>
                          </a:solidFill>
                          <a:effectLst/>
                          <a:latin typeface="方正小标宋_GBK" panose="03000509000000000000" pitchFamily="65" charset="-122"/>
                          <a:ea typeface="方正小标宋_GBK" panose="03000509000000000000" pitchFamily="65" charset="-122"/>
                        </a:rPr>
                        <a:t>  10</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6"/>
                  </a:ext>
                </a:extLst>
              </a:tr>
              <a:tr h="464222">
                <a:tc gridSpan="2">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总计</a:t>
                      </a: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dirty="0">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chemeClr val="tx1"/>
                          </a:solidFill>
                          <a:effectLst/>
                          <a:latin typeface="方正小标宋_GBK" panose="03000509000000000000" pitchFamily="65" charset="-122"/>
                          <a:ea typeface="方正小标宋_GBK" panose="03000509000000000000" pitchFamily="65" charset="-122"/>
                        </a:rPr>
                        <a:t> </a:t>
                      </a:r>
                      <a:endParaRPr lang="zh-CN" sz="2000" b="1" kern="10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chemeClr val="tx1"/>
                          </a:solidFill>
                          <a:effectLst/>
                          <a:latin typeface="方正小标宋_GBK" panose="03000509000000000000" pitchFamily="65" charset="-122"/>
                          <a:ea typeface="方正小标宋_GBK" panose="03000509000000000000" pitchFamily="65" charset="-122"/>
                        </a:rPr>
                        <a:t> </a:t>
                      </a:r>
                      <a:endParaRPr lang="zh-CN" sz="2000" b="1" kern="100" dirty="0">
                        <a:solidFill>
                          <a:schemeClr val="tx1"/>
                        </a:solidFill>
                        <a:effectLst/>
                        <a:latin typeface="方正小标宋_GBK" panose="03000509000000000000" pitchFamily="65" charset="-122"/>
                        <a:ea typeface="方正小标宋_GBK" panose="03000509000000000000" pitchFamily="65" charset="-122"/>
                      </a:endParaRPr>
                    </a:p>
                  </a:txBody>
                  <a:tcPr marL="54267" marR="542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4216954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E2C92A3-98E0-0097-A4D7-F7F837D9173E}"/>
              </a:ext>
            </a:extLst>
          </p:cNvPr>
          <p:cNvSpPr txBox="1"/>
          <p:nvPr/>
        </p:nvSpPr>
        <p:spPr>
          <a:xfrm>
            <a:off x="1061663" y="1500699"/>
            <a:ext cx="10376899" cy="3127523"/>
          </a:xfrm>
          <a:prstGeom prst="rect">
            <a:avLst/>
          </a:prstGeom>
          <a:noFill/>
        </p:spPr>
        <p:txBody>
          <a:bodyPr wrap="square">
            <a:spAutoFit/>
          </a:bodyPr>
          <a:lstStyle/>
          <a:p>
            <a:pPr algn="ctr">
              <a:lnSpc>
                <a:spcPct val="150000"/>
              </a:lnSpc>
              <a:spcBef>
                <a:spcPts val="1200"/>
              </a:spcBef>
              <a:spcAft>
                <a:spcPts val="1200"/>
              </a:spcAft>
            </a:pPr>
            <a:r>
              <a:rPr lang="zh-CN" altLang="en-US" sz="3600" dirty="0">
                <a:solidFill>
                  <a:schemeClr val="bg1"/>
                </a:solidFill>
                <a:latin typeface="方正小标宋_GBK" panose="03000509000000000000" pitchFamily="65" charset="-122"/>
                <a:ea typeface="方正小标宋_GBK" panose="03000509000000000000" pitchFamily="65" charset="-122"/>
              </a:rPr>
              <a:t>即将到来的一个</a:t>
            </a:r>
            <a:r>
              <a:rPr lang="zh-CN" altLang="en-US" sz="3600" dirty="0">
                <a:solidFill>
                  <a:srgbClr val="FFFF00"/>
                </a:solidFill>
                <a:latin typeface="方正小标宋_GBK" panose="03000509000000000000" pitchFamily="65" charset="-122"/>
                <a:ea typeface="方正小标宋_GBK" panose="03000509000000000000" pitchFamily="65" charset="-122"/>
              </a:rPr>
              <a:t>春夏</a:t>
            </a:r>
            <a:r>
              <a:rPr lang="zh-CN" altLang="en-US" sz="3600" dirty="0">
                <a:solidFill>
                  <a:schemeClr val="bg1"/>
                </a:solidFill>
                <a:latin typeface="方正小标宋_GBK" panose="03000509000000000000" pitchFamily="65" charset="-122"/>
                <a:ea typeface="方正小标宋_GBK" panose="03000509000000000000" pitchFamily="65" charset="-122"/>
              </a:rPr>
              <a:t>我们要共同“摸着石头过河”</a:t>
            </a:r>
          </a:p>
          <a:p>
            <a:pPr algn="ctr">
              <a:lnSpc>
                <a:spcPct val="150000"/>
              </a:lnSpc>
              <a:spcBef>
                <a:spcPts val="1200"/>
              </a:spcBef>
              <a:spcAft>
                <a:spcPts val="1200"/>
              </a:spcAft>
            </a:pPr>
            <a:r>
              <a:rPr lang="zh-CN" altLang="en-US" sz="3600" dirty="0">
                <a:solidFill>
                  <a:srgbClr val="FFFF00"/>
                </a:solidFill>
                <a:latin typeface="方正小标宋_GBK" panose="03000509000000000000" pitchFamily="65" charset="-122"/>
                <a:ea typeface="方正小标宋_GBK" panose="03000509000000000000" pitchFamily="65" charset="-122"/>
              </a:rPr>
              <a:t>浙大“新毛概”</a:t>
            </a:r>
          </a:p>
          <a:p>
            <a:pPr algn="ctr">
              <a:lnSpc>
                <a:spcPct val="150000"/>
              </a:lnSpc>
              <a:spcBef>
                <a:spcPts val="1200"/>
              </a:spcBef>
              <a:spcAft>
                <a:spcPts val="1200"/>
              </a:spcAft>
            </a:pPr>
            <a:r>
              <a:rPr lang="zh-CN" altLang="en-US" sz="3600" dirty="0">
                <a:solidFill>
                  <a:schemeClr val="bg1"/>
                </a:solidFill>
                <a:latin typeface="方正小标宋_GBK" panose="03000509000000000000" pitchFamily="65" charset="-122"/>
                <a:ea typeface="方正小标宋_GBK" panose="03000509000000000000" pitchFamily="65" charset="-122"/>
              </a:rPr>
              <a:t>如何呈现出我们想象的样子？</a:t>
            </a:r>
          </a:p>
        </p:txBody>
      </p:sp>
    </p:spTree>
    <p:extLst>
      <p:ext uri="{BB962C8B-B14F-4D97-AF65-F5344CB8AC3E}">
        <p14:creationId xmlns:p14="http://schemas.microsoft.com/office/powerpoint/2010/main" val="80857755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2">
            <a:extLst>
              <a:ext uri="{FF2B5EF4-FFF2-40B4-BE49-F238E27FC236}">
                <a16:creationId xmlns:a16="http://schemas.microsoft.com/office/drawing/2014/main" id="{73AE4762-23D1-4A43-AAF7-63BE002735E9}"/>
              </a:ext>
            </a:extLst>
          </p:cNvPr>
          <p:cNvGraphicFramePr>
            <a:graphicFrameLocks noGrp="1"/>
          </p:cNvGraphicFramePr>
          <p:nvPr/>
        </p:nvGraphicFramePr>
        <p:xfrm>
          <a:off x="534922" y="183040"/>
          <a:ext cx="11122156" cy="6491920"/>
        </p:xfrm>
        <a:graphic>
          <a:graphicData uri="http://schemas.openxmlformats.org/drawingml/2006/table">
            <a:tbl>
              <a:tblPr firstRow="1" bandRow="1">
                <a:tableStyleId>{5C22544A-7EE6-4342-B048-85BDC9FD1C3A}</a:tableStyleId>
              </a:tblPr>
              <a:tblGrid>
                <a:gridCol w="1518126">
                  <a:extLst>
                    <a:ext uri="{9D8B030D-6E8A-4147-A177-3AD203B41FA5}">
                      <a16:colId xmlns:a16="http://schemas.microsoft.com/office/drawing/2014/main" val="1079847125"/>
                    </a:ext>
                  </a:extLst>
                </a:gridCol>
                <a:gridCol w="1441223">
                  <a:extLst>
                    <a:ext uri="{9D8B030D-6E8A-4147-A177-3AD203B41FA5}">
                      <a16:colId xmlns:a16="http://schemas.microsoft.com/office/drawing/2014/main" val="20001"/>
                    </a:ext>
                  </a:extLst>
                </a:gridCol>
                <a:gridCol w="8162807">
                  <a:extLst>
                    <a:ext uri="{9D8B030D-6E8A-4147-A177-3AD203B41FA5}">
                      <a16:colId xmlns:a16="http://schemas.microsoft.com/office/drawing/2014/main" val="3745898556"/>
                    </a:ext>
                  </a:extLst>
                </a:gridCol>
              </a:tblGrid>
              <a:tr h="851023">
                <a:tc>
                  <a:txBody>
                    <a:bodyPr/>
                    <a:lstStyle/>
                    <a:p>
                      <a:pPr algn="ctr"/>
                      <a:endParaRPr lang="zh-CN" altLang="en-US" sz="1800" dirty="0">
                        <a:latin typeface="方正小标宋_GBK" panose="03000509000000000000" pitchFamily="65" charset="-122"/>
                        <a:ea typeface="方正小标宋_GBK" panose="03000509000000000000" pitchFamily="65" charset="-122"/>
                      </a:endParaRPr>
                    </a:p>
                  </a:txBody>
                  <a:tcPr>
                    <a:solidFill>
                      <a:schemeClr val="accent5">
                        <a:lumMod val="60000"/>
                        <a:lumOff val="40000"/>
                      </a:schemeClr>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周四</a:t>
                      </a:r>
                      <a:r>
                        <a:rPr kumimoji="0" lang="en-US" altLang="zh-CN"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3/4/5</a:t>
                      </a: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节（</a:t>
                      </a:r>
                      <a:r>
                        <a:rPr kumimoji="0" lang="zh-CN" altLang="en-US" sz="24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紫金港西</a:t>
                      </a:r>
                      <a:r>
                        <a:rPr kumimoji="0" lang="en-US" altLang="zh-CN" sz="24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1-415</a:t>
                      </a: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）课程安排</a:t>
                      </a:r>
                      <a:endParaRPr kumimoji="0" lang="en-US" altLang="zh-CN"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a:txBody>
                  <a:tcPr anchor="ctr" anchorCtr="1">
                    <a:solidFill>
                      <a:schemeClr val="accent5">
                        <a:lumMod val="60000"/>
                        <a:lumOff val="40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600" dirty="0">
                        <a:latin typeface="方正小标宋简体" panose="03000509000000000000" pitchFamily="65" charset="-122"/>
                        <a:ea typeface="方正小标宋简体" panose="03000509000000000000" pitchFamily="65" charset="-122"/>
                      </a:endParaRPr>
                    </a:p>
                  </a:txBody>
                  <a:tcPr anchor="ctr" anchorCtr="1"/>
                </a:tc>
                <a:extLst>
                  <a:ext uri="{0D108BD9-81ED-4DB2-BD59-A6C34878D82A}">
                    <a16:rowId xmlns:a16="http://schemas.microsoft.com/office/drawing/2014/main" val="477352830"/>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03.02</a:t>
                      </a:r>
                    </a:p>
                  </a:txBody>
                  <a:tcPr marL="6350" marR="6350" marT="6350" marB="0" anchor="ctr">
                    <a:solidFill>
                      <a:schemeClr val="bg2"/>
                    </a:solidFill>
                  </a:tcPr>
                </a:tc>
                <a:tc>
                  <a:txBody>
                    <a:bodyPr/>
                    <a:lstStyle/>
                    <a:p>
                      <a:pPr algn="ctr"/>
                      <a:r>
                        <a:rPr lang="zh-CN" altLang="en-US" sz="1600" dirty="0">
                          <a:solidFill>
                            <a:schemeClr val="bg1"/>
                          </a:solidFill>
                          <a:latin typeface="方正小标宋_GBK" panose="03000509000000000000" pitchFamily="65" charset="-122"/>
                          <a:ea typeface="方正小标宋_GBK" panose="03000509000000000000" pitchFamily="65" charset="-122"/>
                        </a:rPr>
                        <a:t>开课及分组</a:t>
                      </a:r>
                    </a:p>
                  </a:txBody>
                  <a:tcPr>
                    <a:solidFill>
                      <a:schemeClr val="bg2"/>
                    </a:solidFill>
                  </a:tcPr>
                </a:tc>
                <a:extLst>
                  <a:ext uri="{0D108BD9-81ED-4DB2-BD59-A6C34878D82A}">
                    <a16:rowId xmlns:a16="http://schemas.microsoft.com/office/drawing/2014/main" val="4150560720"/>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03.09</a:t>
                      </a:r>
                    </a:p>
                  </a:txBody>
                  <a:tcPr marL="6350" marR="6350" marT="6350" marB="0" anchor="ctr">
                    <a:solidFill>
                      <a:schemeClr val="bg2"/>
                    </a:solidFill>
                  </a:tcPr>
                </a:tc>
                <a:tc>
                  <a:txBody>
                    <a:bodyPr/>
                    <a:lstStyle/>
                    <a:p>
                      <a:pPr algn="ct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172963663"/>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03.16</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bg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小组讨论、发言</a:t>
                      </a:r>
                    </a:p>
                  </a:txBody>
                  <a:tcPr>
                    <a:solidFill>
                      <a:schemeClr val="bg2"/>
                    </a:solidFill>
                  </a:tcPr>
                </a:tc>
                <a:extLst>
                  <a:ext uri="{0D108BD9-81ED-4DB2-BD59-A6C34878D82A}">
                    <a16:rowId xmlns:a16="http://schemas.microsoft.com/office/drawing/2014/main" val="609768050"/>
                  </a:ext>
                </a:extLst>
              </a:tr>
              <a:tr h="390766">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03.23</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bg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小组讨论、发言</a:t>
                      </a:r>
                    </a:p>
                  </a:txBody>
                  <a:tcPr anchor="ctr" anchorCtr="1">
                    <a:solidFill>
                      <a:schemeClr val="bg2"/>
                    </a:solidFill>
                  </a:tcPr>
                </a:tc>
                <a:extLst>
                  <a:ext uri="{0D108BD9-81ED-4DB2-BD59-A6C34878D82A}">
                    <a16:rowId xmlns:a16="http://schemas.microsoft.com/office/drawing/2014/main" val="2947682303"/>
                  </a:ext>
                </a:extLst>
              </a:tr>
              <a:tr h="396149">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5</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03.30</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bg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小组讨论、发言</a:t>
                      </a:r>
                    </a:p>
                  </a:txBody>
                  <a:tcPr>
                    <a:solidFill>
                      <a:schemeClr val="bg2"/>
                    </a:solidFill>
                  </a:tcPr>
                </a:tc>
                <a:extLst>
                  <a:ext uri="{0D108BD9-81ED-4DB2-BD59-A6C34878D82A}">
                    <a16:rowId xmlns:a16="http://schemas.microsoft.com/office/drawing/2014/main" val="2300074060"/>
                  </a:ext>
                </a:extLst>
              </a:tr>
              <a:tr h="346713">
                <a:tc>
                  <a:txBody>
                    <a:bodyPr/>
                    <a:lstStyle/>
                    <a:p>
                      <a:pPr algn="ctr" fontAlgn="ct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6</a:t>
                      </a: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04.06</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FFFF00"/>
                          </a:solidFill>
                          <a:latin typeface="方正小标宋_GBK" panose="03000509000000000000" pitchFamily="65" charset="-122"/>
                          <a:ea typeface="方正小标宋_GBK" panose="03000509000000000000" pitchFamily="65" charset="-122"/>
                        </a:rPr>
                        <a:t>开展小组“经典阅读＋”活动形式</a:t>
                      </a:r>
                    </a:p>
                  </a:txBody>
                  <a:tcPr>
                    <a:solidFill>
                      <a:schemeClr val="accent6">
                        <a:lumMod val="75000"/>
                      </a:schemeClr>
                    </a:solidFill>
                  </a:tcPr>
                </a:tc>
                <a:extLst>
                  <a:ext uri="{0D108BD9-81ED-4DB2-BD59-A6C34878D82A}">
                    <a16:rowId xmlns:a16="http://schemas.microsoft.com/office/drawing/2014/main" val="620014704"/>
                  </a:ext>
                </a:extLst>
              </a:tr>
              <a:tr h="346713">
                <a:tc>
                  <a:txBody>
                    <a:bodyPr/>
                    <a:lstStyle/>
                    <a:p>
                      <a:pPr algn="ctr" fontAlgn="ct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04.13</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FFFF00"/>
                          </a:solidFill>
                          <a:effectLst/>
                          <a:latin typeface="方正小标宋_GBK" panose="03000509000000000000" pitchFamily="65" charset="-122"/>
                          <a:ea typeface="方正小标宋_GBK" panose="03000509000000000000" pitchFamily="65" charset="-122"/>
                        </a:rPr>
                        <a:t>经典阅读课堂展示</a:t>
                      </a:r>
                    </a:p>
                  </a:txBody>
                  <a:tcPr>
                    <a:solidFill>
                      <a:schemeClr val="accent6">
                        <a:lumMod val="75000"/>
                      </a:schemeClr>
                    </a:solidFill>
                  </a:tcPr>
                </a:tc>
                <a:extLst>
                  <a:ext uri="{0D108BD9-81ED-4DB2-BD59-A6C34878D82A}">
                    <a16:rowId xmlns:a16="http://schemas.microsoft.com/office/drawing/2014/main" val="2710413510"/>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04.20</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专题授课</a:t>
                      </a:r>
                      <a:r>
                        <a:rPr lang="en-US" altLang="zh-CN" sz="1600" kern="1200" dirty="0">
                          <a:solidFill>
                            <a:schemeClr val="bg1"/>
                          </a:solidFill>
                          <a:latin typeface="方正小标宋_GBK" panose="03000509000000000000" pitchFamily="65" charset="-122"/>
                          <a:ea typeface="方正小标宋_GBK" panose="03000509000000000000" pitchFamily="65" charset="-122"/>
                          <a:cs typeface="+mn-cs"/>
                        </a:rPr>
                        <a:t>+</a:t>
                      </a:r>
                      <a:r>
                        <a:rPr lang="zh-CN" altLang="en-US" sz="1600" kern="1200" dirty="0">
                          <a:solidFill>
                            <a:schemeClr val="bg1"/>
                          </a:solidFill>
                          <a:latin typeface="方正小标宋_GBK" panose="03000509000000000000" pitchFamily="65" charset="-122"/>
                          <a:ea typeface="方正小标宋_GBK" panose="03000509000000000000" pitchFamily="65" charset="-122"/>
                          <a:cs typeface="+mn-cs"/>
                        </a:rPr>
                        <a:t>小组讨论、发言</a:t>
                      </a:r>
                    </a:p>
                  </a:txBody>
                  <a:tcPr>
                    <a:solidFill>
                      <a:schemeClr val="bg2"/>
                    </a:solidFill>
                  </a:tcPr>
                </a:tc>
                <a:extLst>
                  <a:ext uri="{0D108BD9-81ED-4DB2-BD59-A6C34878D82A}">
                    <a16:rowId xmlns:a16="http://schemas.microsoft.com/office/drawing/2014/main" val="2555983879"/>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04.27</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3010232341"/>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05.04</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1376327589"/>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05.11</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3796258349"/>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05.18</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10012"/>
                  </a:ext>
                </a:extLst>
              </a:tr>
              <a:tr h="346713">
                <a:tc>
                  <a:txBody>
                    <a:bodyPr/>
                    <a:lstStyle/>
                    <a:p>
                      <a:pPr algn="ctr" fontAlgn="ct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5</a:t>
                      </a: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05.25</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FFFF00"/>
                          </a:solidFill>
                          <a:effectLst>
                            <a:outerShdw blurRad="38100" dist="38100" dir="2700000" algn="tl">
                              <a:srgbClr val="000000">
                                <a:alpha val="43137"/>
                              </a:srgbClr>
                            </a:outerShdw>
                          </a:effectLst>
                          <a:latin typeface="方正小标宋_GBK" panose="03000509000000000000" pitchFamily="65" charset="-122"/>
                          <a:ea typeface="方正小标宋_GBK" panose="03000509000000000000" pitchFamily="65" charset="-122"/>
                        </a:rPr>
                        <a:t>开展小组“理论研学＋”活动形式</a:t>
                      </a:r>
                    </a:p>
                  </a:txBody>
                  <a:tcPr>
                    <a:solidFill>
                      <a:schemeClr val="accent6">
                        <a:lumMod val="75000"/>
                      </a:schemeClr>
                    </a:solidFill>
                  </a:tcPr>
                </a:tc>
                <a:extLst>
                  <a:ext uri="{0D108BD9-81ED-4DB2-BD59-A6C34878D82A}">
                    <a16:rowId xmlns:a16="http://schemas.microsoft.com/office/drawing/2014/main" val="10013"/>
                  </a:ext>
                </a:extLst>
              </a:tr>
              <a:tr h="346713">
                <a:tc>
                  <a:txBody>
                    <a:bodyPr/>
                    <a:lstStyle/>
                    <a:p>
                      <a:pPr algn="ctr" fontAlgn="ct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6</a:t>
                      </a:r>
                      <a:r>
                        <a:rPr lang="zh-CN" altLang="en-US" sz="1600" b="0" i="0" u="none" strike="noStrike" dirty="0">
                          <a:solidFill>
                            <a:srgbClr val="FFFF00"/>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75000"/>
                      </a:schemeClr>
                    </a:solidFill>
                  </a:tcPr>
                </a:tc>
                <a:tc>
                  <a:txBody>
                    <a:bodyPr/>
                    <a:lstStyle/>
                    <a:p>
                      <a:pPr algn="ctr" fontAlgn="ctr"/>
                      <a:r>
                        <a:rPr lang="en-US" altLang="zh-CN" sz="1600" b="0" i="0" u="none" strike="noStrike" dirty="0">
                          <a:solidFill>
                            <a:srgbClr val="FFFF00"/>
                          </a:solidFill>
                          <a:effectLst/>
                          <a:latin typeface="方正小标宋_GBK" panose="03000509000000000000" pitchFamily="65" charset="-122"/>
                          <a:ea typeface="方正小标宋_GBK" panose="03000509000000000000" pitchFamily="65" charset="-122"/>
                        </a:rPr>
                        <a:t>06.01</a:t>
                      </a:r>
                    </a:p>
                  </a:txBody>
                  <a:tcPr marL="6350" marR="6350" marT="6350" marB="0" anchor="ctr">
                    <a:solidFill>
                      <a:schemeClr val="accent6">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rgbClr val="FFFF00"/>
                          </a:solidFill>
                          <a:latin typeface="方正小标宋_GBK" panose="03000509000000000000" pitchFamily="65" charset="-122"/>
                          <a:ea typeface="方正小标宋_GBK" panose="03000509000000000000" pitchFamily="65" charset="-122"/>
                        </a:rPr>
                        <a:t>理论研学课堂展示</a:t>
                      </a:r>
                    </a:p>
                  </a:txBody>
                  <a:tcPr>
                    <a:solidFill>
                      <a:schemeClr val="accent6">
                        <a:lumMod val="75000"/>
                      </a:schemeClr>
                    </a:solidFill>
                  </a:tcPr>
                </a:tc>
                <a:extLst>
                  <a:ext uri="{0D108BD9-81ED-4DB2-BD59-A6C34878D82A}">
                    <a16:rowId xmlns:a16="http://schemas.microsoft.com/office/drawing/2014/main" val="380831262"/>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06.08</a:t>
                      </a:r>
                    </a:p>
                  </a:txBody>
                  <a:tcPr marL="6350" marR="6350" marT="6350" marB="0" anchor="ctr">
                    <a:solidFill>
                      <a:schemeClr val="bg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bg1"/>
                          </a:solidFill>
                          <a:latin typeface="方正小标宋_GBK" panose="03000509000000000000" pitchFamily="65" charset="-122"/>
                          <a:ea typeface="方正小标宋_GBK" panose="03000509000000000000" pitchFamily="65" charset="-122"/>
                        </a:rPr>
                        <a:t>专题授课</a:t>
                      </a:r>
                      <a:r>
                        <a:rPr lang="en-US" altLang="zh-CN" sz="1600" dirty="0">
                          <a:solidFill>
                            <a:schemeClr val="bg1"/>
                          </a:solidFill>
                          <a:latin typeface="方正小标宋_GBK" panose="03000509000000000000" pitchFamily="65" charset="-122"/>
                          <a:ea typeface="方正小标宋_GBK" panose="03000509000000000000" pitchFamily="65" charset="-122"/>
                        </a:rPr>
                        <a:t>+</a:t>
                      </a:r>
                      <a:r>
                        <a:rPr lang="zh-CN" altLang="en-US" sz="1600" dirty="0">
                          <a:solidFill>
                            <a:schemeClr val="bg1"/>
                          </a:solidFill>
                          <a:latin typeface="方正小标宋_GBK" panose="03000509000000000000" pitchFamily="65" charset="-122"/>
                          <a:ea typeface="方正小标宋_GBK" panose="03000509000000000000" pitchFamily="65" charset="-122"/>
                        </a:rPr>
                        <a:t>小组讨论、发言</a:t>
                      </a:r>
                    </a:p>
                  </a:txBody>
                  <a:tcPr>
                    <a:solidFill>
                      <a:schemeClr val="bg2"/>
                    </a:solidFill>
                  </a:tcPr>
                </a:tc>
                <a:extLst>
                  <a:ext uri="{0D108BD9-81ED-4DB2-BD59-A6C34878D82A}">
                    <a16:rowId xmlns:a16="http://schemas.microsoft.com/office/drawing/2014/main" val="2260675461"/>
                  </a:ext>
                </a:extLst>
              </a:tr>
              <a:tr h="346713">
                <a:tc>
                  <a:txBody>
                    <a:bodyPr/>
                    <a:lstStyle/>
                    <a:p>
                      <a:pPr algn="ctr" fontAlgn="ct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bg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bg2"/>
                    </a:solidFill>
                  </a:tcPr>
                </a:tc>
                <a:tc>
                  <a:txBody>
                    <a:bodyPr/>
                    <a:lstStyle/>
                    <a:p>
                      <a:pPr algn="ctr" fontAlgn="ctr"/>
                      <a:r>
                        <a:rPr lang="en-US" altLang="zh-CN" sz="1600" b="0" i="0" u="none" strike="noStrike" dirty="0">
                          <a:solidFill>
                            <a:schemeClr val="bg1"/>
                          </a:solidFill>
                          <a:effectLst/>
                          <a:latin typeface="方正小标宋_GBK" panose="03000509000000000000" pitchFamily="65" charset="-122"/>
                          <a:ea typeface="方正小标宋_GBK" panose="03000509000000000000" pitchFamily="65" charset="-122"/>
                        </a:rPr>
                        <a:t>06.15</a:t>
                      </a:r>
                    </a:p>
                  </a:txBody>
                  <a:tcPr marL="6350" marR="6350" marT="6350" marB="0" anchor="ctr">
                    <a:solidFill>
                      <a:schemeClr val="bg2"/>
                    </a:solidFill>
                  </a:tcPr>
                </a:tc>
                <a:tc>
                  <a:txBody>
                    <a:bodyPr/>
                    <a:lstStyle/>
                    <a:p>
                      <a:pPr algn="ctr"/>
                      <a:r>
                        <a:rPr lang="zh-CN" altLang="en-US" sz="1600" dirty="0">
                          <a:solidFill>
                            <a:schemeClr val="bg1"/>
                          </a:solidFill>
                          <a:latin typeface="方正小标宋_GBK" panose="03000509000000000000" pitchFamily="65" charset="-122"/>
                          <a:ea typeface="方正小标宋_GBK" panose="03000509000000000000" pitchFamily="65" charset="-122"/>
                        </a:rPr>
                        <a:t>结课及复习</a:t>
                      </a:r>
                    </a:p>
                  </a:txBody>
                  <a:tcPr>
                    <a:solidFill>
                      <a:schemeClr val="bg2"/>
                    </a:solidFill>
                  </a:tcPr>
                </a:tc>
                <a:extLst>
                  <a:ext uri="{0D108BD9-81ED-4DB2-BD59-A6C34878D82A}">
                    <a16:rowId xmlns:a16="http://schemas.microsoft.com/office/drawing/2014/main" val="3203755805"/>
                  </a:ext>
                </a:extLst>
              </a:tr>
            </a:tbl>
          </a:graphicData>
        </a:graphic>
      </p:graphicFrame>
      <p:sp>
        <p:nvSpPr>
          <p:cNvPr id="3" name="矩形 2">
            <a:extLst>
              <a:ext uri="{FF2B5EF4-FFF2-40B4-BE49-F238E27FC236}">
                <a16:creationId xmlns:a16="http://schemas.microsoft.com/office/drawing/2014/main" id="{FBC1801E-821F-5AB7-5E68-74AB3EDB9834}"/>
              </a:ext>
            </a:extLst>
          </p:cNvPr>
          <p:cNvSpPr/>
          <p:nvPr/>
        </p:nvSpPr>
        <p:spPr>
          <a:xfrm>
            <a:off x="359596" y="2804845"/>
            <a:ext cx="11486507" cy="750013"/>
          </a:xfrm>
          <a:prstGeom prst="rect">
            <a:avLst/>
          </a:prstGeom>
          <a:noFill/>
          <a:ln w="762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 name="矩形 3">
            <a:extLst>
              <a:ext uri="{FF2B5EF4-FFF2-40B4-BE49-F238E27FC236}">
                <a16:creationId xmlns:a16="http://schemas.microsoft.com/office/drawing/2014/main" id="{E51BB945-EF08-995F-D45F-EB2659893C5E}"/>
              </a:ext>
            </a:extLst>
          </p:cNvPr>
          <p:cNvSpPr/>
          <p:nvPr/>
        </p:nvSpPr>
        <p:spPr>
          <a:xfrm>
            <a:off x="359596" y="5279204"/>
            <a:ext cx="11486507" cy="750013"/>
          </a:xfrm>
          <a:prstGeom prst="rect">
            <a:avLst/>
          </a:prstGeom>
          <a:noFill/>
          <a:ln w="7620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1725277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等腰三角形 2"/>
          <p:cNvSpPr/>
          <p:nvPr/>
        </p:nvSpPr>
        <p:spPr>
          <a:xfrm flipV="1">
            <a:off x="5675744"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方正小标宋_GBK" panose="03000509000000000000" pitchFamily="65" charset="-122"/>
              <a:ea typeface="方正小标宋_GBK" panose="03000509000000000000" pitchFamily="65" charset="-122"/>
            </a:endParaRPr>
          </a:p>
        </p:txBody>
      </p:sp>
      <p:sp>
        <p:nvSpPr>
          <p:cNvPr id="2" name="文本框 1"/>
          <p:cNvSpPr txBox="1"/>
          <p:nvPr/>
        </p:nvSpPr>
        <p:spPr>
          <a:xfrm>
            <a:off x="1541894" y="473076"/>
            <a:ext cx="9096374" cy="646331"/>
          </a:xfrm>
          <a:prstGeom prst="rect">
            <a:avLst/>
          </a:prstGeom>
          <a:solidFill>
            <a:schemeClr val="bg1">
              <a:lumMod val="85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3600" b="1" dirty="0">
                <a:solidFill>
                  <a:srgbClr val="C00000"/>
                </a:solidFill>
                <a:latin typeface="方正小标宋_GBK" panose="03000509000000000000" pitchFamily="65" charset="-122"/>
                <a:ea typeface="方正小标宋_GBK" panose="03000509000000000000" pitchFamily="65" charset="-122"/>
              </a:rPr>
              <a:t>教学环节⑤：</a:t>
            </a:r>
            <a:r>
              <a:rPr kumimoji="0" lang="zh-CN" altLang="en-US" sz="36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rPr>
              <a:t>经典阅读或理论研学 文字报告</a:t>
            </a:r>
            <a:endParaRPr kumimoji="0" lang="en-US" altLang="zh-CN" sz="32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endParaRPr>
          </a:p>
        </p:txBody>
      </p:sp>
      <p:sp>
        <p:nvSpPr>
          <p:cNvPr id="9" name="文本框 8"/>
          <p:cNvSpPr txBox="1"/>
          <p:nvPr/>
        </p:nvSpPr>
        <p:spPr>
          <a:xfrm>
            <a:off x="461010" y="1366665"/>
            <a:ext cx="11269980" cy="2975430"/>
          </a:xfrm>
          <a:prstGeom prst="rect">
            <a:avLst/>
          </a:prstGeom>
          <a:solidFill>
            <a:schemeClr val="bg1">
              <a:lumMod val="85000"/>
            </a:schemeClr>
          </a:solidFill>
          <a:ln w="38100">
            <a:noFill/>
          </a:ln>
        </p:spPr>
        <p:txBody>
          <a:bodyPr wrap="square" rtlCol="0">
            <a:spAutoFit/>
          </a:bodyPr>
          <a:lstStyle/>
          <a:p>
            <a:pPr indent="457200">
              <a:lnSpc>
                <a:spcPct val="150000"/>
              </a:lnSpc>
              <a:spcBef>
                <a:spcPts val="600"/>
              </a:spcBef>
              <a:spcAft>
                <a:spcPts val="600"/>
              </a:spcAft>
            </a:pPr>
            <a:r>
              <a:rPr lang="zh-CN" altLang="en-US" sz="2000" b="1" dirty="0">
                <a:solidFill>
                  <a:srgbClr val="0033B5"/>
                </a:solidFill>
                <a:latin typeface="方正小标宋_GBK" panose="03000509000000000000" pitchFamily="65" charset="-122"/>
                <a:ea typeface="方正小标宋_GBK" panose="03000509000000000000" pitchFamily="65" charset="-122"/>
              </a:rPr>
              <a:t>经典阅读文字报告（春季展示）</a:t>
            </a:r>
            <a:r>
              <a:rPr lang="zh-CN" altLang="en-US" sz="2000" b="1" dirty="0">
                <a:solidFill>
                  <a:srgbClr val="C00000"/>
                </a:solidFill>
                <a:latin typeface="方正小标宋_GBK" panose="03000509000000000000" pitchFamily="65" charset="-122"/>
                <a:ea typeface="方正小标宋_GBK" panose="03000509000000000000" pitchFamily="65" charset="-122"/>
              </a:rPr>
              <a:t>或</a:t>
            </a:r>
            <a:r>
              <a:rPr lang="zh-CN" altLang="en-US" sz="2000" b="1" dirty="0">
                <a:solidFill>
                  <a:srgbClr val="0033B5"/>
                </a:solidFill>
                <a:latin typeface="方正小标宋_GBK" panose="03000509000000000000" pitchFamily="65" charset="-122"/>
                <a:ea typeface="方正小标宋_GBK" panose="03000509000000000000" pitchFamily="65" charset="-122"/>
              </a:rPr>
              <a:t>理论研学文字报告（夏季展示），每组选择一个即可：</a:t>
            </a:r>
          </a:p>
          <a:p>
            <a:pPr indent="457200">
              <a:lnSpc>
                <a:spcPct val="150000"/>
              </a:lnSpc>
              <a:spcBef>
                <a:spcPts val="600"/>
              </a:spcBef>
              <a:spcAft>
                <a:spcPts val="600"/>
              </a:spcAft>
            </a:pPr>
            <a:r>
              <a:rPr lang="zh-CN" altLang="en-US" sz="2000" b="1" dirty="0">
                <a:solidFill>
                  <a:srgbClr val="0033B5"/>
                </a:solidFill>
                <a:latin typeface="方正小标宋_GBK" panose="03000509000000000000" pitchFamily="65" charset="-122"/>
                <a:ea typeface="方正小标宋_GBK" panose="03000509000000000000" pitchFamily="65" charset="-122"/>
              </a:rPr>
              <a:t>（</a:t>
            </a:r>
            <a:r>
              <a:rPr lang="en-US" altLang="zh-CN" sz="2000" b="1" dirty="0">
                <a:solidFill>
                  <a:srgbClr val="0033B5"/>
                </a:solidFill>
                <a:latin typeface="方正小标宋_GBK" panose="03000509000000000000" pitchFamily="65" charset="-122"/>
                <a:ea typeface="方正小标宋_GBK" panose="03000509000000000000" pitchFamily="65" charset="-122"/>
              </a:rPr>
              <a:t>1</a:t>
            </a:r>
            <a:r>
              <a:rPr lang="zh-CN" altLang="en-US" sz="2000" b="1" dirty="0">
                <a:solidFill>
                  <a:srgbClr val="0033B5"/>
                </a:solidFill>
                <a:latin typeface="方正小标宋_GBK" panose="03000509000000000000" pitchFamily="65" charset="-122"/>
                <a:ea typeface="方正小标宋_GBK" panose="03000509000000000000" pitchFamily="65" charset="-122"/>
              </a:rPr>
              <a:t>）</a:t>
            </a:r>
            <a:r>
              <a:rPr lang="en-US" altLang="zh-CN" sz="2000" b="1" dirty="0">
                <a:solidFill>
                  <a:srgbClr val="0033B5"/>
                </a:solidFill>
                <a:latin typeface="方正小标宋_GBK" panose="03000509000000000000" pitchFamily="65" charset="-122"/>
                <a:ea typeface="方正小标宋_GBK" panose="03000509000000000000" pitchFamily="65" charset="-122"/>
              </a:rPr>
              <a:t>3000-5000</a:t>
            </a:r>
            <a:r>
              <a:rPr lang="zh-CN" altLang="en-US" sz="2000" b="1" dirty="0">
                <a:solidFill>
                  <a:srgbClr val="0033B5"/>
                </a:solidFill>
                <a:latin typeface="方正小标宋_GBK" panose="03000509000000000000" pitchFamily="65" charset="-122"/>
                <a:ea typeface="方正小标宋_GBK" panose="03000509000000000000" pitchFamily="65" charset="-122"/>
              </a:rPr>
              <a:t>字；</a:t>
            </a:r>
          </a:p>
          <a:p>
            <a:pPr indent="457200">
              <a:lnSpc>
                <a:spcPct val="150000"/>
              </a:lnSpc>
              <a:spcBef>
                <a:spcPts val="600"/>
              </a:spcBef>
              <a:spcAft>
                <a:spcPts val="600"/>
              </a:spcAft>
            </a:pPr>
            <a:r>
              <a:rPr lang="zh-CN" altLang="en-US" sz="2000" b="1" dirty="0">
                <a:solidFill>
                  <a:srgbClr val="0033B5"/>
                </a:solidFill>
                <a:latin typeface="方正小标宋_GBK" panose="03000509000000000000" pitchFamily="65" charset="-122"/>
                <a:ea typeface="方正小标宋_GBK" panose="03000509000000000000" pitchFamily="65" charset="-122"/>
              </a:rPr>
              <a:t>（</a:t>
            </a:r>
            <a:r>
              <a:rPr lang="en-US" altLang="zh-CN" sz="2000" b="1" dirty="0">
                <a:solidFill>
                  <a:srgbClr val="0033B5"/>
                </a:solidFill>
                <a:latin typeface="方正小标宋_GBK" panose="03000509000000000000" pitchFamily="65" charset="-122"/>
                <a:ea typeface="方正小标宋_GBK" panose="03000509000000000000" pitchFamily="65" charset="-122"/>
              </a:rPr>
              <a:t>2</a:t>
            </a:r>
            <a:r>
              <a:rPr lang="zh-CN" altLang="en-US" sz="2000" b="1" dirty="0">
                <a:solidFill>
                  <a:srgbClr val="0033B5"/>
                </a:solidFill>
                <a:latin typeface="方正小标宋_GBK" panose="03000509000000000000" pitchFamily="65" charset="-122"/>
                <a:ea typeface="方正小标宋_GBK" panose="03000509000000000000" pitchFamily="65" charset="-122"/>
              </a:rPr>
              <a:t>）形式与格式自定；</a:t>
            </a:r>
            <a:endParaRPr lang="en-US" altLang="zh-CN" sz="2000" b="1" dirty="0">
              <a:solidFill>
                <a:srgbClr val="0033B5"/>
              </a:solidFill>
              <a:latin typeface="方正小标宋_GBK" panose="03000509000000000000" pitchFamily="65" charset="-122"/>
              <a:ea typeface="方正小标宋_GBK" panose="03000509000000000000" pitchFamily="65" charset="-122"/>
            </a:endParaRPr>
          </a:p>
          <a:p>
            <a:pPr indent="457200">
              <a:lnSpc>
                <a:spcPct val="150000"/>
              </a:lnSpc>
              <a:spcBef>
                <a:spcPts val="600"/>
              </a:spcBef>
              <a:spcAft>
                <a:spcPts val="600"/>
              </a:spcAft>
            </a:pPr>
            <a:r>
              <a:rPr lang="zh-CN" altLang="en-US" sz="2000" b="1" dirty="0">
                <a:solidFill>
                  <a:srgbClr val="0033B5"/>
                </a:solidFill>
                <a:latin typeface="方正小标宋_GBK" panose="03000509000000000000" pitchFamily="65" charset="-122"/>
                <a:ea typeface="方正小标宋_GBK" panose="03000509000000000000" pitchFamily="65" charset="-122"/>
              </a:rPr>
              <a:t>（</a:t>
            </a:r>
            <a:r>
              <a:rPr lang="en-US" altLang="zh-CN" sz="2000" b="1" dirty="0">
                <a:solidFill>
                  <a:srgbClr val="0033B5"/>
                </a:solidFill>
                <a:latin typeface="方正小标宋_GBK" panose="03000509000000000000" pitchFamily="65" charset="-122"/>
                <a:ea typeface="方正小标宋_GBK" panose="03000509000000000000" pitchFamily="65" charset="-122"/>
              </a:rPr>
              <a:t>3</a:t>
            </a:r>
            <a:r>
              <a:rPr lang="zh-CN" altLang="en-US" sz="2000" b="1" dirty="0">
                <a:solidFill>
                  <a:srgbClr val="0033B5"/>
                </a:solidFill>
                <a:latin typeface="方正小标宋_GBK" panose="03000509000000000000" pitchFamily="65" charset="-122"/>
                <a:ea typeface="方正小标宋_GBK" panose="03000509000000000000" pitchFamily="65" charset="-122"/>
              </a:rPr>
              <a:t>）</a:t>
            </a:r>
            <a:r>
              <a:rPr lang="zh-CN" altLang="en-US" sz="2000" b="1" dirty="0">
                <a:solidFill>
                  <a:srgbClr val="CC0000"/>
                </a:solidFill>
                <a:latin typeface="方正小标宋_GBK" panose="03000509000000000000" pitchFamily="65" charset="-122"/>
                <a:ea typeface="方正小标宋_GBK" panose="03000509000000000000" pitchFamily="65" charset="-122"/>
              </a:rPr>
              <a:t>需体现小组“经典阅读＋”或小组“理论研学＋”相关内容</a:t>
            </a:r>
            <a:endParaRPr lang="en-US" altLang="zh-CN" sz="2000" b="1" dirty="0">
              <a:solidFill>
                <a:srgbClr val="CC0000"/>
              </a:solidFill>
              <a:latin typeface="方正小标宋_GBK" panose="03000509000000000000" pitchFamily="65" charset="-122"/>
              <a:ea typeface="方正小标宋_GBK" panose="03000509000000000000" pitchFamily="65" charset="-122"/>
            </a:endParaRPr>
          </a:p>
          <a:p>
            <a:pPr indent="457200">
              <a:lnSpc>
                <a:spcPct val="150000"/>
              </a:lnSpc>
              <a:spcBef>
                <a:spcPts val="600"/>
              </a:spcBef>
              <a:spcAft>
                <a:spcPts val="600"/>
              </a:spcAft>
            </a:pPr>
            <a:r>
              <a:rPr lang="zh-CN" altLang="en-US" sz="2000" b="1" dirty="0">
                <a:solidFill>
                  <a:srgbClr val="0033B5"/>
                </a:solidFill>
                <a:latin typeface="方正小标宋_GBK" panose="03000509000000000000" pitchFamily="65" charset="-122"/>
                <a:ea typeface="方正小标宋_GBK" panose="03000509000000000000" pitchFamily="65" charset="-122"/>
              </a:rPr>
              <a:t>（</a:t>
            </a:r>
            <a:r>
              <a:rPr lang="en-US" altLang="zh-CN" sz="2000" b="1" dirty="0">
                <a:solidFill>
                  <a:srgbClr val="0033B5"/>
                </a:solidFill>
                <a:latin typeface="方正小标宋_GBK" panose="03000509000000000000" pitchFamily="65" charset="-122"/>
                <a:ea typeface="方正小标宋_GBK" panose="03000509000000000000" pitchFamily="65" charset="-122"/>
              </a:rPr>
              <a:t>4</a:t>
            </a:r>
            <a:r>
              <a:rPr lang="zh-CN" altLang="en-US" sz="2000" b="1" dirty="0">
                <a:solidFill>
                  <a:srgbClr val="0033B5"/>
                </a:solidFill>
                <a:latin typeface="方正小标宋_GBK" panose="03000509000000000000" pitchFamily="65" charset="-122"/>
                <a:ea typeface="方正小标宋_GBK" panose="03000509000000000000" pitchFamily="65" charset="-122"/>
              </a:rPr>
              <a:t>）组长在“学在浙大” 提交本组电子版报告</a:t>
            </a:r>
          </a:p>
        </p:txBody>
      </p:sp>
      <p:sp>
        <p:nvSpPr>
          <p:cNvPr id="5" name="文本框 4">
            <a:extLst>
              <a:ext uri="{FF2B5EF4-FFF2-40B4-BE49-F238E27FC236}">
                <a16:creationId xmlns:a16="http://schemas.microsoft.com/office/drawing/2014/main" id="{D72D634F-87A7-469F-2F7C-0BD3116FB431}"/>
              </a:ext>
            </a:extLst>
          </p:cNvPr>
          <p:cNvSpPr txBox="1"/>
          <p:nvPr/>
        </p:nvSpPr>
        <p:spPr>
          <a:xfrm>
            <a:off x="455091" y="4564945"/>
            <a:ext cx="11269980" cy="2179379"/>
          </a:xfrm>
          <a:prstGeom prst="rect">
            <a:avLst/>
          </a:prstGeom>
          <a:solidFill>
            <a:schemeClr val="bg1">
              <a:lumMod val="85000"/>
            </a:schemeClr>
          </a:solidFill>
          <a:ln w="38100">
            <a:noFill/>
          </a:ln>
        </p:spPr>
        <p:txBody>
          <a:bodyPr wrap="square" rtlCol="0">
            <a:spAutoFit/>
          </a:bodyPr>
          <a:lstStyle>
            <a:defPPr>
              <a:defRPr lang="zh-CN"/>
            </a:defPPr>
            <a:lvl1pPr indent="457200">
              <a:lnSpc>
                <a:spcPct val="150000"/>
              </a:lnSpc>
              <a:spcBef>
                <a:spcPts val="600"/>
              </a:spcBef>
              <a:spcAft>
                <a:spcPts val="600"/>
              </a:spcAft>
              <a:defRPr sz="2000" b="1">
                <a:solidFill>
                  <a:srgbClr val="0033B5"/>
                </a:solidFill>
                <a:latin typeface="方正小标宋_GBK" panose="03000509000000000000" pitchFamily="65" charset="-122"/>
                <a:ea typeface="方正小标宋_GBK" panose="03000509000000000000" pitchFamily="65" charset="-122"/>
              </a:defRPr>
            </a:lvl1pPr>
          </a:lstStyle>
          <a:p>
            <a:r>
              <a:rPr lang="zh-CN" altLang="en-US" sz="1800" dirty="0"/>
              <a:t>时间：春季第</a:t>
            </a:r>
            <a:r>
              <a:rPr lang="en-US" altLang="zh-CN" sz="1800" dirty="0"/>
              <a:t>6</a:t>
            </a:r>
            <a:r>
              <a:rPr lang="zh-CN" altLang="en-US" sz="1800" dirty="0"/>
              <a:t>周，夏季第</a:t>
            </a:r>
            <a:r>
              <a:rPr lang="en-US" altLang="zh-CN" sz="1800" dirty="0"/>
              <a:t>5</a:t>
            </a:r>
            <a:r>
              <a:rPr lang="zh-CN" altLang="en-US" sz="1800" dirty="0"/>
              <a:t>周（小组“经典阅读＋”和小组“理论研学＋”活动）</a:t>
            </a:r>
          </a:p>
          <a:p>
            <a:r>
              <a:rPr lang="zh-CN" altLang="en-US" sz="1800" dirty="0"/>
              <a:t>形式：小组分工合作，自行组织安排。</a:t>
            </a:r>
          </a:p>
          <a:p>
            <a:r>
              <a:rPr lang="zh-CN" altLang="en-US" sz="1800" dirty="0"/>
              <a:t>小组“经典阅读＋”：场景经典阅读、经典实践阅读、经典连线阅读等形式</a:t>
            </a:r>
          </a:p>
          <a:p>
            <a:r>
              <a:rPr lang="zh-CN" altLang="en-US" sz="1800" dirty="0"/>
              <a:t>小组“理论研学＋”：理论现场调查、理论社会采访、理论交叉交锋等形式</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等腰三角形 2"/>
          <p:cNvSpPr/>
          <p:nvPr/>
        </p:nvSpPr>
        <p:spPr>
          <a:xfrm flipV="1">
            <a:off x="5681661"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方正小标宋_GBK" panose="03000509000000000000" pitchFamily="65" charset="-122"/>
              <a:ea typeface="方正小标宋_GBK" panose="03000509000000000000" pitchFamily="65" charset="-122"/>
            </a:endParaRPr>
          </a:p>
        </p:txBody>
      </p:sp>
      <p:sp>
        <p:nvSpPr>
          <p:cNvPr id="2" name="文本框 1"/>
          <p:cNvSpPr txBox="1"/>
          <p:nvPr/>
        </p:nvSpPr>
        <p:spPr>
          <a:xfrm>
            <a:off x="2696718" y="476345"/>
            <a:ext cx="7044182" cy="646331"/>
          </a:xfrm>
          <a:prstGeom prst="rect">
            <a:avLst/>
          </a:prstGeom>
          <a:solidFill>
            <a:schemeClr val="bg1">
              <a:lumMod val="85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教学环节⑥：</a:t>
            </a:r>
            <a:r>
              <a:rPr kumimoji="0" lang="zh-CN" altLang="en-US" sz="36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rPr>
              <a:t>平时成绩协商规则</a:t>
            </a:r>
            <a:endParaRPr kumimoji="0" lang="en-US" altLang="zh-CN" sz="36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endParaRPr>
          </a:p>
        </p:txBody>
      </p:sp>
      <p:sp>
        <p:nvSpPr>
          <p:cNvPr id="9" name="文本框 8"/>
          <p:cNvSpPr txBox="1"/>
          <p:nvPr/>
        </p:nvSpPr>
        <p:spPr>
          <a:xfrm>
            <a:off x="108012" y="1936283"/>
            <a:ext cx="11975975" cy="3108543"/>
          </a:xfrm>
          <a:prstGeom prst="rect">
            <a:avLst/>
          </a:prstGeom>
          <a:solidFill>
            <a:schemeClr val="bg1">
              <a:lumMod val="85000"/>
            </a:schemeClr>
          </a:solidFill>
          <a:ln w="38100">
            <a:noFill/>
          </a:ln>
        </p:spPr>
        <p:txBody>
          <a:bodyPr wrap="square" rtlCol="0">
            <a:spAutoFit/>
          </a:bodyPr>
          <a:lstStyle/>
          <a:p>
            <a:pPr marL="457200" indent="-457200">
              <a:buFont typeface="Wingdings" panose="05000000000000000000" pitchFamily="2" charset="2"/>
              <a:buChar char="Ø"/>
            </a:pPr>
            <a:r>
              <a:rPr lang="zh-CN" altLang="en-US" sz="2800" b="1" dirty="0">
                <a:solidFill>
                  <a:srgbClr val="C00000"/>
                </a:solidFill>
                <a:latin typeface="方正小标宋_GBK" panose="03000509000000000000" pitchFamily="65" charset="-122"/>
                <a:ea typeface="方正小标宋_GBK" panose="03000509000000000000" pitchFamily="65" charset="-122"/>
              </a:rPr>
              <a:t>组内分数分配细则</a:t>
            </a:r>
            <a:endParaRPr lang="en-US" altLang="zh-CN" sz="2800" b="1" dirty="0">
              <a:solidFill>
                <a:srgbClr val="0033B5"/>
              </a:solidFill>
              <a:latin typeface="方正小标宋_GBK" panose="03000509000000000000" pitchFamily="65" charset="-122"/>
              <a:ea typeface="方正小标宋_GBK" panose="03000509000000000000" pitchFamily="65" charset="-122"/>
            </a:endParaRPr>
          </a:p>
          <a:p>
            <a:pPr marL="457200" indent="-457200">
              <a:buFont typeface="Wingdings" panose="05000000000000000000" pitchFamily="2" charset="2"/>
              <a:buChar char="Ø"/>
            </a:pPr>
            <a:endParaRPr lang="en-US" altLang="zh-CN" sz="2800" b="1" dirty="0">
              <a:solidFill>
                <a:srgbClr val="0033B5"/>
              </a:solidFill>
              <a:latin typeface="方正小标宋_GBK" panose="03000509000000000000" pitchFamily="65" charset="-122"/>
              <a:ea typeface="方正小标宋_GBK" panose="03000509000000000000" pitchFamily="65" charset="-122"/>
            </a:endParaRPr>
          </a:p>
          <a:p>
            <a:pPr marL="457200" indent="-457200">
              <a:buFont typeface="Wingdings" panose="05000000000000000000" pitchFamily="2" charset="2"/>
              <a:buChar char="Ø"/>
            </a:pPr>
            <a:r>
              <a:rPr lang="zh-CN" altLang="en-US" sz="2800" b="1" dirty="0">
                <a:solidFill>
                  <a:srgbClr val="0033B5"/>
                </a:solidFill>
                <a:latin typeface="方正小标宋_GBK" panose="03000509000000000000" pitchFamily="65" charset="-122"/>
                <a:ea typeface="方正小标宋_GBK" panose="03000509000000000000" pitchFamily="65" charset="-122"/>
              </a:rPr>
              <a:t>随堂发言、两次展示和纸质报告的成绩加总为小组平时成绩。</a:t>
            </a:r>
            <a:endParaRPr lang="en-US" altLang="zh-CN" sz="2800" b="1" dirty="0">
              <a:solidFill>
                <a:srgbClr val="0033B5"/>
              </a:solidFill>
              <a:latin typeface="方正小标宋_GBK" panose="03000509000000000000" pitchFamily="65" charset="-122"/>
              <a:ea typeface="方正小标宋_GBK" panose="03000509000000000000" pitchFamily="65" charset="-122"/>
            </a:endParaRPr>
          </a:p>
          <a:p>
            <a:pPr marL="457200" indent="-457200">
              <a:buFont typeface="Wingdings" panose="05000000000000000000" pitchFamily="2" charset="2"/>
              <a:buChar char="Ø"/>
            </a:pPr>
            <a:endParaRPr lang="zh-CN" altLang="en-US" sz="2800" b="1" dirty="0">
              <a:solidFill>
                <a:srgbClr val="C00000"/>
              </a:solidFill>
              <a:latin typeface="方正小标宋_GBK" panose="03000509000000000000" pitchFamily="65" charset="-122"/>
              <a:ea typeface="方正小标宋_GBK" panose="03000509000000000000" pitchFamily="65" charset="-122"/>
            </a:endParaRPr>
          </a:p>
          <a:p>
            <a:pPr marL="457200" indent="-457200">
              <a:buFont typeface="Wingdings" panose="05000000000000000000" pitchFamily="2" charset="2"/>
              <a:buChar char="Ø"/>
            </a:pPr>
            <a:r>
              <a:rPr lang="zh-CN" altLang="en-US" sz="2800" b="1" dirty="0">
                <a:solidFill>
                  <a:srgbClr val="0033B5"/>
                </a:solidFill>
                <a:latin typeface="方正小标宋_GBK" panose="03000509000000000000" pitchFamily="65" charset="-122"/>
                <a:ea typeface="方正小标宋_GBK" panose="03000509000000000000" pitchFamily="65" charset="-122"/>
              </a:rPr>
              <a:t>由小组根据成员表现商定各自分数，</a:t>
            </a:r>
            <a:r>
              <a:rPr lang="zh-CN" altLang="en-US" sz="2800" b="1" dirty="0">
                <a:solidFill>
                  <a:srgbClr val="C00000"/>
                </a:solidFill>
                <a:latin typeface="方正小标宋_GBK" panose="03000509000000000000" pitchFamily="65" charset="-122"/>
                <a:ea typeface="方正小标宋_GBK" panose="03000509000000000000" pitchFamily="65" charset="-122"/>
              </a:rPr>
              <a:t>使平均分等于小组平时成绩</a:t>
            </a:r>
            <a:r>
              <a:rPr lang="zh-CN" altLang="en-US" sz="2800" b="1" dirty="0">
                <a:solidFill>
                  <a:srgbClr val="0033B5"/>
                </a:solidFill>
                <a:latin typeface="方正小标宋_GBK" panose="03000509000000000000" pitchFamily="65" charset="-122"/>
                <a:ea typeface="方正小标宋_GBK" panose="03000509000000000000" pitchFamily="65" charset="-122"/>
              </a:rPr>
              <a:t>。</a:t>
            </a:r>
            <a:endParaRPr lang="en-US" altLang="zh-CN" sz="2800" b="1" dirty="0">
              <a:solidFill>
                <a:srgbClr val="C00000"/>
              </a:solidFill>
              <a:latin typeface="方正小标宋_GBK" panose="03000509000000000000" pitchFamily="65" charset="-122"/>
              <a:ea typeface="方正小标宋_GBK" panose="03000509000000000000" pitchFamily="65" charset="-122"/>
            </a:endParaRPr>
          </a:p>
          <a:p>
            <a:pPr marL="457200" indent="-457200">
              <a:buFont typeface="Wingdings" panose="05000000000000000000" pitchFamily="2" charset="2"/>
              <a:buChar char="Ø"/>
            </a:pPr>
            <a:endParaRPr lang="en-US" altLang="zh-CN" sz="2800" b="1" dirty="0">
              <a:solidFill>
                <a:srgbClr val="C00000"/>
              </a:solidFill>
              <a:latin typeface="方正小标宋_GBK" panose="03000509000000000000" pitchFamily="65" charset="-122"/>
              <a:ea typeface="方正小标宋_GBK" panose="03000509000000000000" pitchFamily="65" charset="-122"/>
            </a:endParaRPr>
          </a:p>
          <a:p>
            <a:pPr marL="457200" indent="-457200">
              <a:buFont typeface="Wingdings" panose="05000000000000000000" pitchFamily="2" charset="2"/>
              <a:buChar char="Ø"/>
            </a:pPr>
            <a:r>
              <a:rPr lang="zh-CN" altLang="en-US" sz="2800" b="1" dirty="0">
                <a:solidFill>
                  <a:srgbClr val="C00000"/>
                </a:solidFill>
                <a:latin typeface="方正小标宋_GBK" panose="03000509000000000000" pitchFamily="65" charset="-122"/>
                <a:ea typeface="方正小标宋_GBK" panose="03000509000000000000" pitchFamily="65" charset="-122"/>
              </a:rPr>
              <a:t>所有组员签字同意后上交。</a:t>
            </a:r>
          </a:p>
        </p:txBody>
      </p:sp>
      <p:sp>
        <p:nvSpPr>
          <p:cNvPr id="5" name="矩形 4">
            <a:extLst>
              <a:ext uri="{FF2B5EF4-FFF2-40B4-BE49-F238E27FC236}">
                <a16:creationId xmlns:a16="http://schemas.microsoft.com/office/drawing/2014/main" id="{936ED611-1C19-4FF6-B1AF-A037627D7583}"/>
              </a:ext>
            </a:extLst>
          </p:cNvPr>
          <p:cNvSpPr/>
          <p:nvPr/>
        </p:nvSpPr>
        <p:spPr>
          <a:xfrm>
            <a:off x="1615062" y="6361266"/>
            <a:ext cx="6941470" cy="338554"/>
          </a:xfrm>
          <a:prstGeom prst="rect">
            <a:avLst/>
          </a:prstGeom>
        </p:spPr>
        <p:txBody>
          <a:bodyPr wrap="square">
            <a:spAutoFit/>
          </a:bodyPr>
          <a:lstStyle/>
          <a:p>
            <a:r>
              <a:rPr lang="zh-CN" altLang="en-US" sz="1600" kern="1200" dirty="0">
                <a:solidFill>
                  <a:srgbClr val="454545"/>
                </a:solidFill>
                <a:latin typeface="方正小标宋_GBK" panose="03000509000000000000" pitchFamily="65" charset="-122"/>
                <a:ea typeface="方正小标宋_GBK" panose="03000509000000000000" pitchFamily="65" charset="-122"/>
              </a:rPr>
              <a:t>毛泽东思想和中国特色社会主义理论体系概论</a:t>
            </a:r>
          </a:p>
        </p:txBody>
      </p:sp>
      <p:sp>
        <p:nvSpPr>
          <p:cNvPr id="6" name="medal-round-variant-with-lines_30941">
            <a:extLst>
              <a:ext uri="{FF2B5EF4-FFF2-40B4-BE49-F238E27FC236}">
                <a16:creationId xmlns:a16="http://schemas.microsoft.com/office/drawing/2014/main" id="{3710441F-26FF-4AD0-957B-2831805EA497}"/>
              </a:ext>
            </a:extLst>
          </p:cNvPr>
          <p:cNvSpPr>
            <a:spLocks noChangeAspect="1"/>
          </p:cNvSpPr>
          <p:nvPr/>
        </p:nvSpPr>
        <p:spPr bwMode="auto">
          <a:xfrm>
            <a:off x="228773" y="6397752"/>
            <a:ext cx="137576" cy="249095"/>
          </a:xfrm>
          <a:custGeom>
            <a:avLst/>
            <a:gdLst>
              <a:gd name="connsiteX0" fmla="*/ 20030 w 332716"/>
              <a:gd name="connsiteY0" fmla="*/ 356849 h 602417"/>
              <a:gd name="connsiteX1" fmla="*/ 162018 w 332716"/>
              <a:gd name="connsiteY1" fmla="*/ 602417 h 602417"/>
              <a:gd name="connsiteX2" fmla="*/ 0 w 332716"/>
              <a:gd name="connsiteY2" fmla="*/ 436409 h 602417"/>
              <a:gd name="connsiteX3" fmla="*/ 20030 w 332716"/>
              <a:gd name="connsiteY3" fmla="*/ 356849 h 602417"/>
              <a:gd name="connsiteX4" fmla="*/ 40552 w 332716"/>
              <a:gd name="connsiteY4" fmla="*/ 327776 h 602417"/>
              <a:gd name="connsiteX5" fmla="*/ 275276 w 332716"/>
              <a:gd name="connsiteY5" fmla="*/ 562201 h 602417"/>
              <a:gd name="connsiteX6" fmla="*/ 189396 w 332716"/>
              <a:gd name="connsiteY6" fmla="*/ 600864 h 602417"/>
              <a:gd name="connsiteX7" fmla="*/ 35212 w 332716"/>
              <a:gd name="connsiteY7" fmla="*/ 334220 h 602417"/>
              <a:gd name="connsiteX8" fmla="*/ 40552 w 332716"/>
              <a:gd name="connsiteY8" fmla="*/ 327776 h 602417"/>
              <a:gd name="connsiteX9" fmla="*/ 64318 w 332716"/>
              <a:gd name="connsiteY9" fmla="*/ 305337 h 602417"/>
              <a:gd name="connsiteX10" fmla="*/ 331164 w 332716"/>
              <a:gd name="connsiteY10" fmla="*/ 459079 h 602417"/>
              <a:gd name="connsiteX11" fmla="*/ 292439 w 332716"/>
              <a:gd name="connsiteY11" fmla="*/ 544836 h 602417"/>
              <a:gd name="connsiteX12" fmla="*/ 57864 w 332716"/>
              <a:gd name="connsiteY12" fmla="*/ 310669 h 602417"/>
              <a:gd name="connsiteX13" fmla="*/ 64318 w 332716"/>
              <a:gd name="connsiteY13" fmla="*/ 305337 h 602417"/>
              <a:gd name="connsiteX14" fmla="*/ 33200 w 332716"/>
              <a:gd name="connsiteY14" fmla="*/ 0 h 602417"/>
              <a:gd name="connsiteX15" fmla="*/ 117314 w 332716"/>
              <a:gd name="connsiteY15" fmla="*/ 0 h 602417"/>
              <a:gd name="connsiteX16" fmla="*/ 117314 w 332716"/>
              <a:gd name="connsiteY16" fmla="*/ 202890 h 602417"/>
              <a:gd name="connsiteX17" fmla="*/ 143349 w 332716"/>
              <a:gd name="connsiteY17" fmla="*/ 202890 h 602417"/>
              <a:gd name="connsiteX18" fmla="*/ 143349 w 332716"/>
              <a:gd name="connsiteY18" fmla="*/ 0 h 602417"/>
              <a:gd name="connsiteX19" fmla="*/ 189634 w 332716"/>
              <a:gd name="connsiteY19" fmla="*/ 0 h 602417"/>
              <a:gd name="connsiteX20" fmla="*/ 189634 w 332716"/>
              <a:gd name="connsiteY20" fmla="*/ 202890 h 602417"/>
              <a:gd name="connsiteX21" fmla="*/ 215224 w 332716"/>
              <a:gd name="connsiteY21" fmla="*/ 202890 h 602417"/>
              <a:gd name="connsiteX22" fmla="*/ 215224 w 332716"/>
              <a:gd name="connsiteY22" fmla="*/ 0 h 602417"/>
              <a:gd name="connsiteX23" fmla="*/ 299560 w 332716"/>
              <a:gd name="connsiteY23" fmla="*/ 0 h 602417"/>
              <a:gd name="connsiteX24" fmla="*/ 299560 w 332716"/>
              <a:gd name="connsiteY24" fmla="*/ 210001 h 602417"/>
              <a:gd name="connsiteX25" fmla="*/ 313802 w 332716"/>
              <a:gd name="connsiteY25" fmla="*/ 210001 h 602417"/>
              <a:gd name="connsiteX26" fmla="*/ 327821 w 332716"/>
              <a:gd name="connsiteY26" fmla="*/ 224001 h 602417"/>
              <a:gd name="connsiteX27" fmla="*/ 313802 w 332716"/>
              <a:gd name="connsiteY27" fmla="*/ 238001 h 602417"/>
              <a:gd name="connsiteX28" fmla="*/ 269742 w 332716"/>
              <a:gd name="connsiteY28" fmla="*/ 238001 h 602417"/>
              <a:gd name="connsiteX29" fmla="*/ 254166 w 332716"/>
              <a:gd name="connsiteY29" fmla="*/ 245112 h 602417"/>
              <a:gd name="connsiteX30" fmla="*/ 186074 w 332716"/>
              <a:gd name="connsiteY30" fmla="*/ 245112 h 602417"/>
              <a:gd name="connsiteX31" fmla="*/ 187631 w 332716"/>
              <a:gd name="connsiteY31" fmla="*/ 252001 h 602417"/>
              <a:gd name="connsiteX32" fmla="*/ 181401 w 332716"/>
              <a:gd name="connsiteY32" fmla="*/ 266890 h 602417"/>
              <a:gd name="connsiteX33" fmla="*/ 175838 w 332716"/>
              <a:gd name="connsiteY33" fmla="*/ 270668 h 602417"/>
              <a:gd name="connsiteX34" fmla="*/ 332716 w 332716"/>
              <a:gd name="connsiteY34" fmla="*/ 432002 h 602417"/>
              <a:gd name="connsiteX35" fmla="*/ 87051 w 332716"/>
              <a:gd name="connsiteY35" fmla="*/ 290224 h 602417"/>
              <a:gd name="connsiteX36" fmla="*/ 157368 w 332716"/>
              <a:gd name="connsiteY36" fmla="*/ 270668 h 602417"/>
              <a:gd name="connsiteX37" fmla="*/ 151583 w 332716"/>
              <a:gd name="connsiteY37" fmla="*/ 266890 h 602417"/>
              <a:gd name="connsiteX38" fmla="*/ 145352 w 332716"/>
              <a:gd name="connsiteY38" fmla="*/ 252001 h 602417"/>
              <a:gd name="connsiteX39" fmla="*/ 146910 w 332716"/>
              <a:gd name="connsiteY39" fmla="*/ 245112 h 602417"/>
              <a:gd name="connsiteX40" fmla="*/ 78818 w 332716"/>
              <a:gd name="connsiteY40" fmla="*/ 245112 h 602417"/>
              <a:gd name="connsiteX41" fmla="*/ 63241 w 332716"/>
              <a:gd name="connsiteY41" fmla="*/ 238001 h 602417"/>
              <a:gd name="connsiteX42" fmla="*/ 19182 w 332716"/>
              <a:gd name="connsiteY42" fmla="*/ 238001 h 602417"/>
              <a:gd name="connsiteX43" fmla="*/ 4940 w 332716"/>
              <a:gd name="connsiteY43" fmla="*/ 224001 h 602417"/>
              <a:gd name="connsiteX44" fmla="*/ 19182 w 332716"/>
              <a:gd name="connsiteY44" fmla="*/ 210001 h 602417"/>
              <a:gd name="connsiteX45" fmla="*/ 33200 w 332716"/>
              <a:gd name="connsiteY45" fmla="*/ 210001 h 60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2716" h="602417">
                <a:moveTo>
                  <a:pt x="20030" y="356849"/>
                </a:moveTo>
                <a:lnTo>
                  <a:pt x="162018" y="602417"/>
                </a:lnTo>
                <a:cubicBezTo>
                  <a:pt x="72107" y="599973"/>
                  <a:pt x="0" y="526635"/>
                  <a:pt x="0" y="436409"/>
                </a:cubicBezTo>
                <a:cubicBezTo>
                  <a:pt x="0" y="407518"/>
                  <a:pt x="7344" y="380628"/>
                  <a:pt x="20030" y="356849"/>
                </a:cubicBezTo>
                <a:close/>
                <a:moveTo>
                  <a:pt x="40552" y="327776"/>
                </a:moveTo>
                <a:lnTo>
                  <a:pt x="275276" y="562201"/>
                </a:lnTo>
                <a:cubicBezTo>
                  <a:pt x="251470" y="582643"/>
                  <a:pt x="221879" y="596420"/>
                  <a:pt x="189396" y="600864"/>
                </a:cubicBezTo>
                <a:lnTo>
                  <a:pt x="35212" y="334220"/>
                </a:lnTo>
                <a:cubicBezTo>
                  <a:pt x="36992" y="331998"/>
                  <a:pt x="38772" y="329998"/>
                  <a:pt x="40552" y="327776"/>
                </a:cubicBezTo>
                <a:close/>
                <a:moveTo>
                  <a:pt x="64318" y="305337"/>
                </a:moveTo>
                <a:lnTo>
                  <a:pt x="331164" y="459079"/>
                </a:lnTo>
                <a:cubicBezTo>
                  <a:pt x="326713" y="491737"/>
                  <a:pt x="312914" y="521064"/>
                  <a:pt x="292439" y="544836"/>
                </a:cubicBezTo>
                <a:lnTo>
                  <a:pt x="57864" y="310669"/>
                </a:lnTo>
                <a:cubicBezTo>
                  <a:pt x="59867" y="308670"/>
                  <a:pt x="62093" y="307114"/>
                  <a:pt x="64318" y="305337"/>
                </a:cubicBezTo>
                <a:close/>
                <a:moveTo>
                  <a:pt x="33200" y="0"/>
                </a:moveTo>
                <a:lnTo>
                  <a:pt x="117314" y="0"/>
                </a:lnTo>
                <a:lnTo>
                  <a:pt x="117314" y="202890"/>
                </a:lnTo>
                <a:lnTo>
                  <a:pt x="143349" y="202890"/>
                </a:lnTo>
                <a:lnTo>
                  <a:pt x="143349" y="0"/>
                </a:lnTo>
                <a:lnTo>
                  <a:pt x="189634" y="0"/>
                </a:lnTo>
                <a:lnTo>
                  <a:pt x="189634" y="202890"/>
                </a:lnTo>
                <a:lnTo>
                  <a:pt x="215224" y="202890"/>
                </a:lnTo>
                <a:lnTo>
                  <a:pt x="215224" y="0"/>
                </a:lnTo>
                <a:lnTo>
                  <a:pt x="299560" y="0"/>
                </a:lnTo>
                <a:lnTo>
                  <a:pt x="299560" y="210001"/>
                </a:lnTo>
                <a:lnTo>
                  <a:pt x="313802" y="210001"/>
                </a:lnTo>
                <a:cubicBezTo>
                  <a:pt x="321590" y="210001"/>
                  <a:pt x="327821" y="216223"/>
                  <a:pt x="327821" y="224001"/>
                </a:cubicBezTo>
                <a:cubicBezTo>
                  <a:pt x="327821" y="231779"/>
                  <a:pt x="321590" y="238001"/>
                  <a:pt x="313802" y="238001"/>
                </a:cubicBezTo>
                <a:lnTo>
                  <a:pt x="269742" y="238001"/>
                </a:lnTo>
                <a:cubicBezTo>
                  <a:pt x="265737" y="242223"/>
                  <a:pt x="260396" y="245112"/>
                  <a:pt x="254166" y="245112"/>
                </a:cubicBezTo>
                <a:lnTo>
                  <a:pt x="186074" y="245112"/>
                </a:lnTo>
                <a:cubicBezTo>
                  <a:pt x="186964" y="247335"/>
                  <a:pt x="187631" y="249779"/>
                  <a:pt x="187631" y="252001"/>
                </a:cubicBezTo>
                <a:cubicBezTo>
                  <a:pt x="187631" y="257779"/>
                  <a:pt x="185406" y="263112"/>
                  <a:pt x="181401" y="266890"/>
                </a:cubicBezTo>
                <a:cubicBezTo>
                  <a:pt x="179843" y="268446"/>
                  <a:pt x="177840" y="269557"/>
                  <a:pt x="175838" y="270668"/>
                </a:cubicBezTo>
                <a:cubicBezTo>
                  <a:pt x="261954" y="275335"/>
                  <a:pt x="330491" y="345335"/>
                  <a:pt x="332716" y="432002"/>
                </a:cubicBezTo>
                <a:lnTo>
                  <a:pt x="87051" y="290224"/>
                </a:lnTo>
                <a:cubicBezTo>
                  <a:pt x="107968" y="278890"/>
                  <a:pt x="132001" y="272001"/>
                  <a:pt x="157368" y="270668"/>
                </a:cubicBezTo>
                <a:cubicBezTo>
                  <a:pt x="155143" y="269779"/>
                  <a:pt x="153140" y="268446"/>
                  <a:pt x="151583" y="266890"/>
                </a:cubicBezTo>
                <a:cubicBezTo>
                  <a:pt x="147577" y="262890"/>
                  <a:pt x="145352" y="257557"/>
                  <a:pt x="145352" y="252001"/>
                </a:cubicBezTo>
                <a:cubicBezTo>
                  <a:pt x="145352" y="249779"/>
                  <a:pt x="146019" y="247335"/>
                  <a:pt x="146910" y="245112"/>
                </a:cubicBezTo>
                <a:lnTo>
                  <a:pt x="78818" y="245112"/>
                </a:lnTo>
                <a:cubicBezTo>
                  <a:pt x="72587" y="245112"/>
                  <a:pt x="67024" y="242223"/>
                  <a:pt x="63241" y="238001"/>
                </a:cubicBezTo>
                <a:lnTo>
                  <a:pt x="19182" y="238001"/>
                </a:lnTo>
                <a:cubicBezTo>
                  <a:pt x="11393" y="238001"/>
                  <a:pt x="4940" y="231779"/>
                  <a:pt x="4940" y="224001"/>
                </a:cubicBezTo>
                <a:cubicBezTo>
                  <a:pt x="4940" y="216223"/>
                  <a:pt x="11393" y="210001"/>
                  <a:pt x="19182" y="210001"/>
                </a:cubicBezTo>
                <a:lnTo>
                  <a:pt x="33200" y="210001"/>
                </a:lnTo>
                <a:close/>
              </a:path>
            </a:pathLst>
          </a:custGeom>
          <a:solidFill>
            <a:srgbClr val="094BB7"/>
          </a:solidFill>
          <a:ln>
            <a:noFill/>
          </a:ln>
          <a:effectLst>
            <a:outerShdw blurRad="50800" dist="38100" dir="2700000" algn="tl" rotWithShape="0">
              <a:prstClr val="black">
                <a:alpha val="40000"/>
              </a:prstClr>
            </a:outerShdw>
          </a:effectLst>
        </p:spPr>
      </p:sp>
      <p:grpSp>
        <p:nvGrpSpPr>
          <p:cNvPr id="7" name="组合 6">
            <a:extLst>
              <a:ext uri="{FF2B5EF4-FFF2-40B4-BE49-F238E27FC236}">
                <a16:creationId xmlns:a16="http://schemas.microsoft.com/office/drawing/2014/main" id="{24568868-5C6E-4AB2-A951-7B8B52F07A60}"/>
              </a:ext>
            </a:extLst>
          </p:cNvPr>
          <p:cNvGrpSpPr/>
          <p:nvPr/>
        </p:nvGrpSpPr>
        <p:grpSpPr>
          <a:xfrm>
            <a:off x="527597" y="6410561"/>
            <a:ext cx="912793" cy="242507"/>
            <a:chOff x="5415757" y="2776539"/>
            <a:chExt cx="3417888" cy="908051"/>
          </a:xfrm>
          <a:solidFill>
            <a:srgbClr val="C00000"/>
          </a:solidFill>
          <a:effectLst>
            <a:outerShdw blurRad="50800" dist="38100" dir="2700000" algn="tl" rotWithShape="0">
              <a:prstClr val="black">
                <a:alpha val="40000"/>
              </a:prstClr>
            </a:outerShdw>
          </a:effectLst>
        </p:grpSpPr>
        <p:sp>
          <p:nvSpPr>
            <p:cNvPr id="8" name="îşlíḓê">
              <a:extLst>
                <a:ext uri="{FF2B5EF4-FFF2-40B4-BE49-F238E27FC236}">
                  <a16:creationId xmlns:a16="http://schemas.microsoft.com/office/drawing/2014/main" id="{DE191BE1-810D-4A4E-9A06-E4F5C506808F}"/>
                </a:ext>
              </a:extLst>
            </p:cNvPr>
            <p:cNvSpPr/>
            <p:nvPr userDrawn="1"/>
          </p:nvSpPr>
          <p:spPr bwMode="auto">
            <a:xfrm>
              <a:off x="5577682" y="2901952"/>
              <a:ext cx="123825" cy="214313"/>
            </a:xfrm>
            <a:custGeom>
              <a:avLst/>
              <a:gdLst>
                <a:gd name="T0" fmla="*/ 20 w 24"/>
                <a:gd name="T1" fmla="*/ 28 h 41"/>
                <a:gd name="T2" fmla="*/ 14 w 24"/>
                <a:gd name="T3" fmla="*/ 9 h 41"/>
                <a:gd name="T4" fmla="*/ 4 w 24"/>
                <a:gd name="T5" fmla="*/ 10 h 41"/>
                <a:gd name="T6" fmla="*/ 5 w 24"/>
                <a:gd name="T7" fmla="*/ 32 h 41"/>
                <a:gd name="T8" fmla="*/ 20 w 24"/>
                <a:gd name="T9" fmla="*/ 28 h 41"/>
              </a:gdLst>
              <a:ahLst/>
              <a:cxnLst>
                <a:cxn ang="0">
                  <a:pos x="T0" y="T1"/>
                </a:cxn>
                <a:cxn ang="0">
                  <a:pos x="T2" y="T3"/>
                </a:cxn>
                <a:cxn ang="0">
                  <a:pos x="T4" y="T5"/>
                </a:cxn>
                <a:cxn ang="0">
                  <a:pos x="T6" y="T7"/>
                </a:cxn>
                <a:cxn ang="0">
                  <a:pos x="T8" y="T9"/>
                </a:cxn>
              </a:cxnLst>
              <a:rect l="0" t="0" r="r" b="b"/>
              <a:pathLst>
                <a:path w="24" h="41">
                  <a:moveTo>
                    <a:pt x="20" y="28"/>
                  </a:moveTo>
                  <a:cubicBezTo>
                    <a:pt x="24" y="20"/>
                    <a:pt x="14" y="9"/>
                    <a:pt x="14" y="9"/>
                  </a:cubicBezTo>
                  <a:cubicBezTo>
                    <a:pt x="14" y="9"/>
                    <a:pt x="8" y="0"/>
                    <a:pt x="4" y="10"/>
                  </a:cubicBezTo>
                  <a:cubicBezTo>
                    <a:pt x="0" y="20"/>
                    <a:pt x="0" y="23"/>
                    <a:pt x="5" y="32"/>
                  </a:cubicBezTo>
                  <a:cubicBezTo>
                    <a:pt x="9" y="41"/>
                    <a:pt x="16" y="35"/>
                    <a:pt x="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0" name="iṧļïḍé">
              <a:extLst>
                <a:ext uri="{FF2B5EF4-FFF2-40B4-BE49-F238E27FC236}">
                  <a16:creationId xmlns:a16="http://schemas.microsoft.com/office/drawing/2014/main" id="{53C8D435-AA18-44C1-A506-2B18D69513B7}"/>
                </a:ext>
              </a:extLst>
            </p:cNvPr>
            <p:cNvSpPr/>
            <p:nvPr userDrawn="1"/>
          </p:nvSpPr>
          <p:spPr bwMode="auto">
            <a:xfrm>
              <a:off x="5415757" y="3016252"/>
              <a:ext cx="747713" cy="668338"/>
            </a:xfrm>
            <a:custGeom>
              <a:avLst/>
              <a:gdLst>
                <a:gd name="T0" fmla="*/ 138 w 144"/>
                <a:gd name="T1" fmla="*/ 24 h 128"/>
                <a:gd name="T2" fmla="*/ 135 w 144"/>
                <a:gd name="T3" fmla="*/ 20 h 128"/>
                <a:gd name="T4" fmla="*/ 126 w 144"/>
                <a:gd name="T5" fmla="*/ 23 h 128"/>
                <a:gd name="T6" fmla="*/ 117 w 144"/>
                <a:gd name="T7" fmla="*/ 29 h 128"/>
                <a:gd name="T8" fmla="*/ 120 w 144"/>
                <a:gd name="T9" fmla="*/ 23 h 128"/>
                <a:gd name="T10" fmla="*/ 131 w 144"/>
                <a:gd name="T11" fmla="*/ 15 h 128"/>
                <a:gd name="T12" fmla="*/ 138 w 144"/>
                <a:gd name="T13" fmla="*/ 9 h 128"/>
                <a:gd name="T14" fmla="*/ 127 w 144"/>
                <a:gd name="T15" fmla="*/ 5 h 128"/>
                <a:gd name="T16" fmla="*/ 112 w 144"/>
                <a:gd name="T17" fmla="*/ 5 h 128"/>
                <a:gd name="T18" fmla="*/ 102 w 144"/>
                <a:gd name="T19" fmla="*/ 8 h 128"/>
                <a:gd name="T20" fmla="*/ 100 w 144"/>
                <a:gd name="T21" fmla="*/ 24 h 128"/>
                <a:gd name="T22" fmla="*/ 88 w 144"/>
                <a:gd name="T23" fmla="*/ 33 h 128"/>
                <a:gd name="T24" fmla="*/ 83 w 144"/>
                <a:gd name="T25" fmla="*/ 31 h 128"/>
                <a:gd name="T26" fmla="*/ 91 w 144"/>
                <a:gd name="T27" fmla="*/ 26 h 128"/>
                <a:gd name="T28" fmla="*/ 91 w 144"/>
                <a:gd name="T29" fmla="*/ 21 h 128"/>
                <a:gd name="T30" fmla="*/ 82 w 144"/>
                <a:gd name="T31" fmla="*/ 10 h 128"/>
                <a:gd name="T32" fmla="*/ 70 w 144"/>
                <a:gd name="T33" fmla="*/ 12 h 128"/>
                <a:gd name="T34" fmla="*/ 63 w 144"/>
                <a:gd name="T35" fmla="*/ 30 h 128"/>
                <a:gd name="T36" fmla="*/ 58 w 144"/>
                <a:gd name="T37" fmla="*/ 42 h 128"/>
                <a:gd name="T38" fmla="*/ 58 w 144"/>
                <a:gd name="T39" fmla="*/ 52 h 128"/>
                <a:gd name="T40" fmla="*/ 39 w 144"/>
                <a:gd name="T41" fmla="*/ 61 h 128"/>
                <a:gd name="T42" fmla="*/ 35 w 144"/>
                <a:gd name="T43" fmla="*/ 58 h 128"/>
                <a:gd name="T44" fmla="*/ 9 w 144"/>
                <a:gd name="T45" fmla="*/ 90 h 128"/>
                <a:gd name="T46" fmla="*/ 3 w 144"/>
                <a:gd name="T47" fmla="*/ 115 h 128"/>
                <a:gd name="T48" fmla="*/ 20 w 144"/>
                <a:gd name="T49" fmla="*/ 114 h 128"/>
                <a:gd name="T50" fmla="*/ 33 w 144"/>
                <a:gd name="T51" fmla="*/ 82 h 128"/>
                <a:gd name="T52" fmla="*/ 42 w 144"/>
                <a:gd name="T53" fmla="*/ 80 h 128"/>
                <a:gd name="T54" fmla="*/ 56 w 144"/>
                <a:gd name="T55" fmla="*/ 73 h 128"/>
                <a:gd name="T56" fmla="*/ 58 w 144"/>
                <a:gd name="T57" fmla="*/ 79 h 128"/>
                <a:gd name="T58" fmla="*/ 58 w 144"/>
                <a:gd name="T59" fmla="*/ 89 h 128"/>
                <a:gd name="T60" fmla="*/ 76 w 144"/>
                <a:gd name="T61" fmla="*/ 70 h 128"/>
                <a:gd name="T62" fmla="*/ 77 w 144"/>
                <a:gd name="T63" fmla="*/ 60 h 128"/>
                <a:gd name="T64" fmla="*/ 95 w 144"/>
                <a:gd name="T65" fmla="*/ 42 h 128"/>
                <a:gd name="T66" fmla="*/ 95 w 144"/>
                <a:gd name="T67" fmla="*/ 53 h 128"/>
                <a:gd name="T68" fmla="*/ 96 w 144"/>
                <a:gd name="T69" fmla="*/ 67 h 128"/>
                <a:gd name="T70" fmla="*/ 113 w 144"/>
                <a:gd name="T71" fmla="*/ 50 h 128"/>
                <a:gd name="T72" fmla="*/ 116 w 144"/>
                <a:gd name="T73" fmla="*/ 50 h 128"/>
                <a:gd name="T74" fmla="*/ 117 w 144"/>
                <a:gd name="T75" fmla="*/ 87 h 128"/>
                <a:gd name="T76" fmla="*/ 135 w 144"/>
                <a:gd name="T77" fmla="*/ 66 h 128"/>
                <a:gd name="T78" fmla="*/ 134 w 144"/>
                <a:gd name="T79" fmla="*/ 40 h 128"/>
                <a:gd name="T80" fmla="*/ 144 w 144"/>
                <a:gd name="T81" fmla="*/ 28 h 128"/>
                <a:gd name="T82" fmla="*/ 138 w 144"/>
                <a:gd name="T83"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28">
                  <a:moveTo>
                    <a:pt x="138" y="24"/>
                  </a:moveTo>
                  <a:cubicBezTo>
                    <a:pt x="138" y="24"/>
                    <a:pt x="135" y="23"/>
                    <a:pt x="135" y="20"/>
                  </a:cubicBezTo>
                  <a:cubicBezTo>
                    <a:pt x="135" y="20"/>
                    <a:pt x="130" y="17"/>
                    <a:pt x="126" y="23"/>
                  </a:cubicBezTo>
                  <a:cubicBezTo>
                    <a:pt x="122" y="28"/>
                    <a:pt x="120" y="30"/>
                    <a:pt x="117" y="29"/>
                  </a:cubicBezTo>
                  <a:cubicBezTo>
                    <a:pt x="114" y="28"/>
                    <a:pt x="118" y="25"/>
                    <a:pt x="120" y="23"/>
                  </a:cubicBezTo>
                  <a:cubicBezTo>
                    <a:pt x="123" y="22"/>
                    <a:pt x="127" y="16"/>
                    <a:pt x="131" y="15"/>
                  </a:cubicBezTo>
                  <a:cubicBezTo>
                    <a:pt x="136" y="14"/>
                    <a:pt x="138" y="14"/>
                    <a:pt x="138" y="9"/>
                  </a:cubicBezTo>
                  <a:cubicBezTo>
                    <a:pt x="138" y="5"/>
                    <a:pt x="137" y="0"/>
                    <a:pt x="127" y="5"/>
                  </a:cubicBezTo>
                  <a:cubicBezTo>
                    <a:pt x="117" y="10"/>
                    <a:pt x="114" y="9"/>
                    <a:pt x="112" y="5"/>
                  </a:cubicBezTo>
                  <a:cubicBezTo>
                    <a:pt x="109" y="0"/>
                    <a:pt x="103" y="1"/>
                    <a:pt x="102" y="8"/>
                  </a:cubicBezTo>
                  <a:cubicBezTo>
                    <a:pt x="102" y="16"/>
                    <a:pt x="100" y="24"/>
                    <a:pt x="100" y="24"/>
                  </a:cubicBezTo>
                  <a:cubicBezTo>
                    <a:pt x="88" y="33"/>
                    <a:pt x="88" y="33"/>
                    <a:pt x="88" y="33"/>
                  </a:cubicBezTo>
                  <a:cubicBezTo>
                    <a:pt x="88" y="33"/>
                    <a:pt x="79" y="34"/>
                    <a:pt x="83" y="31"/>
                  </a:cubicBezTo>
                  <a:cubicBezTo>
                    <a:pt x="87" y="27"/>
                    <a:pt x="91" y="26"/>
                    <a:pt x="91" y="26"/>
                  </a:cubicBezTo>
                  <a:cubicBezTo>
                    <a:pt x="91" y="21"/>
                    <a:pt x="91" y="21"/>
                    <a:pt x="91" y="21"/>
                  </a:cubicBezTo>
                  <a:cubicBezTo>
                    <a:pt x="91" y="21"/>
                    <a:pt x="84" y="15"/>
                    <a:pt x="82" y="10"/>
                  </a:cubicBezTo>
                  <a:cubicBezTo>
                    <a:pt x="80" y="4"/>
                    <a:pt x="71" y="2"/>
                    <a:pt x="70" y="12"/>
                  </a:cubicBezTo>
                  <a:cubicBezTo>
                    <a:pt x="69" y="22"/>
                    <a:pt x="68" y="27"/>
                    <a:pt x="63" y="30"/>
                  </a:cubicBezTo>
                  <a:cubicBezTo>
                    <a:pt x="58" y="34"/>
                    <a:pt x="48" y="39"/>
                    <a:pt x="58" y="42"/>
                  </a:cubicBezTo>
                  <a:cubicBezTo>
                    <a:pt x="67" y="45"/>
                    <a:pt x="61" y="48"/>
                    <a:pt x="58" y="52"/>
                  </a:cubicBezTo>
                  <a:cubicBezTo>
                    <a:pt x="54" y="56"/>
                    <a:pt x="42" y="65"/>
                    <a:pt x="39" y="61"/>
                  </a:cubicBezTo>
                  <a:cubicBezTo>
                    <a:pt x="35" y="58"/>
                    <a:pt x="35" y="58"/>
                    <a:pt x="35" y="58"/>
                  </a:cubicBezTo>
                  <a:cubicBezTo>
                    <a:pt x="35" y="58"/>
                    <a:pt x="18" y="82"/>
                    <a:pt x="9" y="90"/>
                  </a:cubicBezTo>
                  <a:cubicBezTo>
                    <a:pt x="1" y="97"/>
                    <a:pt x="0" y="105"/>
                    <a:pt x="3" y="115"/>
                  </a:cubicBezTo>
                  <a:cubicBezTo>
                    <a:pt x="5" y="126"/>
                    <a:pt x="17" y="128"/>
                    <a:pt x="20" y="114"/>
                  </a:cubicBezTo>
                  <a:cubicBezTo>
                    <a:pt x="22" y="100"/>
                    <a:pt x="29" y="88"/>
                    <a:pt x="33" y="82"/>
                  </a:cubicBezTo>
                  <a:cubicBezTo>
                    <a:pt x="37" y="75"/>
                    <a:pt x="42" y="80"/>
                    <a:pt x="42" y="80"/>
                  </a:cubicBezTo>
                  <a:cubicBezTo>
                    <a:pt x="42" y="80"/>
                    <a:pt x="51" y="80"/>
                    <a:pt x="56" y="73"/>
                  </a:cubicBezTo>
                  <a:cubicBezTo>
                    <a:pt x="60" y="66"/>
                    <a:pt x="60" y="76"/>
                    <a:pt x="58" y="79"/>
                  </a:cubicBezTo>
                  <a:cubicBezTo>
                    <a:pt x="56" y="82"/>
                    <a:pt x="49" y="89"/>
                    <a:pt x="58" y="89"/>
                  </a:cubicBezTo>
                  <a:cubicBezTo>
                    <a:pt x="66" y="89"/>
                    <a:pt x="73" y="80"/>
                    <a:pt x="76" y="70"/>
                  </a:cubicBezTo>
                  <a:cubicBezTo>
                    <a:pt x="77" y="60"/>
                    <a:pt x="77" y="60"/>
                    <a:pt x="77" y="60"/>
                  </a:cubicBezTo>
                  <a:cubicBezTo>
                    <a:pt x="77" y="60"/>
                    <a:pt x="88" y="47"/>
                    <a:pt x="95" y="42"/>
                  </a:cubicBezTo>
                  <a:cubicBezTo>
                    <a:pt x="95" y="53"/>
                    <a:pt x="95" y="53"/>
                    <a:pt x="95" y="53"/>
                  </a:cubicBezTo>
                  <a:cubicBezTo>
                    <a:pt x="95" y="53"/>
                    <a:pt x="86" y="65"/>
                    <a:pt x="96" y="67"/>
                  </a:cubicBezTo>
                  <a:cubicBezTo>
                    <a:pt x="106" y="69"/>
                    <a:pt x="110" y="61"/>
                    <a:pt x="113" y="50"/>
                  </a:cubicBezTo>
                  <a:cubicBezTo>
                    <a:pt x="116" y="50"/>
                    <a:pt x="116" y="50"/>
                    <a:pt x="116" y="50"/>
                  </a:cubicBezTo>
                  <a:cubicBezTo>
                    <a:pt x="117" y="87"/>
                    <a:pt x="117" y="87"/>
                    <a:pt x="117" y="87"/>
                  </a:cubicBezTo>
                  <a:cubicBezTo>
                    <a:pt x="117" y="87"/>
                    <a:pt x="132" y="87"/>
                    <a:pt x="135" y="66"/>
                  </a:cubicBezTo>
                  <a:cubicBezTo>
                    <a:pt x="134" y="40"/>
                    <a:pt x="134" y="40"/>
                    <a:pt x="134" y="40"/>
                  </a:cubicBezTo>
                  <a:cubicBezTo>
                    <a:pt x="134" y="40"/>
                    <a:pt x="143" y="34"/>
                    <a:pt x="144" y="28"/>
                  </a:cubicBezTo>
                  <a:cubicBezTo>
                    <a:pt x="144" y="23"/>
                    <a:pt x="138" y="24"/>
                    <a:pt x="13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1" name="íṣľiḋé">
              <a:extLst>
                <a:ext uri="{FF2B5EF4-FFF2-40B4-BE49-F238E27FC236}">
                  <a16:creationId xmlns:a16="http://schemas.microsoft.com/office/drawing/2014/main" id="{58C9A845-6B87-43D9-B381-9125B143CF02}"/>
                </a:ext>
              </a:extLst>
            </p:cNvPr>
            <p:cNvSpPr/>
            <p:nvPr userDrawn="1"/>
          </p:nvSpPr>
          <p:spPr bwMode="auto">
            <a:xfrm>
              <a:off x="6631782" y="2892427"/>
              <a:ext cx="119063" cy="187325"/>
            </a:xfrm>
            <a:custGeom>
              <a:avLst/>
              <a:gdLst>
                <a:gd name="T0" fmla="*/ 10 w 23"/>
                <a:gd name="T1" fmla="*/ 6 h 36"/>
                <a:gd name="T2" fmla="*/ 3 w 23"/>
                <a:gd name="T3" fmla="*/ 10 h 36"/>
                <a:gd name="T4" fmla="*/ 3 w 23"/>
                <a:gd name="T5" fmla="*/ 30 h 36"/>
                <a:gd name="T6" fmla="*/ 19 w 23"/>
                <a:gd name="T7" fmla="*/ 30 h 36"/>
                <a:gd name="T8" fmla="*/ 18 w 23"/>
                <a:gd name="T9" fmla="*/ 14 h 36"/>
                <a:gd name="T10" fmla="*/ 10 w 23"/>
                <a:gd name="T11" fmla="*/ 6 h 36"/>
              </a:gdLst>
              <a:ahLst/>
              <a:cxnLst>
                <a:cxn ang="0">
                  <a:pos x="T0" y="T1"/>
                </a:cxn>
                <a:cxn ang="0">
                  <a:pos x="T2" y="T3"/>
                </a:cxn>
                <a:cxn ang="0">
                  <a:pos x="T4" y="T5"/>
                </a:cxn>
                <a:cxn ang="0">
                  <a:pos x="T6" y="T7"/>
                </a:cxn>
                <a:cxn ang="0">
                  <a:pos x="T8" y="T9"/>
                </a:cxn>
                <a:cxn ang="0">
                  <a:pos x="T10" y="T11"/>
                </a:cxn>
              </a:cxnLst>
              <a:rect l="0" t="0" r="r" b="b"/>
              <a:pathLst>
                <a:path w="23" h="36">
                  <a:moveTo>
                    <a:pt x="10" y="6"/>
                  </a:moveTo>
                  <a:cubicBezTo>
                    <a:pt x="10" y="6"/>
                    <a:pt x="6" y="0"/>
                    <a:pt x="3" y="10"/>
                  </a:cubicBezTo>
                  <a:cubicBezTo>
                    <a:pt x="0" y="19"/>
                    <a:pt x="4" y="24"/>
                    <a:pt x="3" y="30"/>
                  </a:cubicBezTo>
                  <a:cubicBezTo>
                    <a:pt x="2" y="36"/>
                    <a:pt x="15" y="34"/>
                    <a:pt x="19" y="30"/>
                  </a:cubicBezTo>
                  <a:cubicBezTo>
                    <a:pt x="23" y="27"/>
                    <a:pt x="23" y="18"/>
                    <a:pt x="18" y="14"/>
                  </a:cubicBezTo>
                  <a:cubicBezTo>
                    <a:pt x="12" y="9"/>
                    <a:pt x="10"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2" name="íṡḷïďé">
              <a:extLst>
                <a:ext uri="{FF2B5EF4-FFF2-40B4-BE49-F238E27FC236}">
                  <a16:creationId xmlns:a16="http://schemas.microsoft.com/office/drawing/2014/main" id="{9C59AEB6-7246-44DC-B3EE-94595413E327}"/>
                </a:ext>
              </a:extLst>
            </p:cNvPr>
            <p:cNvSpPr/>
            <p:nvPr userDrawn="1"/>
          </p:nvSpPr>
          <p:spPr bwMode="auto">
            <a:xfrm>
              <a:off x="6538119" y="3100389"/>
              <a:ext cx="139700" cy="182563"/>
            </a:xfrm>
            <a:custGeom>
              <a:avLst/>
              <a:gdLst>
                <a:gd name="T0" fmla="*/ 8 w 27"/>
                <a:gd name="T1" fmla="*/ 31 h 35"/>
                <a:gd name="T2" fmla="*/ 21 w 27"/>
                <a:gd name="T3" fmla="*/ 25 h 35"/>
                <a:gd name="T4" fmla="*/ 16 w 27"/>
                <a:gd name="T5" fmla="*/ 8 h 35"/>
                <a:gd name="T6" fmla="*/ 8 w 27"/>
                <a:gd name="T7" fmla="*/ 4 h 35"/>
                <a:gd name="T8" fmla="*/ 2 w 27"/>
                <a:gd name="T9" fmla="*/ 19 h 35"/>
                <a:gd name="T10" fmla="*/ 8 w 27"/>
                <a:gd name="T11" fmla="*/ 31 h 35"/>
              </a:gdLst>
              <a:ahLst/>
              <a:cxnLst>
                <a:cxn ang="0">
                  <a:pos x="T0" y="T1"/>
                </a:cxn>
                <a:cxn ang="0">
                  <a:pos x="T2" y="T3"/>
                </a:cxn>
                <a:cxn ang="0">
                  <a:pos x="T4" y="T5"/>
                </a:cxn>
                <a:cxn ang="0">
                  <a:pos x="T6" y="T7"/>
                </a:cxn>
                <a:cxn ang="0">
                  <a:pos x="T8" y="T9"/>
                </a:cxn>
                <a:cxn ang="0">
                  <a:pos x="T10" y="T11"/>
                </a:cxn>
              </a:cxnLst>
              <a:rect l="0" t="0" r="r" b="b"/>
              <a:pathLst>
                <a:path w="27" h="35">
                  <a:moveTo>
                    <a:pt x="8" y="31"/>
                  </a:moveTo>
                  <a:cubicBezTo>
                    <a:pt x="8" y="31"/>
                    <a:pt x="15" y="35"/>
                    <a:pt x="21" y="25"/>
                  </a:cubicBezTo>
                  <a:cubicBezTo>
                    <a:pt x="27" y="14"/>
                    <a:pt x="16" y="8"/>
                    <a:pt x="16" y="8"/>
                  </a:cubicBezTo>
                  <a:cubicBezTo>
                    <a:pt x="16" y="8"/>
                    <a:pt x="13" y="0"/>
                    <a:pt x="8" y="4"/>
                  </a:cubicBezTo>
                  <a:cubicBezTo>
                    <a:pt x="3" y="7"/>
                    <a:pt x="0" y="13"/>
                    <a:pt x="2" y="19"/>
                  </a:cubicBezTo>
                  <a:cubicBezTo>
                    <a:pt x="5" y="25"/>
                    <a:pt x="7" y="23"/>
                    <a:pt x="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3" name="iṩļîḋe">
              <a:extLst>
                <a:ext uri="{FF2B5EF4-FFF2-40B4-BE49-F238E27FC236}">
                  <a16:creationId xmlns:a16="http://schemas.microsoft.com/office/drawing/2014/main" id="{4D900DA1-1125-42E7-8768-86FCCAFE8F6C}"/>
                </a:ext>
              </a:extLst>
            </p:cNvPr>
            <p:cNvSpPr/>
            <p:nvPr userDrawn="1"/>
          </p:nvSpPr>
          <p:spPr bwMode="auto">
            <a:xfrm>
              <a:off x="6330157" y="3225802"/>
              <a:ext cx="363538" cy="449263"/>
            </a:xfrm>
            <a:custGeom>
              <a:avLst/>
              <a:gdLst>
                <a:gd name="T0" fmla="*/ 63 w 70"/>
                <a:gd name="T1" fmla="*/ 12 h 86"/>
                <a:gd name="T2" fmla="*/ 15 w 70"/>
                <a:gd name="T3" fmla="*/ 58 h 86"/>
                <a:gd name="T4" fmla="*/ 17 w 70"/>
                <a:gd name="T5" fmla="*/ 76 h 86"/>
                <a:gd name="T6" fmla="*/ 33 w 70"/>
                <a:gd name="T7" fmla="*/ 73 h 86"/>
                <a:gd name="T8" fmla="*/ 70 w 70"/>
                <a:gd name="T9" fmla="*/ 14 h 86"/>
                <a:gd name="T10" fmla="*/ 70 w 70"/>
                <a:gd name="T11" fmla="*/ 10 h 86"/>
                <a:gd name="T12" fmla="*/ 63 w 70"/>
                <a:gd name="T13" fmla="*/ 12 h 86"/>
              </a:gdLst>
              <a:ahLst/>
              <a:cxnLst>
                <a:cxn ang="0">
                  <a:pos x="T0" y="T1"/>
                </a:cxn>
                <a:cxn ang="0">
                  <a:pos x="T2" y="T3"/>
                </a:cxn>
                <a:cxn ang="0">
                  <a:pos x="T4" y="T5"/>
                </a:cxn>
                <a:cxn ang="0">
                  <a:pos x="T6" y="T7"/>
                </a:cxn>
                <a:cxn ang="0">
                  <a:pos x="T8" y="T9"/>
                </a:cxn>
                <a:cxn ang="0">
                  <a:pos x="T10" y="T11"/>
                </a:cxn>
                <a:cxn ang="0">
                  <a:pos x="T12" y="T13"/>
                </a:cxn>
              </a:cxnLst>
              <a:rect l="0" t="0" r="r" b="b"/>
              <a:pathLst>
                <a:path w="70" h="86">
                  <a:moveTo>
                    <a:pt x="63" y="12"/>
                  </a:moveTo>
                  <a:cubicBezTo>
                    <a:pt x="56" y="25"/>
                    <a:pt x="29" y="52"/>
                    <a:pt x="15" y="58"/>
                  </a:cubicBezTo>
                  <a:cubicBezTo>
                    <a:pt x="0" y="64"/>
                    <a:pt x="17" y="76"/>
                    <a:pt x="17" y="76"/>
                  </a:cubicBezTo>
                  <a:cubicBezTo>
                    <a:pt x="17" y="76"/>
                    <a:pt x="24" y="86"/>
                    <a:pt x="33" y="73"/>
                  </a:cubicBezTo>
                  <a:cubicBezTo>
                    <a:pt x="43" y="60"/>
                    <a:pt x="59" y="40"/>
                    <a:pt x="70" y="14"/>
                  </a:cubicBezTo>
                  <a:cubicBezTo>
                    <a:pt x="70" y="12"/>
                    <a:pt x="70" y="10"/>
                    <a:pt x="70" y="10"/>
                  </a:cubicBezTo>
                  <a:cubicBezTo>
                    <a:pt x="70" y="10"/>
                    <a:pt x="70" y="0"/>
                    <a:pt x="6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4" name="išḷîḋê">
              <a:extLst>
                <a:ext uri="{FF2B5EF4-FFF2-40B4-BE49-F238E27FC236}">
                  <a16:creationId xmlns:a16="http://schemas.microsoft.com/office/drawing/2014/main" id="{BA2DE872-E7E3-4FFB-B96B-8C6D867B0ED2}"/>
                </a:ext>
              </a:extLst>
            </p:cNvPr>
            <p:cNvSpPr/>
            <p:nvPr userDrawn="1"/>
          </p:nvSpPr>
          <p:spPr bwMode="auto">
            <a:xfrm>
              <a:off x="6817519" y="3032127"/>
              <a:ext cx="271463" cy="246063"/>
            </a:xfrm>
            <a:custGeom>
              <a:avLst/>
              <a:gdLst>
                <a:gd name="T0" fmla="*/ 37 w 52"/>
                <a:gd name="T1" fmla="*/ 2 h 47"/>
                <a:gd name="T2" fmla="*/ 10 w 52"/>
                <a:gd name="T3" fmla="*/ 11 h 47"/>
                <a:gd name="T4" fmla="*/ 6 w 52"/>
                <a:gd name="T5" fmla="*/ 21 h 47"/>
                <a:gd name="T6" fmla="*/ 19 w 52"/>
                <a:gd name="T7" fmla="*/ 29 h 47"/>
                <a:gd name="T8" fmla="*/ 25 w 52"/>
                <a:gd name="T9" fmla="*/ 32 h 47"/>
                <a:gd name="T10" fmla="*/ 20 w 52"/>
                <a:gd name="T11" fmla="*/ 47 h 47"/>
                <a:gd name="T12" fmla="*/ 36 w 52"/>
                <a:gd name="T13" fmla="*/ 41 h 47"/>
                <a:gd name="T14" fmla="*/ 51 w 52"/>
                <a:gd name="T15" fmla="*/ 17 h 47"/>
                <a:gd name="T16" fmla="*/ 37 w 52"/>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7">
                  <a:moveTo>
                    <a:pt x="37" y="2"/>
                  </a:moveTo>
                  <a:cubicBezTo>
                    <a:pt x="27" y="5"/>
                    <a:pt x="10" y="11"/>
                    <a:pt x="10" y="11"/>
                  </a:cubicBezTo>
                  <a:cubicBezTo>
                    <a:pt x="10" y="11"/>
                    <a:pt x="0" y="14"/>
                    <a:pt x="6" y="21"/>
                  </a:cubicBezTo>
                  <a:cubicBezTo>
                    <a:pt x="12" y="28"/>
                    <a:pt x="12" y="33"/>
                    <a:pt x="19" y="29"/>
                  </a:cubicBezTo>
                  <a:cubicBezTo>
                    <a:pt x="27" y="26"/>
                    <a:pt x="27" y="28"/>
                    <a:pt x="25" y="32"/>
                  </a:cubicBezTo>
                  <a:cubicBezTo>
                    <a:pt x="24" y="36"/>
                    <a:pt x="19" y="43"/>
                    <a:pt x="20" y="47"/>
                  </a:cubicBezTo>
                  <a:cubicBezTo>
                    <a:pt x="20" y="47"/>
                    <a:pt x="32" y="46"/>
                    <a:pt x="36" y="41"/>
                  </a:cubicBezTo>
                  <a:cubicBezTo>
                    <a:pt x="39" y="35"/>
                    <a:pt x="50" y="24"/>
                    <a:pt x="51" y="17"/>
                  </a:cubicBezTo>
                  <a:cubicBezTo>
                    <a:pt x="52" y="9"/>
                    <a:pt x="46" y="0"/>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5" name="ísliďe">
              <a:extLst>
                <a:ext uri="{FF2B5EF4-FFF2-40B4-BE49-F238E27FC236}">
                  <a16:creationId xmlns:a16="http://schemas.microsoft.com/office/drawing/2014/main" id="{2AB63127-6FAD-4280-BA3B-F3A0CCC6D727}"/>
                </a:ext>
              </a:extLst>
            </p:cNvPr>
            <p:cNvSpPr/>
            <p:nvPr userDrawn="1"/>
          </p:nvSpPr>
          <p:spPr bwMode="auto">
            <a:xfrm>
              <a:off x="6792119" y="3273427"/>
              <a:ext cx="228600" cy="150813"/>
            </a:xfrm>
            <a:custGeom>
              <a:avLst/>
              <a:gdLst>
                <a:gd name="T0" fmla="*/ 31 w 44"/>
                <a:gd name="T1" fmla="*/ 3 h 29"/>
                <a:gd name="T2" fmla="*/ 8 w 44"/>
                <a:gd name="T3" fmla="*/ 9 h 29"/>
                <a:gd name="T4" fmla="*/ 7 w 44"/>
                <a:gd name="T5" fmla="*/ 20 h 29"/>
                <a:gd name="T6" fmla="*/ 31 w 44"/>
                <a:gd name="T7" fmla="*/ 23 h 29"/>
                <a:gd name="T8" fmla="*/ 44 w 44"/>
                <a:gd name="T9" fmla="*/ 2 h 29"/>
                <a:gd name="T10" fmla="*/ 31 w 44"/>
                <a:gd name="T11" fmla="*/ 3 h 29"/>
              </a:gdLst>
              <a:ahLst/>
              <a:cxnLst>
                <a:cxn ang="0">
                  <a:pos x="T0" y="T1"/>
                </a:cxn>
                <a:cxn ang="0">
                  <a:pos x="T2" y="T3"/>
                </a:cxn>
                <a:cxn ang="0">
                  <a:pos x="T4" y="T5"/>
                </a:cxn>
                <a:cxn ang="0">
                  <a:pos x="T6" y="T7"/>
                </a:cxn>
                <a:cxn ang="0">
                  <a:pos x="T8" y="T9"/>
                </a:cxn>
                <a:cxn ang="0">
                  <a:pos x="T10" y="T11"/>
                </a:cxn>
              </a:cxnLst>
              <a:rect l="0" t="0" r="r" b="b"/>
              <a:pathLst>
                <a:path w="44" h="29">
                  <a:moveTo>
                    <a:pt x="31" y="3"/>
                  </a:moveTo>
                  <a:cubicBezTo>
                    <a:pt x="24" y="6"/>
                    <a:pt x="8" y="9"/>
                    <a:pt x="8" y="9"/>
                  </a:cubicBezTo>
                  <a:cubicBezTo>
                    <a:pt x="8" y="9"/>
                    <a:pt x="0" y="13"/>
                    <a:pt x="7" y="20"/>
                  </a:cubicBezTo>
                  <a:cubicBezTo>
                    <a:pt x="13" y="27"/>
                    <a:pt x="22" y="29"/>
                    <a:pt x="31" y="23"/>
                  </a:cubicBezTo>
                  <a:cubicBezTo>
                    <a:pt x="41" y="17"/>
                    <a:pt x="43" y="13"/>
                    <a:pt x="44" y="2"/>
                  </a:cubicBezTo>
                  <a:cubicBezTo>
                    <a:pt x="44" y="2"/>
                    <a:pt x="38" y="0"/>
                    <a:pt x="3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6" name="i$líďè">
              <a:extLst>
                <a:ext uri="{FF2B5EF4-FFF2-40B4-BE49-F238E27FC236}">
                  <a16:creationId xmlns:a16="http://schemas.microsoft.com/office/drawing/2014/main" id="{EEA070CD-B9CB-44B7-9B47-7DD28CB2D0E2}"/>
                </a:ext>
              </a:extLst>
            </p:cNvPr>
            <p:cNvSpPr/>
            <p:nvPr userDrawn="1"/>
          </p:nvSpPr>
          <p:spPr bwMode="auto">
            <a:xfrm>
              <a:off x="7363620" y="2876553"/>
              <a:ext cx="566738" cy="625474"/>
            </a:xfrm>
            <a:custGeom>
              <a:avLst/>
              <a:gdLst>
                <a:gd name="T0" fmla="*/ 108 w 109"/>
                <a:gd name="T1" fmla="*/ 54 h 120"/>
                <a:gd name="T2" fmla="*/ 97 w 109"/>
                <a:gd name="T3" fmla="*/ 52 h 120"/>
                <a:gd name="T4" fmla="*/ 84 w 109"/>
                <a:gd name="T5" fmla="*/ 58 h 120"/>
                <a:gd name="T6" fmla="*/ 89 w 109"/>
                <a:gd name="T7" fmla="*/ 43 h 120"/>
                <a:gd name="T8" fmla="*/ 85 w 109"/>
                <a:gd name="T9" fmla="*/ 10 h 120"/>
                <a:gd name="T10" fmla="*/ 70 w 109"/>
                <a:gd name="T11" fmla="*/ 16 h 120"/>
                <a:gd name="T12" fmla="*/ 68 w 109"/>
                <a:gd name="T13" fmla="*/ 53 h 120"/>
                <a:gd name="T14" fmla="*/ 53 w 109"/>
                <a:gd name="T15" fmla="*/ 72 h 120"/>
                <a:gd name="T16" fmla="*/ 11 w 109"/>
                <a:gd name="T17" fmla="*/ 79 h 120"/>
                <a:gd name="T18" fmla="*/ 2 w 109"/>
                <a:gd name="T19" fmla="*/ 89 h 120"/>
                <a:gd name="T20" fmla="*/ 20 w 109"/>
                <a:gd name="T21" fmla="*/ 100 h 120"/>
                <a:gd name="T22" fmla="*/ 31 w 109"/>
                <a:gd name="T23" fmla="*/ 98 h 120"/>
                <a:gd name="T24" fmla="*/ 41 w 109"/>
                <a:gd name="T25" fmla="*/ 94 h 120"/>
                <a:gd name="T26" fmla="*/ 49 w 109"/>
                <a:gd name="T27" fmla="*/ 90 h 120"/>
                <a:gd name="T28" fmla="*/ 54 w 109"/>
                <a:gd name="T29" fmla="*/ 92 h 120"/>
                <a:gd name="T30" fmla="*/ 32 w 109"/>
                <a:gd name="T31" fmla="*/ 110 h 120"/>
                <a:gd name="T32" fmla="*/ 35 w 109"/>
                <a:gd name="T33" fmla="*/ 119 h 120"/>
                <a:gd name="T34" fmla="*/ 70 w 109"/>
                <a:gd name="T35" fmla="*/ 92 h 120"/>
                <a:gd name="T36" fmla="*/ 89 w 109"/>
                <a:gd name="T37" fmla="*/ 72 h 120"/>
                <a:gd name="T38" fmla="*/ 108 w 109"/>
                <a:gd name="T39"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120">
                  <a:moveTo>
                    <a:pt x="108" y="54"/>
                  </a:moveTo>
                  <a:cubicBezTo>
                    <a:pt x="109" y="45"/>
                    <a:pt x="101" y="49"/>
                    <a:pt x="97" y="52"/>
                  </a:cubicBezTo>
                  <a:cubicBezTo>
                    <a:pt x="94" y="54"/>
                    <a:pt x="86" y="57"/>
                    <a:pt x="84" y="58"/>
                  </a:cubicBezTo>
                  <a:cubicBezTo>
                    <a:pt x="84" y="58"/>
                    <a:pt x="86" y="48"/>
                    <a:pt x="89" y="43"/>
                  </a:cubicBezTo>
                  <a:cubicBezTo>
                    <a:pt x="92" y="37"/>
                    <a:pt x="96" y="21"/>
                    <a:pt x="85" y="10"/>
                  </a:cubicBezTo>
                  <a:cubicBezTo>
                    <a:pt x="74" y="0"/>
                    <a:pt x="72" y="5"/>
                    <a:pt x="70" y="16"/>
                  </a:cubicBezTo>
                  <a:cubicBezTo>
                    <a:pt x="67" y="26"/>
                    <a:pt x="72" y="36"/>
                    <a:pt x="68" y="53"/>
                  </a:cubicBezTo>
                  <a:cubicBezTo>
                    <a:pt x="64" y="70"/>
                    <a:pt x="64" y="68"/>
                    <a:pt x="53" y="72"/>
                  </a:cubicBezTo>
                  <a:cubicBezTo>
                    <a:pt x="42" y="76"/>
                    <a:pt x="27" y="81"/>
                    <a:pt x="11" y="79"/>
                  </a:cubicBezTo>
                  <a:cubicBezTo>
                    <a:pt x="3" y="78"/>
                    <a:pt x="0" y="75"/>
                    <a:pt x="2" y="89"/>
                  </a:cubicBezTo>
                  <a:cubicBezTo>
                    <a:pt x="2" y="89"/>
                    <a:pt x="4" y="97"/>
                    <a:pt x="20" y="100"/>
                  </a:cubicBezTo>
                  <a:cubicBezTo>
                    <a:pt x="24" y="101"/>
                    <a:pt x="27" y="99"/>
                    <a:pt x="31" y="98"/>
                  </a:cubicBezTo>
                  <a:cubicBezTo>
                    <a:pt x="35" y="98"/>
                    <a:pt x="38" y="96"/>
                    <a:pt x="41" y="94"/>
                  </a:cubicBezTo>
                  <a:cubicBezTo>
                    <a:pt x="46" y="92"/>
                    <a:pt x="49" y="90"/>
                    <a:pt x="49" y="90"/>
                  </a:cubicBezTo>
                  <a:cubicBezTo>
                    <a:pt x="49" y="90"/>
                    <a:pt x="55" y="89"/>
                    <a:pt x="54" y="92"/>
                  </a:cubicBezTo>
                  <a:cubicBezTo>
                    <a:pt x="53" y="95"/>
                    <a:pt x="47" y="104"/>
                    <a:pt x="32" y="110"/>
                  </a:cubicBezTo>
                  <a:cubicBezTo>
                    <a:pt x="17" y="116"/>
                    <a:pt x="29" y="120"/>
                    <a:pt x="35" y="119"/>
                  </a:cubicBezTo>
                  <a:cubicBezTo>
                    <a:pt x="40" y="118"/>
                    <a:pt x="61" y="116"/>
                    <a:pt x="70" y="92"/>
                  </a:cubicBezTo>
                  <a:cubicBezTo>
                    <a:pt x="80" y="69"/>
                    <a:pt x="89" y="72"/>
                    <a:pt x="89" y="72"/>
                  </a:cubicBezTo>
                  <a:cubicBezTo>
                    <a:pt x="89" y="72"/>
                    <a:pt x="107" y="63"/>
                    <a:pt x="108"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7" name="iṥḷîďè">
              <a:extLst>
                <a:ext uri="{FF2B5EF4-FFF2-40B4-BE49-F238E27FC236}">
                  <a16:creationId xmlns:a16="http://schemas.microsoft.com/office/drawing/2014/main" id="{94C4C6AF-E84A-420E-8C4B-58D02B33C662}"/>
                </a:ext>
              </a:extLst>
            </p:cNvPr>
            <p:cNvSpPr/>
            <p:nvPr userDrawn="1"/>
          </p:nvSpPr>
          <p:spPr bwMode="auto">
            <a:xfrm>
              <a:off x="7809707" y="3346452"/>
              <a:ext cx="161925" cy="187325"/>
            </a:xfrm>
            <a:custGeom>
              <a:avLst/>
              <a:gdLst>
                <a:gd name="T0" fmla="*/ 17 w 31"/>
                <a:gd name="T1" fmla="*/ 6 h 36"/>
                <a:gd name="T2" fmla="*/ 3 w 31"/>
                <a:gd name="T3" fmla="*/ 7 h 36"/>
                <a:gd name="T4" fmla="*/ 9 w 31"/>
                <a:gd name="T5" fmla="*/ 27 h 36"/>
                <a:gd name="T6" fmla="*/ 12 w 31"/>
                <a:gd name="T7" fmla="*/ 36 h 36"/>
                <a:gd name="T8" fmla="*/ 26 w 31"/>
                <a:gd name="T9" fmla="*/ 17 h 36"/>
                <a:gd name="T10" fmla="*/ 17 w 31"/>
                <a:gd name="T11" fmla="*/ 6 h 36"/>
              </a:gdLst>
              <a:ahLst/>
              <a:cxnLst>
                <a:cxn ang="0">
                  <a:pos x="T0" y="T1"/>
                </a:cxn>
                <a:cxn ang="0">
                  <a:pos x="T2" y="T3"/>
                </a:cxn>
                <a:cxn ang="0">
                  <a:pos x="T4" y="T5"/>
                </a:cxn>
                <a:cxn ang="0">
                  <a:pos x="T6" y="T7"/>
                </a:cxn>
                <a:cxn ang="0">
                  <a:pos x="T8" y="T9"/>
                </a:cxn>
                <a:cxn ang="0">
                  <a:pos x="T10" y="T11"/>
                </a:cxn>
              </a:cxnLst>
              <a:rect l="0" t="0" r="r" b="b"/>
              <a:pathLst>
                <a:path w="31" h="36">
                  <a:moveTo>
                    <a:pt x="17" y="6"/>
                  </a:moveTo>
                  <a:cubicBezTo>
                    <a:pt x="17" y="6"/>
                    <a:pt x="6" y="0"/>
                    <a:pt x="3" y="7"/>
                  </a:cubicBezTo>
                  <a:cubicBezTo>
                    <a:pt x="0" y="14"/>
                    <a:pt x="6" y="23"/>
                    <a:pt x="9" y="27"/>
                  </a:cubicBezTo>
                  <a:cubicBezTo>
                    <a:pt x="12" y="31"/>
                    <a:pt x="5" y="36"/>
                    <a:pt x="12" y="36"/>
                  </a:cubicBezTo>
                  <a:cubicBezTo>
                    <a:pt x="20" y="36"/>
                    <a:pt x="31" y="33"/>
                    <a:pt x="26" y="17"/>
                  </a:cubicBezTo>
                  <a:cubicBezTo>
                    <a:pt x="23" y="10"/>
                    <a:pt x="17" y="6"/>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8" name="i$ľíḑé">
              <a:extLst>
                <a:ext uri="{FF2B5EF4-FFF2-40B4-BE49-F238E27FC236}">
                  <a16:creationId xmlns:a16="http://schemas.microsoft.com/office/drawing/2014/main" id="{05CFCE9A-6250-4F16-BFEA-978351AD1588}"/>
                </a:ext>
              </a:extLst>
            </p:cNvPr>
            <p:cNvSpPr/>
            <p:nvPr userDrawn="1"/>
          </p:nvSpPr>
          <p:spPr bwMode="auto">
            <a:xfrm>
              <a:off x="8266907" y="3121027"/>
              <a:ext cx="93663" cy="146050"/>
            </a:xfrm>
            <a:custGeom>
              <a:avLst/>
              <a:gdLst>
                <a:gd name="T0" fmla="*/ 11 w 18"/>
                <a:gd name="T1" fmla="*/ 27 h 28"/>
                <a:gd name="T2" fmla="*/ 17 w 18"/>
                <a:gd name="T3" fmla="*/ 10 h 28"/>
                <a:gd name="T4" fmla="*/ 14 w 18"/>
                <a:gd name="T5" fmla="*/ 4 h 28"/>
                <a:gd name="T6" fmla="*/ 8 w 18"/>
                <a:gd name="T7" fmla="*/ 0 h 28"/>
                <a:gd name="T8" fmla="*/ 1 w 18"/>
                <a:gd name="T9" fmla="*/ 12 h 28"/>
                <a:gd name="T10" fmla="*/ 11 w 18"/>
                <a:gd name="T11" fmla="*/ 27 h 28"/>
              </a:gdLst>
              <a:ahLst/>
              <a:cxnLst>
                <a:cxn ang="0">
                  <a:pos x="T0" y="T1"/>
                </a:cxn>
                <a:cxn ang="0">
                  <a:pos x="T2" y="T3"/>
                </a:cxn>
                <a:cxn ang="0">
                  <a:pos x="T4" y="T5"/>
                </a:cxn>
                <a:cxn ang="0">
                  <a:pos x="T6" y="T7"/>
                </a:cxn>
                <a:cxn ang="0">
                  <a:pos x="T8" y="T9"/>
                </a:cxn>
                <a:cxn ang="0">
                  <a:pos x="T10" y="T11"/>
                </a:cxn>
              </a:cxnLst>
              <a:rect l="0" t="0" r="r" b="b"/>
              <a:pathLst>
                <a:path w="18" h="28">
                  <a:moveTo>
                    <a:pt x="11" y="27"/>
                  </a:moveTo>
                  <a:cubicBezTo>
                    <a:pt x="15" y="25"/>
                    <a:pt x="18" y="21"/>
                    <a:pt x="17" y="10"/>
                  </a:cubicBezTo>
                  <a:cubicBezTo>
                    <a:pt x="16" y="7"/>
                    <a:pt x="15" y="6"/>
                    <a:pt x="14" y="4"/>
                  </a:cubicBezTo>
                  <a:cubicBezTo>
                    <a:pt x="11" y="2"/>
                    <a:pt x="9" y="0"/>
                    <a:pt x="8" y="0"/>
                  </a:cubicBezTo>
                  <a:cubicBezTo>
                    <a:pt x="6" y="0"/>
                    <a:pt x="0" y="2"/>
                    <a:pt x="1" y="12"/>
                  </a:cubicBezTo>
                  <a:cubicBezTo>
                    <a:pt x="2" y="21"/>
                    <a:pt x="7" y="28"/>
                    <a:pt x="1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19" name="îŝļíḑé">
              <a:extLst>
                <a:ext uri="{FF2B5EF4-FFF2-40B4-BE49-F238E27FC236}">
                  <a16:creationId xmlns:a16="http://schemas.microsoft.com/office/drawing/2014/main" id="{7C3EA372-8388-4A4A-9C9C-113260DFD867}"/>
                </a:ext>
              </a:extLst>
            </p:cNvPr>
            <p:cNvSpPr/>
            <p:nvPr userDrawn="1"/>
          </p:nvSpPr>
          <p:spPr bwMode="auto">
            <a:xfrm>
              <a:off x="8209757" y="2776539"/>
              <a:ext cx="623888" cy="846138"/>
            </a:xfrm>
            <a:custGeom>
              <a:avLst/>
              <a:gdLst>
                <a:gd name="T0" fmla="*/ 100 w 120"/>
                <a:gd name="T1" fmla="*/ 60 h 162"/>
                <a:gd name="T2" fmla="*/ 107 w 120"/>
                <a:gd name="T3" fmla="*/ 27 h 162"/>
                <a:gd name="T4" fmla="*/ 95 w 120"/>
                <a:gd name="T5" fmla="*/ 23 h 162"/>
                <a:gd name="T6" fmla="*/ 91 w 120"/>
                <a:gd name="T7" fmla="*/ 3 h 162"/>
                <a:gd name="T8" fmla="*/ 84 w 120"/>
                <a:gd name="T9" fmla="*/ 9 h 162"/>
                <a:gd name="T10" fmla="*/ 77 w 120"/>
                <a:gd name="T11" fmla="*/ 19 h 162"/>
                <a:gd name="T12" fmla="*/ 69 w 120"/>
                <a:gd name="T13" fmla="*/ 19 h 162"/>
                <a:gd name="T14" fmla="*/ 56 w 120"/>
                <a:gd name="T15" fmla="*/ 28 h 162"/>
                <a:gd name="T16" fmla="*/ 60 w 120"/>
                <a:gd name="T17" fmla="*/ 33 h 162"/>
                <a:gd name="T18" fmla="*/ 59 w 120"/>
                <a:gd name="T19" fmla="*/ 43 h 162"/>
                <a:gd name="T20" fmla="*/ 50 w 120"/>
                <a:gd name="T21" fmla="*/ 52 h 162"/>
                <a:gd name="T22" fmla="*/ 52 w 120"/>
                <a:gd name="T23" fmla="*/ 60 h 162"/>
                <a:gd name="T24" fmla="*/ 48 w 120"/>
                <a:gd name="T25" fmla="*/ 56 h 162"/>
                <a:gd name="T26" fmla="*/ 32 w 120"/>
                <a:gd name="T27" fmla="*/ 37 h 162"/>
                <a:gd name="T28" fmla="*/ 26 w 120"/>
                <a:gd name="T29" fmla="*/ 50 h 162"/>
                <a:gd name="T30" fmla="*/ 33 w 120"/>
                <a:gd name="T31" fmla="*/ 76 h 162"/>
                <a:gd name="T32" fmla="*/ 45 w 120"/>
                <a:gd name="T33" fmla="*/ 77 h 162"/>
                <a:gd name="T34" fmla="*/ 58 w 120"/>
                <a:gd name="T35" fmla="*/ 72 h 162"/>
                <a:gd name="T36" fmla="*/ 62 w 120"/>
                <a:gd name="T37" fmla="*/ 75 h 162"/>
                <a:gd name="T38" fmla="*/ 22 w 120"/>
                <a:gd name="T39" fmla="*/ 101 h 162"/>
                <a:gd name="T40" fmla="*/ 25 w 120"/>
                <a:gd name="T41" fmla="*/ 111 h 162"/>
                <a:gd name="T42" fmla="*/ 55 w 120"/>
                <a:gd name="T43" fmla="*/ 100 h 162"/>
                <a:gd name="T44" fmla="*/ 59 w 120"/>
                <a:gd name="T45" fmla="*/ 103 h 162"/>
                <a:gd name="T46" fmla="*/ 39 w 120"/>
                <a:gd name="T47" fmla="*/ 119 h 162"/>
                <a:gd name="T48" fmla="*/ 12 w 120"/>
                <a:gd name="T49" fmla="*/ 128 h 162"/>
                <a:gd name="T50" fmla="*/ 7 w 120"/>
                <a:gd name="T51" fmla="*/ 136 h 162"/>
                <a:gd name="T52" fmla="*/ 30 w 120"/>
                <a:gd name="T53" fmla="*/ 141 h 162"/>
                <a:gd name="T54" fmla="*/ 55 w 120"/>
                <a:gd name="T55" fmla="*/ 136 h 162"/>
                <a:gd name="T56" fmla="*/ 43 w 120"/>
                <a:gd name="T57" fmla="*/ 148 h 162"/>
                <a:gd name="T58" fmla="*/ 50 w 120"/>
                <a:gd name="T59" fmla="*/ 158 h 162"/>
                <a:gd name="T60" fmla="*/ 71 w 120"/>
                <a:gd name="T61" fmla="*/ 149 h 162"/>
                <a:gd name="T62" fmla="*/ 71 w 120"/>
                <a:gd name="T63" fmla="*/ 125 h 162"/>
                <a:gd name="T64" fmla="*/ 79 w 120"/>
                <a:gd name="T65" fmla="*/ 120 h 162"/>
                <a:gd name="T66" fmla="*/ 75 w 120"/>
                <a:gd name="T67" fmla="*/ 102 h 162"/>
                <a:gd name="T68" fmla="*/ 96 w 120"/>
                <a:gd name="T69" fmla="*/ 86 h 162"/>
                <a:gd name="T70" fmla="*/ 102 w 120"/>
                <a:gd name="T71" fmla="*/ 75 h 162"/>
                <a:gd name="T72" fmla="*/ 100 w 120"/>
                <a:gd name="T73" fmla="*/ 60 h 162"/>
                <a:gd name="T74" fmla="*/ 90 w 120"/>
                <a:gd name="T75" fmla="*/ 49 h 162"/>
                <a:gd name="T76" fmla="*/ 86 w 120"/>
                <a:gd name="T77" fmla="*/ 53 h 162"/>
                <a:gd name="T78" fmla="*/ 83 w 120"/>
                <a:gd name="T79" fmla="*/ 53 h 162"/>
                <a:gd name="T80" fmla="*/ 80 w 120"/>
                <a:gd name="T81" fmla="*/ 48 h 162"/>
                <a:gd name="T82" fmla="*/ 89 w 120"/>
                <a:gd name="T83" fmla="*/ 44 h 162"/>
                <a:gd name="T84" fmla="*/ 90 w 120"/>
                <a:gd name="T85"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62">
                  <a:moveTo>
                    <a:pt x="100" y="60"/>
                  </a:moveTo>
                  <a:cubicBezTo>
                    <a:pt x="108" y="50"/>
                    <a:pt x="120" y="40"/>
                    <a:pt x="107" y="27"/>
                  </a:cubicBezTo>
                  <a:cubicBezTo>
                    <a:pt x="107" y="27"/>
                    <a:pt x="105" y="24"/>
                    <a:pt x="95" y="23"/>
                  </a:cubicBezTo>
                  <a:cubicBezTo>
                    <a:pt x="95" y="23"/>
                    <a:pt x="105" y="8"/>
                    <a:pt x="91" y="3"/>
                  </a:cubicBezTo>
                  <a:cubicBezTo>
                    <a:pt x="91" y="3"/>
                    <a:pt x="88" y="0"/>
                    <a:pt x="84" y="9"/>
                  </a:cubicBezTo>
                  <a:cubicBezTo>
                    <a:pt x="80" y="17"/>
                    <a:pt x="77" y="17"/>
                    <a:pt x="77" y="19"/>
                  </a:cubicBezTo>
                  <a:cubicBezTo>
                    <a:pt x="77" y="21"/>
                    <a:pt x="74" y="21"/>
                    <a:pt x="69" y="19"/>
                  </a:cubicBezTo>
                  <a:cubicBezTo>
                    <a:pt x="64" y="17"/>
                    <a:pt x="56" y="19"/>
                    <a:pt x="56" y="28"/>
                  </a:cubicBezTo>
                  <a:cubicBezTo>
                    <a:pt x="56" y="28"/>
                    <a:pt x="56" y="31"/>
                    <a:pt x="60" y="33"/>
                  </a:cubicBezTo>
                  <a:cubicBezTo>
                    <a:pt x="63" y="36"/>
                    <a:pt x="66" y="37"/>
                    <a:pt x="59" y="43"/>
                  </a:cubicBezTo>
                  <a:cubicBezTo>
                    <a:pt x="53" y="49"/>
                    <a:pt x="50" y="40"/>
                    <a:pt x="50" y="52"/>
                  </a:cubicBezTo>
                  <a:cubicBezTo>
                    <a:pt x="50" y="52"/>
                    <a:pt x="57" y="57"/>
                    <a:pt x="52" y="60"/>
                  </a:cubicBezTo>
                  <a:cubicBezTo>
                    <a:pt x="47" y="63"/>
                    <a:pt x="48" y="59"/>
                    <a:pt x="48" y="56"/>
                  </a:cubicBezTo>
                  <a:cubicBezTo>
                    <a:pt x="48" y="59"/>
                    <a:pt x="43" y="42"/>
                    <a:pt x="32" y="37"/>
                  </a:cubicBezTo>
                  <a:cubicBezTo>
                    <a:pt x="30" y="37"/>
                    <a:pt x="24" y="37"/>
                    <a:pt x="26" y="50"/>
                  </a:cubicBezTo>
                  <a:cubicBezTo>
                    <a:pt x="28" y="63"/>
                    <a:pt x="32" y="66"/>
                    <a:pt x="33" y="76"/>
                  </a:cubicBezTo>
                  <a:cubicBezTo>
                    <a:pt x="33" y="87"/>
                    <a:pt x="43" y="82"/>
                    <a:pt x="45" y="77"/>
                  </a:cubicBezTo>
                  <a:cubicBezTo>
                    <a:pt x="46" y="72"/>
                    <a:pt x="58" y="72"/>
                    <a:pt x="58" y="72"/>
                  </a:cubicBezTo>
                  <a:cubicBezTo>
                    <a:pt x="58" y="72"/>
                    <a:pt x="68" y="71"/>
                    <a:pt x="62" y="75"/>
                  </a:cubicBezTo>
                  <a:cubicBezTo>
                    <a:pt x="56" y="80"/>
                    <a:pt x="22" y="101"/>
                    <a:pt x="22" y="101"/>
                  </a:cubicBezTo>
                  <a:cubicBezTo>
                    <a:pt x="22" y="101"/>
                    <a:pt x="9" y="108"/>
                    <a:pt x="25" y="111"/>
                  </a:cubicBezTo>
                  <a:cubicBezTo>
                    <a:pt x="42" y="113"/>
                    <a:pt x="55" y="100"/>
                    <a:pt x="55" y="100"/>
                  </a:cubicBezTo>
                  <a:cubicBezTo>
                    <a:pt x="55" y="100"/>
                    <a:pt x="61" y="95"/>
                    <a:pt x="59" y="103"/>
                  </a:cubicBezTo>
                  <a:cubicBezTo>
                    <a:pt x="56" y="111"/>
                    <a:pt x="39" y="119"/>
                    <a:pt x="39" y="119"/>
                  </a:cubicBezTo>
                  <a:cubicBezTo>
                    <a:pt x="39" y="119"/>
                    <a:pt x="23" y="125"/>
                    <a:pt x="12" y="128"/>
                  </a:cubicBezTo>
                  <a:cubicBezTo>
                    <a:pt x="0" y="130"/>
                    <a:pt x="4" y="130"/>
                    <a:pt x="7" y="136"/>
                  </a:cubicBezTo>
                  <a:cubicBezTo>
                    <a:pt x="10" y="143"/>
                    <a:pt x="21" y="147"/>
                    <a:pt x="30" y="141"/>
                  </a:cubicBezTo>
                  <a:cubicBezTo>
                    <a:pt x="38" y="135"/>
                    <a:pt x="56" y="129"/>
                    <a:pt x="55" y="136"/>
                  </a:cubicBezTo>
                  <a:cubicBezTo>
                    <a:pt x="55" y="143"/>
                    <a:pt x="54" y="145"/>
                    <a:pt x="43" y="148"/>
                  </a:cubicBezTo>
                  <a:cubicBezTo>
                    <a:pt x="32" y="152"/>
                    <a:pt x="37" y="154"/>
                    <a:pt x="50" y="158"/>
                  </a:cubicBezTo>
                  <a:cubicBezTo>
                    <a:pt x="63" y="162"/>
                    <a:pt x="71" y="157"/>
                    <a:pt x="71" y="149"/>
                  </a:cubicBezTo>
                  <a:cubicBezTo>
                    <a:pt x="71" y="140"/>
                    <a:pt x="71" y="125"/>
                    <a:pt x="71" y="125"/>
                  </a:cubicBezTo>
                  <a:cubicBezTo>
                    <a:pt x="71" y="125"/>
                    <a:pt x="76" y="121"/>
                    <a:pt x="79" y="120"/>
                  </a:cubicBezTo>
                  <a:cubicBezTo>
                    <a:pt x="82" y="119"/>
                    <a:pt x="85" y="103"/>
                    <a:pt x="75" y="102"/>
                  </a:cubicBezTo>
                  <a:cubicBezTo>
                    <a:pt x="75" y="102"/>
                    <a:pt x="81" y="90"/>
                    <a:pt x="96" y="86"/>
                  </a:cubicBezTo>
                  <a:cubicBezTo>
                    <a:pt x="96" y="86"/>
                    <a:pt x="102" y="84"/>
                    <a:pt x="102" y="75"/>
                  </a:cubicBezTo>
                  <a:cubicBezTo>
                    <a:pt x="102" y="66"/>
                    <a:pt x="91" y="70"/>
                    <a:pt x="100" y="60"/>
                  </a:cubicBezTo>
                  <a:close/>
                  <a:moveTo>
                    <a:pt x="90" y="49"/>
                  </a:moveTo>
                  <a:cubicBezTo>
                    <a:pt x="88" y="51"/>
                    <a:pt x="86" y="53"/>
                    <a:pt x="86" y="53"/>
                  </a:cubicBezTo>
                  <a:cubicBezTo>
                    <a:pt x="85" y="59"/>
                    <a:pt x="85" y="55"/>
                    <a:pt x="83" y="53"/>
                  </a:cubicBezTo>
                  <a:cubicBezTo>
                    <a:pt x="80" y="51"/>
                    <a:pt x="80" y="48"/>
                    <a:pt x="80" y="48"/>
                  </a:cubicBezTo>
                  <a:cubicBezTo>
                    <a:pt x="81" y="38"/>
                    <a:pt x="89" y="44"/>
                    <a:pt x="89" y="44"/>
                  </a:cubicBezTo>
                  <a:cubicBezTo>
                    <a:pt x="89" y="44"/>
                    <a:pt x="92" y="48"/>
                    <a:pt x="9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4" name="组合 14"/>
          <p:cNvGrpSpPr/>
          <p:nvPr/>
        </p:nvGrpSpPr>
        <p:grpSpPr bwMode="auto">
          <a:xfrm>
            <a:off x="5729288" y="1647825"/>
            <a:ext cx="2925762" cy="2517776"/>
            <a:chOff x="9022" y="2595"/>
            <a:chExt cx="4607" cy="3966"/>
          </a:xfrm>
        </p:grpSpPr>
        <p:sp>
          <p:nvSpPr>
            <p:cNvPr id="3095" name="圆角矩形 72"/>
            <p:cNvSpPr>
              <a:spLocks noChangeArrowheads="1"/>
            </p:cNvSpPr>
            <p:nvPr/>
          </p:nvSpPr>
          <p:spPr bwMode="auto">
            <a:xfrm>
              <a:off x="9022" y="2595"/>
              <a:ext cx="3715"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6" name="圆角矩形 73"/>
            <p:cNvSpPr>
              <a:spLocks noChangeArrowheads="1"/>
            </p:cNvSpPr>
            <p:nvPr/>
          </p:nvSpPr>
          <p:spPr bwMode="auto">
            <a:xfrm>
              <a:off x="9546" y="4182"/>
              <a:ext cx="3862"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7" name="圆角矩形 75"/>
            <p:cNvSpPr>
              <a:spLocks noChangeArrowheads="1"/>
            </p:cNvSpPr>
            <p:nvPr/>
          </p:nvSpPr>
          <p:spPr bwMode="auto">
            <a:xfrm>
              <a:off x="9712" y="5745"/>
              <a:ext cx="3917"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8" name="TextBox 24"/>
            <p:cNvSpPr txBox="1">
              <a:spLocks noChangeArrowheads="1"/>
            </p:cNvSpPr>
            <p:nvPr/>
          </p:nvSpPr>
          <p:spPr bwMode="auto">
            <a:xfrm>
              <a:off x="9567" y="2627"/>
              <a:ext cx="2633" cy="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0033B5"/>
                  </a:solidFill>
                  <a:latin typeface="方正小标宋_GBK" panose="03000509000000000000" pitchFamily="65" charset="-122"/>
                  <a:ea typeface="方正小标宋_GBK" panose="03000509000000000000" pitchFamily="65" charset="-122"/>
                </a:rPr>
                <a:t>课程介绍</a:t>
              </a:r>
              <a:endPar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endParaRPr>
            </a:p>
          </p:txBody>
        </p:sp>
        <p:sp>
          <p:nvSpPr>
            <p:cNvPr id="3099" name="TextBox 25"/>
            <p:cNvSpPr txBox="1">
              <a:spLocks noChangeArrowheads="1"/>
            </p:cNvSpPr>
            <p:nvPr/>
          </p:nvSpPr>
          <p:spPr bwMode="auto">
            <a:xfrm>
              <a:off x="10210" y="4201"/>
              <a:ext cx="2885" cy="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0033B5"/>
                  </a:solidFill>
                  <a:latin typeface="方正小标宋_GBK" panose="03000509000000000000" pitchFamily="65" charset="-122"/>
                  <a:ea typeface="方正小标宋_GBK" panose="03000509000000000000" pitchFamily="65" charset="-122"/>
                  <a:sym typeface="宋体" panose="02010600030101010101" pitchFamily="2" charset="-122"/>
                </a:rPr>
                <a:t>课程安排</a:t>
              </a:r>
              <a:endPar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endParaRPr>
            </a:p>
          </p:txBody>
        </p:sp>
        <p:sp>
          <p:nvSpPr>
            <p:cNvPr id="3100" name="TextBox 30"/>
            <p:cNvSpPr txBox="1">
              <a:spLocks noChangeArrowheads="1"/>
            </p:cNvSpPr>
            <p:nvPr/>
          </p:nvSpPr>
          <p:spPr bwMode="auto">
            <a:xfrm>
              <a:off x="10087" y="5753"/>
              <a:ext cx="3220" cy="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C00000"/>
                  </a:solidFill>
                  <a:latin typeface="方正小标宋_GBK" panose="03000509000000000000" pitchFamily="65" charset="-122"/>
                  <a:ea typeface="方正小标宋_GBK" panose="03000509000000000000" pitchFamily="65" charset="-122"/>
                  <a:sym typeface="宋体" panose="02010600030101010101" pitchFamily="2" charset="-122"/>
                </a:rPr>
                <a:t>成绩评定</a:t>
              </a:r>
              <a:endParaRPr kumimoji="0" lang="zh-CN" altLang="en-US" sz="28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endParaRPr>
            </a:p>
          </p:txBody>
        </p:sp>
      </p:grpSp>
      <p:grpSp>
        <p:nvGrpSpPr>
          <p:cNvPr id="3075" name="组合 13"/>
          <p:cNvGrpSpPr/>
          <p:nvPr/>
        </p:nvGrpSpPr>
        <p:grpSpPr bwMode="auto">
          <a:xfrm>
            <a:off x="4356100" y="849313"/>
            <a:ext cx="1476375" cy="5697537"/>
            <a:chOff x="6859" y="1338"/>
            <a:chExt cx="2327" cy="8973"/>
          </a:xfrm>
        </p:grpSpPr>
        <p:sp>
          <p:nvSpPr>
            <p:cNvPr id="3088" name="Freeform 19"/>
            <p:cNvSpPr>
              <a:spLocks noChangeArrowheads="1"/>
            </p:cNvSpPr>
            <p:nvPr/>
          </p:nvSpPr>
          <p:spPr bwMode="auto">
            <a:xfrm>
              <a:off x="6859" y="1338"/>
              <a:ext cx="1840" cy="8973"/>
            </a:xfrm>
            <a:custGeom>
              <a:avLst/>
              <a:gdLst>
                <a:gd name="T0" fmla="*/ 0 w 1703"/>
                <a:gd name="T1" fmla="*/ 0 h 9079"/>
                <a:gd name="T2" fmla="*/ 3164 w 1703"/>
                <a:gd name="T3" fmla="*/ 4132 h 9079"/>
                <a:gd name="T4" fmla="*/ 0 w 1703"/>
                <a:gd name="T5" fmla="*/ 8264 h 9079"/>
                <a:gd name="T6" fmla="*/ 0 60000 65536"/>
                <a:gd name="T7" fmla="*/ 0 60000 65536"/>
                <a:gd name="T8" fmla="*/ 0 60000 65536"/>
                <a:gd name="T9" fmla="*/ 0 w 1703"/>
                <a:gd name="T10" fmla="*/ 0 h 9079"/>
                <a:gd name="T11" fmla="*/ 1703 w 1703"/>
                <a:gd name="T12" fmla="*/ 9079 h 9079"/>
              </a:gdLst>
              <a:ahLst/>
              <a:cxnLst>
                <a:cxn ang="T6">
                  <a:pos x="T0" y="T1"/>
                </a:cxn>
                <a:cxn ang="T7">
                  <a:pos x="T2" y="T3"/>
                </a:cxn>
                <a:cxn ang="T8">
                  <a:pos x="T4" y="T5"/>
                </a:cxn>
              </a:cxnLst>
              <a:rect l="T9" t="T10" r="T11" b="T12"/>
              <a:pathLst>
                <a:path w="1703" h="9079">
                  <a:moveTo>
                    <a:pt x="0" y="0"/>
                  </a:moveTo>
                  <a:cubicBezTo>
                    <a:pt x="1060" y="1213"/>
                    <a:pt x="1703" y="2801"/>
                    <a:pt x="1703" y="4539"/>
                  </a:cubicBezTo>
                  <a:cubicBezTo>
                    <a:pt x="1703" y="6277"/>
                    <a:pt x="1060" y="7865"/>
                    <a:pt x="0" y="9079"/>
                  </a:cubicBezTo>
                </a:path>
              </a:pathLst>
            </a:custGeom>
            <a:noFill/>
            <a:ln w="8">
              <a:solidFill>
                <a:srgbClr val="0033B5"/>
              </a:solidFill>
              <a:prstDash val="dash"/>
              <a:miter lim="800000"/>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9" name="椭圆 28"/>
            <p:cNvSpPr>
              <a:spLocks noChangeAspect="1" noChangeArrowheads="1"/>
            </p:cNvSpPr>
            <p:nvPr/>
          </p:nvSpPr>
          <p:spPr bwMode="auto">
            <a:xfrm>
              <a:off x="7531" y="2595"/>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0" name="椭圆 66"/>
            <p:cNvSpPr>
              <a:spLocks noChangeAspect="1" noChangeArrowheads="1"/>
            </p:cNvSpPr>
            <p:nvPr/>
          </p:nvSpPr>
          <p:spPr bwMode="auto">
            <a:xfrm>
              <a:off x="8069" y="4116"/>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1" name="椭圆 67"/>
            <p:cNvSpPr>
              <a:spLocks noChangeAspect="1" noChangeArrowheads="1"/>
            </p:cNvSpPr>
            <p:nvPr/>
          </p:nvSpPr>
          <p:spPr bwMode="auto">
            <a:xfrm>
              <a:off x="8156" y="5684"/>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2" name="TextBox 3"/>
            <p:cNvSpPr txBox="1">
              <a:spLocks noChangeArrowheads="1"/>
            </p:cNvSpPr>
            <p:nvPr/>
          </p:nvSpPr>
          <p:spPr bwMode="auto">
            <a:xfrm>
              <a:off x="7758" y="2691"/>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1</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93" name="TextBox 32"/>
            <p:cNvSpPr txBox="1">
              <a:spLocks noChangeArrowheads="1"/>
            </p:cNvSpPr>
            <p:nvPr/>
          </p:nvSpPr>
          <p:spPr bwMode="auto">
            <a:xfrm>
              <a:off x="8291" y="4144"/>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2</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94" name="TextBox 33"/>
            <p:cNvSpPr txBox="1">
              <a:spLocks noChangeArrowheads="1"/>
            </p:cNvSpPr>
            <p:nvPr/>
          </p:nvSpPr>
          <p:spPr bwMode="auto">
            <a:xfrm>
              <a:off x="8363" y="5770"/>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3</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grpSp>
      <p:grpSp>
        <p:nvGrpSpPr>
          <p:cNvPr id="3076" name="组合 12"/>
          <p:cNvGrpSpPr/>
          <p:nvPr/>
        </p:nvGrpSpPr>
        <p:grpSpPr bwMode="auto">
          <a:xfrm>
            <a:off x="2098675" y="2185988"/>
            <a:ext cx="2105025" cy="2057400"/>
            <a:chOff x="3306" y="4583"/>
            <a:chExt cx="3314" cy="3241"/>
          </a:xfrm>
        </p:grpSpPr>
        <p:sp>
          <p:nvSpPr>
            <p:cNvPr id="3086" name="Oval 14"/>
            <p:cNvSpPr>
              <a:spLocks noChangeArrowheads="1"/>
            </p:cNvSpPr>
            <p:nvPr/>
          </p:nvSpPr>
          <p:spPr bwMode="auto">
            <a:xfrm>
              <a:off x="3306" y="4583"/>
              <a:ext cx="3314" cy="3241"/>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7" name="TextBox 37"/>
            <p:cNvSpPr txBox="1">
              <a:spLocks noChangeArrowheads="1"/>
            </p:cNvSpPr>
            <p:nvPr/>
          </p:nvSpPr>
          <p:spPr bwMode="auto">
            <a:xfrm>
              <a:off x="4151" y="5785"/>
              <a:ext cx="1634" cy="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0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提要</a:t>
              </a:r>
            </a:p>
          </p:txBody>
        </p:sp>
      </p:grpSp>
      <p:sp>
        <p:nvSpPr>
          <p:cNvPr id="3081" name="椭圆 29"/>
          <p:cNvSpPr>
            <a:spLocks noChangeAspect="1" noChangeArrowheads="1"/>
          </p:cNvSpPr>
          <p:nvPr/>
        </p:nvSpPr>
        <p:spPr bwMode="auto">
          <a:xfrm>
            <a:off x="5024438" y="4589463"/>
            <a:ext cx="654050" cy="620712"/>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2" name="TextBox 31"/>
          <p:cNvSpPr txBox="1">
            <a:spLocks noChangeArrowheads="1"/>
          </p:cNvSpPr>
          <p:nvPr/>
        </p:nvSpPr>
        <p:spPr bwMode="auto">
          <a:xfrm>
            <a:off x="5160963" y="4652963"/>
            <a:ext cx="385762"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4</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83" name="圆角矩形 35"/>
          <p:cNvSpPr>
            <a:spLocks noChangeArrowheads="1"/>
          </p:cNvSpPr>
          <p:nvPr/>
        </p:nvSpPr>
        <p:spPr bwMode="auto">
          <a:xfrm>
            <a:off x="5991225" y="4606925"/>
            <a:ext cx="2359025" cy="519113"/>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4" name="TextBox 36"/>
          <p:cNvSpPr txBox="1">
            <a:spLocks noChangeArrowheads="1"/>
          </p:cNvSpPr>
          <p:nvPr/>
        </p:nvSpPr>
        <p:spPr bwMode="auto">
          <a:xfrm>
            <a:off x="6357938" y="4598988"/>
            <a:ext cx="1630362"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rPr>
              <a:t>分组建群</a:t>
            </a:r>
          </a:p>
        </p:txBody>
      </p:sp>
      <p:sp>
        <p:nvSpPr>
          <p:cNvPr id="2" name="等腰三角形 1"/>
          <p:cNvSpPr/>
          <p:nvPr/>
        </p:nvSpPr>
        <p:spPr>
          <a:xfrm flipV="1">
            <a:off x="5753147"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1">
              <a:ln>
                <a:noFill/>
              </a:ln>
              <a:solidFill>
                <a:prstClr val="white"/>
              </a:solidFill>
              <a:effectLst/>
              <a:uLnTx/>
              <a:uFillTx/>
              <a:latin typeface="方正小标宋_GBK" panose="03000509000000000000" pitchFamily="65" charset="-122"/>
              <a:ea typeface="方正小标宋_GBK" panose="03000509000000000000" pitchFamily="65" charset="-122"/>
            </a:endParaRPr>
          </a:p>
        </p:txBody>
      </p:sp>
      <p:sp>
        <p:nvSpPr>
          <p:cNvPr id="25" name="矩形 24">
            <a:extLst>
              <a:ext uri="{FF2B5EF4-FFF2-40B4-BE49-F238E27FC236}">
                <a16:creationId xmlns:a16="http://schemas.microsoft.com/office/drawing/2014/main" id="{7A199E0E-B8D8-43DE-A9B4-58402A26B322}"/>
              </a:ext>
            </a:extLst>
          </p:cNvPr>
          <p:cNvSpPr/>
          <p:nvPr/>
        </p:nvSpPr>
        <p:spPr>
          <a:xfrm>
            <a:off x="1615062" y="6361266"/>
            <a:ext cx="6941470" cy="338554"/>
          </a:xfrm>
          <a:prstGeom prst="rect">
            <a:avLst/>
          </a:prstGeom>
        </p:spPr>
        <p:txBody>
          <a:bodyPr wrap="square">
            <a:spAutoFit/>
          </a:bodyPr>
          <a:lstStyle/>
          <a:p>
            <a:r>
              <a:rPr lang="zh-CN" altLang="en-US" sz="1600" b="1" kern="1200" dirty="0">
                <a:solidFill>
                  <a:srgbClr val="454545"/>
                </a:solidFill>
                <a:latin typeface="方正小标宋_GBK" panose="03000509000000000000" pitchFamily="65" charset="-122"/>
                <a:ea typeface="方正小标宋_GBK" panose="03000509000000000000" pitchFamily="65" charset="-122"/>
              </a:rPr>
              <a:t>毛泽东思想和中国特色社会主义理论体系概论</a:t>
            </a:r>
          </a:p>
        </p:txBody>
      </p:sp>
      <p:sp>
        <p:nvSpPr>
          <p:cNvPr id="26" name="medal-round-variant-with-lines_30941">
            <a:extLst>
              <a:ext uri="{FF2B5EF4-FFF2-40B4-BE49-F238E27FC236}">
                <a16:creationId xmlns:a16="http://schemas.microsoft.com/office/drawing/2014/main" id="{178663E6-E311-43E6-B689-CDB7DAAD8857}"/>
              </a:ext>
            </a:extLst>
          </p:cNvPr>
          <p:cNvSpPr>
            <a:spLocks noChangeAspect="1"/>
          </p:cNvSpPr>
          <p:nvPr/>
        </p:nvSpPr>
        <p:spPr bwMode="auto">
          <a:xfrm>
            <a:off x="228773" y="6397752"/>
            <a:ext cx="137576" cy="249095"/>
          </a:xfrm>
          <a:custGeom>
            <a:avLst/>
            <a:gdLst>
              <a:gd name="connsiteX0" fmla="*/ 20030 w 332716"/>
              <a:gd name="connsiteY0" fmla="*/ 356849 h 602417"/>
              <a:gd name="connsiteX1" fmla="*/ 162018 w 332716"/>
              <a:gd name="connsiteY1" fmla="*/ 602417 h 602417"/>
              <a:gd name="connsiteX2" fmla="*/ 0 w 332716"/>
              <a:gd name="connsiteY2" fmla="*/ 436409 h 602417"/>
              <a:gd name="connsiteX3" fmla="*/ 20030 w 332716"/>
              <a:gd name="connsiteY3" fmla="*/ 356849 h 602417"/>
              <a:gd name="connsiteX4" fmla="*/ 40552 w 332716"/>
              <a:gd name="connsiteY4" fmla="*/ 327776 h 602417"/>
              <a:gd name="connsiteX5" fmla="*/ 275276 w 332716"/>
              <a:gd name="connsiteY5" fmla="*/ 562201 h 602417"/>
              <a:gd name="connsiteX6" fmla="*/ 189396 w 332716"/>
              <a:gd name="connsiteY6" fmla="*/ 600864 h 602417"/>
              <a:gd name="connsiteX7" fmla="*/ 35212 w 332716"/>
              <a:gd name="connsiteY7" fmla="*/ 334220 h 602417"/>
              <a:gd name="connsiteX8" fmla="*/ 40552 w 332716"/>
              <a:gd name="connsiteY8" fmla="*/ 327776 h 602417"/>
              <a:gd name="connsiteX9" fmla="*/ 64318 w 332716"/>
              <a:gd name="connsiteY9" fmla="*/ 305337 h 602417"/>
              <a:gd name="connsiteX10" fmla="*/ 331164 w 332716"/>
              <a:gd name="connsiteY10" fmla="*/ 459079 h 602417"/>
              <a:gd name="connsiteX11" fmla="*/ 292439 w 332716"/>
              <a:gd name="connsiteY11" fmla="*/ 544836 h 602417"/>
              <a:gd name="connsiteX12" fmla="*/ 57864 w 332716"/>
              <a:gd name="connsiteY12" fmla="*/ 310669 h 602417"/>
              <a:gd name="connsiteX13" fmla="*/ 64318 w 332716"/>
              <a:gd name="connsiteY13" fmla="*/ 305337 h 602417"/>
              <a:gd name="connsiteX14" fmla="*/ 33200 w 332716"/>
              <a:gd name="connsiteY14" fmla="*/ 0 h 602417"/>
              <a:gd name="connsiteX15" fmla="*/ 117314 w 332716"/>
              <a:gd name="connsiteY15" fmla="*/ 0 h 602417"/>
              <a:gd name="connsiteX16" fmla="*/ 117314 w 332716"/>
              <a:gd name="connsiteY16" fmla="*/ 202890 h 602417"/>
              <a:gd name="connsiteX17" fmla="*/ 143349 w 332716"/>
              <a:gd name="connsiteY17" fmla="*/ 202890 h 602417"/>
              <a:gd name="connsiteX18" fmla="*/ 143349 w 332716"/>
              <a:gd name="connsiteY18" fmla="*/ 0 h 602417"/>
              <a:gd name="connsiteX19" fmla="*/ 189634 w 332716"/>
              <a:gd name="connsiteY19" fmla="*/ 0 h 602417"/>
              <a:gd name="connsiteX20" fmla="*/ 189634 w 332716"/>
              <a:gd name="connsiteY20" fmla="*/ 202890 h 602417"/>
              <a:gd name="connsiteX21" fmla="*/ 215224 w 332716"/>
              <a:gd name="connsiteY21" fmla="*/ 202890 h 602417"/>
              <a:gd name="connsiteX22" fmla="*/ 215224 w 332716"/>
              <a:gd name="connsiteY22" fmla="*/ 0 h 602417"/>
              <a:gd name="connsiteX23" fmla="*/ 299560 w 332716"/>
              <a:gd name="connsiteY23" fmla="*/ 0 h 602417"/>
              <a:gd name="connsiteX24" fmla="*/ 299560 w 332716"/>
              <a:gd name="connsiteY24" fmla="*/ 210001 h 602417"/>
              <a:gd name="connsiteX25" fmla="*/ 313802 w 332716"/>
              <a:gd name="connsiteY25" fmla="*/ 210001 h 602417"/>
              <a:gd name="connsiteX26" fmla="*/ 327821 w 332716"/>
              <a:gd name="connsiteY26" fmla="*/ 224001 h 602417"/>
              <a:gd name="connsiteX27" fmla="*/ 313802 w 332716"/>
              <a:gd name="connsiteY27" fmla="*/ 238001 h 602417"/>
              <a:gd name="connsiteX28" fmla="*/ 269742 w 332716"/>
              <a:gd name="connsiteY28" fmla="*/ 238001 h 602417"/>
              <a:gd name="connsiteX29" fmla="*/ 254166 w 332716"/>
              <a:gd name="connsiteY29" fmla="*/ 245112 h 602417"/>
              <a:gd name="connsiteX30" fmla="*/ 186074 w 332716"/>
              <a:gd name="connsiteY30" fmla="*/ 245112 h 602417"/>
              <a:gd name="connsiteX31" fmla="*/ 187631 w 332716"/>
              <a:gd name="connsiteY31" fmla="*/ 252001 h 602417"/>
              <a:gd name="connsiteX32" fmla="*/ 181401 w 332716"/>
              <a:gd name="connsiteY32" fmla="*/ 266890 h 602417"/>
              <a:gd name="connsiteX33" fmla="*/ 175838 w 332716"/>
              <a:gd name="connsiteY33" fmla="*/ 270668 h 602417"/>
              <a:gd name="connsiteX34" fmla="*/ 332716 w 332716"/>
              <a:gd name="connsiteY34" fmla="*/ 432002 h 602417"/>
              <a:gd name="connsiteX35" fmla="*/ 87051 w 332716"/>
              <a:gd name="connsiteY35" fmla="*/ 290224 h 602417"/>
              <a:gd name="connsiteX36" fmla="*/ 157368 w 332716"/>
              <a:gd name="connsiteY36" fmla="*/ 270668 h 602417"/>
              <a:gd name="connsiteX37" fmla="*/ 151583 w 332716"/>
              <a:gd name="connsiteY37" fmla="*/ 266890 h 602417"/>
              <a:gd name="connsiteX38" fmla="*/ 145352 w 332716"/>
              <a:gd name="connsiteY38" fmla="*/ 252001 h 602417"/>
              <a:gd name="connsiteX39" fmla="*/ 146910 w 332716"/>
              <a:gd name="connsiteY39" fmla="*/ 245112 h 602417"/>
              <a:gd name="connsiteX40" fmla="*/ 78818 w 332716"/>
              <a:gd name="connsiteY40" fmla="*/ 245112 h 602417"/>
              <a:gd name="connsiteX41" fmla="*/ 63241 w 332716"/>
              <a:gd name="connsiteY41" fmla="*/ 238001 h 602417"/>
              <a:gd name="connsiteX42" fmla="*/ 19182 w 332716"/>
              <a:gd name="connsiteY42" fmla="*/ 238001 h 602417"/>
              <a:gd name="connsiteX43" fmla="*/ 4940 w 332716"/>
              <a:gd name="connsiteY43" fmla="*/ 224001 h 602417"/>
              <a:gd name="connsiteX44" fmla="*/ 19182 w 332716"/>
              <a:gd name="connsiteY44" fmla="*/ 210001 h 602417"/>
              <a:gd name="connsiteX45" fmla="*/ 33200 w 332716"/>
              <a:gd name="connsiteY45" fmla="*/ 210001 h 60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2716" h="602417">
                <a:moveTo>
                  <a:pt x="20030" y="356849"/>
                </a:moveTo>
                <a:lnTo>
                  <a:pt x="162018" y="602417"/>
                </a:lnTo>
                <a:cubicBezTo>
                  <a:pt x="72107" y="599973"/>
                  <a:pt x="0" y="526635"/>
                  <a:pt x="0" y="436409"/>
                </a:cubicBezTo>
                <a:cubicBezTo>
                  <a:pt x="0" y="407518"/>
                  <a:pt x="7344" y="380628"/>
                  <a:pt x="20030" y="356849"/>
                </a:cubicBezTo>
                <a:close/>
                <a:moveTo>
                  <a:pt x="40552" y="327776"/>
                </a:moveTo>
                <a:lnTo>
                  <a:pt x="275276" y="562201"/>
                </a:lnTo>
                <a:cubicBezTo>
                  <a:pt x="251470" y="582643"/>
                  <a:pt x="221879" y="596420"/>
                  <a:pt x="189396" y="600864"/>
                </a:cubicBezTo>
                <a:lnTo>
                  <a:pt x="35212" y="334220"/>
                </a:lnTo>
                <a:cubicBezTo>
                  <a:pt x="36992" y="331998"/>
                  <a:pt x="38772" y="329998"/>
                  <a:pt x="40552" y="327776"/>
                </a:cubicBezTo>
                <a:close/>
                <a:moveTo>
                  <a:pt x="64318" y="305337"/>
                </a:moveTo>
                <a:lnTo>
                  <a:pt x="331164" y="459079"/>
                </a:lnTo>
                <a:cubicBezTo>
                  <a:pt x="326713" y="491737"/>
                  <a:pt x="312914" y="521064"/>
                  <a:pt x="292439" y="544836"/>
                </a:cubicBezTo>
                <a:lnTo>
                  <a:pt x="57864" y="310669"/>
                </a:lnTo>
                <a:cubicBezTo>
                  <a:pt x="59867" y="308670"/>
                  <a:pt x="62093" y="307114"/>
                  <a:pt x="64318" y="305337"/>
                </a:cubicBezTo>
                <a:close/>
                <a:moveTo>
                  <a:pt x="33200" y="0"/>
                </a:moveTo>
                <a:lnTo>
                  <a:pt x="117314" y="0"/>
                </a:lnTo>
                <a:lnTo>
                  <a:pt x="117314" y="202890"/>
                </a:lnTo>
                <a:lnTo>
                  <a:pt x="143349" y="202890"/>
                </a:lnTo>
                <a:lnTo>
                  <a:pt x="143349" y="0"/>
                </a:lnTo>
                <a:lnTo>
                  <a:pt x="189634" y="0"/>
                </a:lnTo>
                <a:lnTo>
                  <a:pt x="189634" y="202890"/>
                </a:lnTo>
                <a:lnTo>
                  <a:pt x="215224" y="202890"/>
                </a:lnTo>
                <a:lnTo>
                  <a:pt x="215224" y="0"/>
                </a:lnTo>
                <a:lnTo>
                  <a:pt x="299560" y="0"/>
                </a:lnTo>
                <a:lnTo>
                  <a:pt x="299560" y="210001"/>
                </a:lnTo>
                <a:lnTo>
                  <a:pt x="313802" y="210001"/>
                </a:lnTo>
                <a:cubicBezTo>
                  <a:pt x="321590" y="210001"/>
                  <a:pt x="327821" y="216223"/>
                  <a:pt x="327821" y="224001"/>
                </a:cubicBezTo>
                <a:cubicBezTo>
                  <a:pt x="327821" y="231779"/>
                  <a:pt x="321590" y="238001"/>
                  <a:pt x="313802" y="238001"/>
                </a:cubicBezTo>
                <a:lnTo>
                  <a:pt x="269742" y="238001"/>
                </a:lnTo>
                <a:cubicBezTo>
                  <a:pt x="265737" y="242223"/>
                  <a:pt x="260396" y="245112"/>
                  <a:pt x="254166" y="245112"/>
                </a:cubicBezTo>
                <a:lnTo>
                  <a:pt x="186074" y="245112"/>
                </a:lnTo>
                <a:cubicBezTo>
                  <a:pt x="186964" y="247335"/>
                  <a:pt x="187631" y="249779"/>
                  <a:pt x="187631" y="252001"/>
                </a:cubicBezTo>
                <a:cubicBezTo>
                  <a:pt x="187631" y="257779"/>
                  <a:pt x="185406" y="263112"/>
                  <a:pt x="181401" y="266890"/>
                </a:cubicBezTo>
                <a:cubicBezTo>
                  <a:pt x="179843" y="268446"/>
                  <a:pt x="177840" y="269557"/>
                  <a:pt x="175838" y="270668"/>
                </a:cubicBezTo>
                <a:cubicBezTo>
                  <a:pt x="261954" y="275335"/>
                  <a:pt x="330491" y="345335"/>
                  <a:pt x="332716" y="432002"/>
                </a:cubicBezTo>
                <a:lnTo>
                  <a:pt x="87051" y="290224"/>
                </a:lnTo>
                <a:cubicBezTo>
                  <a:pt x="107968" y="278890"/>
                  <a:pt x="132001" y="272001"/>
                  <a:pt x="157368" y="270668"/>
                </a:cubicBezTo>
                <a:cubicBezTo>
                  <a:pt x="155143" y="269779"/>
                  <a:pt x="153140" y="268446"/>
                  <a:pt x="151583" y="266890"/>
                </a:cubicBezTo>
                <a:cubicBezTo>
                  <a:pt x="147577" y="262890"/>
                  <a:pt x="145352" y="257557"/>
                  <a:pt x="145352" y="252001"/>
                </a:cubicBezTo>
                <a:cubicBezTo>
                  <a:pt x="145352" y="249779"/>
                  <a:pt x="146019" y="247335"/>
                  <a:pt x="146910" y="245112"/>
                </a:cubicBezTo>
                <a:lnTo>
                  <a:pt x="78818" y="245112"/>
                </a:lnTo>
                <a:cubicBezTo>
                  <a:pt x="72587" y="245112"/>
                  <a:pt x="67024" y="242223"/>
                  <a:pt x="63241" y="238001"/>
                </a:cubicBezTo>
                <a:lnTo>
                  <a:pt x="19182" y="238001"/>
                </a:lnTo>
                <a:cubicBezTo>
                  <a:pt x="11393" y="238001"/>
                  <a:pt x="4940" y="231779"/>
                  <a:pt x="4940" y="224001"/>
                </a:cubicBezTo>
                <a:cubicBezTo>
                  <a:pt x="4940" y="216223"/>
                  <a:pt x="11393" y="210001"/>
                  <a:pt x="19182" y="210001"/>
                </a:cubicBezTo>
                <a:lnTo>
                  <a:pt x="33200" y="210001"/>
                </a:lnTo>
                <a:close/>
              </a:path>
            </a:pathLst>
          </a:custGeom>
          <a:solidFill>
            <a:srgbClr val="094BB7"/>
          </a:solidFill>
          <a:ln>
            <a:noFill/>
          </a:ln>
          <a:effectLst>
            <a:outerShdw blurRad="50800" dist="38100" dir="2700000" algn="tl" rotWithShape="0">
              <a:prstClr val="black">
                <a:alpha val="40000"/>
              </a:prstClr>
            </a:outerShdw>
          </a:effectLst>
        </p:spPr>
      </p:sp>
      <p:grpSp>
        <p:nvGrpSpPr>
          <p:cNvPr id="27" name="组合 26">
            <a:extLst>
              <a:ext uri="{FF2B5EF4-FFF2-40B4-BE49-F238E27FC236}">
                <a16:creationId xmlns:a16="http://schemas.microsoft.com/office/drawing/2014/main" id="{7C24B46E-31A0-4295-B478-6AE289E06C45}"/>
              </a:ext>
            </a:extLst>
          </p:cNvPr>
          <p:cNvGrpSpPr/>
          <p:nvPr/>
        </p:nvGrpSpPr>
        <p:grpSpPr>
          <a:xfrm>
            <a:off x="527597" y="6410561"/>
            <a:ext cx="912793" cy="242507"/>
            <a:chOff x="5415757" y="2776539"/>
            <a:chExt cx="3417888" cy="908051"/>
          </a:xfrm>
          <a:solidFill>
            <a:srgbClr val="C00000"/>
          </a:solidFill>
          <a:effectLst>
            <a:outerShdw blurRad="50800" dist="38100" dir="2700000" algn="tl" rotWithShape="0">
              <a:prstClr val="black">
                <a:alpha val="40000"/>
              </a:prstClr>
            </a:outerShdw>
          </a:effectLst>
        </p:grpSpPr>
        <p:sp>
          <p:nvSpPr>
            <p:cNvPr id="28" name="îşlíḓê">
              <a:extLst>
                <a:ext uri="{FF2B5EF4-FFF2-40B4-BE49-F238E27FC236}">
                  <a16:creationId xmlns:a16="http://schemas.microsoft.com/office/drawing/2014/main" id="{5E796531-B73F-44CF-A66F-0F6DFFA68DB3}"/>
                </a:ext>
              </a:extLst>
            </p:cNvPr>
            <p:cNvSpPr/>
            <p:nvPr userDrawn="1"/>
          </p:nvSpPr>
          <p:spPr bwMode="auto">
            <a:xfrm>
              <a:off x="5577682" y="2901952"/>
              <a:ext cx="123825" cy="214313"/>
            </a:xfrm>
            <a:custGeom>
              <a:avLst/>
              <a:gdLst>
                <a:gd name="T0" fmla="*/ 20 w 24"/>
                <a:gd name="T1" fmla="*/ 28 h 41"/>
                <a:gd name="T2" fmla="*/ 14 w 24"/>
                <a:gd name="T3" fmla="*/ 9 h 41"/>
                <a:gd name="T4" fmla="*/ 4 w 24"/>
                <a:gd name="T5" fmla="*/ 10 h 41"/>
                <a:gd name="T6" fmla="*/ 5 w 24"/>
                <a:gd name="T7" fmla="*/ 32 h 41"/>
                <a:gd name="T8" fmla="*/ 20 w 24"/>
                <a:gd name="T9" fmla="*/ 28 h 41"/>
              </a:gdLst>
              <a:ahLst/>
              <a:cxnLst>
                <a:cxn ang="0">
                  <a:pos x="T0" y="T1"/>
                </a:cxn>
                <a:cxn ang="0">
                  <a:pos x="T2" y="T3"/>
                </a:cxn>
                <a:cxn ang="0">
                  <a:pos x="T4" y="T5"/>
                </a:cxn>
                <a:cxn ang="0">
                  <a:pos x="T6" y="T7"/>
                </a:cxn>
                <a:cxn ang="0">
                  <a:pos x="T8" y="T9"/>
                </a:cxn>
              </a:cxnLst>
              <a:rect l="0" t="0" r="r" b="b"/>
              <a:pathLst>
                <a:path w="24" h="41">
                  <a:moveTo>
                    <a:pt x="20" y="28"/>
                  </a:moveTo>
                  <a:cubicBezTo>
                    <a:pt x="24" y="20"/>
                    <a:pt x="14" y="9"/>
                    <a:pt x="14" y="9"/>
                  </a:cubicBezTo>
                  <a:cubicBezTo>
                    <a:pt x="14" y="9"/>
                    <a:pt x="8" y="0"/>
                    <a:pt x="4" y="10"/>
                  </a:cubicBezTo>
                  <a:cubicBezTo>
                    <a:pt x="0" y="20"/>
                    <a:pt x="0" y="23"/>
                    <a:pt x="5" y="32"/>
                  </a:cubicBezTo>
                  <a:cubicBezTo>
                    <a:pt x="9" y="41"/>
                    <a:pt x="16" y="35"/>
                    <a:pt x="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29" name="iṧļïḍé">
              <a:extLst>
                <a:ext uri="{FF2B5EF4-FFF2-40B4-BE49-F238E27FC236}">
                  <a16:creationId xmlns:a16="http://schemas.microsoft.com/office/drawing/2014/main" id="{A50C431C-FD9C-47CA-9132-F5F36FDCF26A}"/>
                </a:ext>
              </a:extLst>
            </p:cNvPr>
            <p:cNvSpPr/>
            <p:nvPr userDrawn="1"/>
          </p:nvSpPr>
          <p:spPr bwMode="auto">
            <a:xfrm>
              <a:off x="5415757" y="3016252"/>
              <a:ext cx="747713" cy="668338"/>
            </a:xfrm>
            <a:custGeom>
              <a:avLst/>
              <a:gdLst>
                <a:gd name="T0" fmla="*/ 138 w 144"/>
                <a:gd name="T1" fmla="*/ 24 h 128"/>
                <a:gd name="T2" fmla="*/ 135 w 144"/>
                <a:gd name="T3" fmla="*/ 20 h 128"/>
                <a:gd name="T4" fmla="*/ 126 w 144"/>
                <a:gd name="T5" fmla="*/ 23 h 128"/>
                <a:gd name="T6" fmla="*/ 117 w 144"/>
                <a:gd name="T7" fmla="*/ 29 h 128"/>
                <a:gd name="T8" fmla="*/ 120 w 144"/>
                <a:gd name="T9" fmla="*/ 23 h 128"/>
                <a:gd name="T10" fmla="*/ 131 w 144"/>
                <a:gd name="T11" fmla="*/ 15 h 128"/>
                <a:gd name="T12" fmla="*/ 138 w 144"/>
                <a:gd name="T13" fmla="*/ 9 h 128"/>
                <a:gd name="T14" fmla="*/ 127 w 144"/>
                <a:gd name="T15" fmla="*/ 5 h 128"/>
                <a:gd name="T16" fmla="*/ 112 w 144"/>
                <a:gd name="T17" fmla="*/ 5 h 128"/>
                <a:gd name="T18" fmla="*/ 102 w 144"/>
                <a:gd name="T19" fmla="*/ 8 h 128"/>
                <a:gd name="T20" fmla="*/ 100 w 144"/>
                <a:gd name="T21" fmla="*/ 24 h 128"/>
                <a:gd name="T22" fmla="*/ 88 w 144"/>
                <a:gd name="T23" fmla="*/ 33 h 128"/>
                <a:gd name="T24" fmla="*/ 83 w 144"/>
                <a:gd name="T25" fmla="*/ 31 h 128"/>
                <a:gd name="T26" fmla="*/ 91 w 144"/>
                <a:gd name="T27" fmla="*/ 26 h 128"/>
                <a:gd name="T28" fmla="*/ 91 w 144"/>
                <a:gd name="T29" fmla="*/ 21 h 128"/>
                <a:gd name="T30" fmla="*/ 82 w 144"/>
                <a:gd name="T31" fmla="*/ 10 h 128"/>
                <a:gd name="T32" fmla="*/ 70 w 144"/>
                <a:gd name="T33" fmla="*/ 12 h 128"/>
                <a:gd name="T34" fmla="*/ 63 w 144"/>
                <a:gd name="T35" fmla="*/ 30 h 128"/>
                <a:gd name="T36" fmla="*/ 58 w 144"/>
                <a:gd name="T37" fmla="*/ 42 h 128"/>
                <a:gd name="T38" fmla="*/ 58 w 144"/>
                <a:gd name="T39" fmla="*/ 52 h 128"/>
                <a:gd name="T40" fmla="*/ 39 w 144"/>
                <a:gd name="T41" fmla="*/ 61 h 128"/>
                <a:gd name="T42" fmla="*/ 35 w 144"/>
                <a:gd name="T43" fmla="*/ 58 h 128"/>
                <a:gd name="T44" fmla="*/ 9 w 144"/>
                <a:gd name="T45" fmla="*/ 90 h 128"/>
                <a:gd name="T46" fmla="*/ 3 w 144"/>
                <a:gd name="T47" fmla="*/ 115 h 128"/>
                <a:gd name="T48" fmla="*/ 20 w 144"/>
                <a:gd name="T49" fmla="*/ 114 h 128"/>
                <a:gd name="T50" fmla="*/ 33 w 144"/>
                <a:gd name="T51" fmla="*/ 82 h 128"/>
                <a:gd name="T52" fmla="*/ 42 w 144"/>
                <a:gd name="T53" fmla="*/ 80 h 128"/>
                <a:gd name="T54" fmla="*/ 56 w 144"/>
                <a:gd name="T55" fmla="*/ 73 h 128"/>
                <a:gd name="T56" fmla="*/ 58 w 144"/>
                <a:gd name="T57" fmla="*/ 79 h 128"/>
                <a:gd name="T58" fmla="*/ 58 w 144"/>
                <a:gd name="T59" fmla="*/ 89 h 128"/>
                <a:gd name="T60" fmla="*/ 76 w 144"/>
                <a:gd name="T61" fmla="*/ 70 h 128"/>
                <a:gd name="T62" fmla="*/ 77 w 144"/>
                <a:gd name="T63" fmla="*/ 60 h 128"/>
                <a:gd name="T64" fmla="*/ 95 w 144"/>
                <a:gd name="T65" fmla="*/ 42 h 128"/>
                <a:gd name="T66" fmla="*/ 95 w 144"/>
                <a:gd name="T67" fmla="*/ 53 h 128"/>
                <a:gd name="T68" fmla="*/ 96 w 144"/>
                <a:gd name="T69" fmla="*/ 67 h 128"/>
                <a:gd name="T70" fmla="*/ 113 w 144"/>
                <a:gd name="T71" fmla="*/ 50 h 128"/>
                <a:gd name="T72" fmla="*/ 116 w 144"/>
                <a:gd name="T73" fmla="*/ 50 h 128"/>
                <a:gd name="T74" fmla="*/ 117 w 144"/>
                <a:gd name="T75" fmla="*/ 87 h 128"/>
                <a:gd name="T76" fmla="*/ 135 w 144"/>
                <a:gd name="T77" fmla="*/ 66 h 128"/>
                <a:gd name="T78" fmla="*/ 134 w 144"/>
                <a:gd name="T79" fmla="*/ 40 h 128"/>
                <a:gd name="T80" fmla="*/ 144 w 144"/>
                <a:gd name="T81" fmla="*/ 28 h 128"/>
                <a:gd name="T82" fmla="*/ 138 w 144"/>
                <a:gd name="T83"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28">
                  <a:moveTo>
                    <a:pt x="138" y="24"/>
                  </a:moveTo>
                  <a:cubicBezTo>
                    <a:pt x="138" y="24"/>
                    <a:pt x="135" y="23"/>
                    <a:pt x="135" y="20"/>
                  </a:cubicBezTo>
                  <a:cubicBezTo>
                    <a:pt x="135" y="20"/>
                    <a:pt x="130" y="17"/>
                    <a:pt x="126" y="23"/>
                  </a:cubicBezTo>
                  <a:cubicBezTo>
                    <a:pt x="122" y="28"/>
                    <a:pt x="120" y="30"/>
                    <a:pt x="117" y="29"/>
                  </a:cubicBezTo>
                  <a:cubicBezTo>
                    <a:pt x="114" y="28"/>
                    <a:pt x="118" y="25"/>
                    <a:pt x="120" y="23"/>
                  </a:cubicBezTo>
                  <a:cubicBezTo>
                    <a:pt x="123" y="22"/>
                    <a:pt x="127" y="16"/>
                    <a:pt x="131" y="15"/>
                  </a:cubicBezTo>
                  <a:cubicBezTo>
                    <a:pt x="136" y="14"/>
                    <a:pt x="138" y="14"/>
                    <a:pt x="138" y="9"/>
                  </a:cubicBezTo>
                  <a:cubicBezTo>
                    <a:pt x="138" y="5"/>
                    <a:pt x="137" y="0"/>
                    <a:pt x="127" y="5"/>
                  </a:cubicBezTo>
                  <a:cubicBezTo>
                    <a:pt x="117" y="10"/>
                    <a:pt x="114" y="9"/>
                    <a:pt x="112" y="5"/>
                  </a:cubicBezTo>
                  <a:cubicBezTo>
                    <a:pt x="109" y="0"/>
                    <a:pt x="103" y="1"/>
                    <a:pt x="102" y="8"/>
                  </a:cubicBezTo>
                  <a:cubicBezTo>
                    <a:pt x="102" y="16"/>
                    <a:pt x="100" y="24"/>
                    <a:pt x="100" y="24"/>
                  </a:cubicBezTo>
                  <a:cubicBezTo>
                    <a:pt x="88" y="33"/>
                    <a:pt x="88" y="33"/>
                    <a:pt x="88" y="33"/>
                  </a:cubicBezTo>
                  <a:cubicBezTo>
                    <a:pt x="88" y="33"/>
                    <a:pt x="79" y="34"/>
                    <a:pt x="83" y="31"/>
                  </a:cubicBezTo>
                  <a:cubicBezTo>
                    <a:pt x="87" y="27"/>
                    <a:pt x="91" y="26"/>
                    <a:pt x="91" y="26"/>
                  </a:cubicBezTo>
                  <a:cubicBezTo>
                    <a:pt x="91" y="21"/>
                    <a:pt x="91" y="21"/>
                    <a:pt x="91" y="21"/>
                  </a:cubicBezTo>
                  <a:cubicBezTo>
                    <a:pt x="91" y="21"/>
                    <a:pt x="84" y="15"/>
                    <a:pt x="82" y="10"/>
                  </a:cubicBezTo>
                  <a:cubicBezTo>
                    <a:pt x="80" y="4"/>
                    <a:pt x="71" y="2"/>
                    <a:pt x="70" y="12"/>
                  </a:cubicBezTo>
                  <a:cubicBezTo>
                    <a:pt x="69" y="22"/>
                    <a:pt x="68" y="27"/>
                    <a:pt x="63" y="30"/>
                  </a:cubicBezTo>
                  <a:cubicBezTo>
                    <a:pt x="58" y="34"/>
                    <a:pt x="48" y="39"/>
                    <a:pt x="58" y="42"/>
                  </a:cubicBezTo>
                  <a:cubicBezTo>
                    <a:pt x="67" y="45"/>
                    <a:pt x="61" y="48"/>
                    <a:pt x="58" y="52"/>
                  </a:cubicBezTo>
                  <a:cubicBezTo>
                    <a:pt x="54" y="56"/>
                    <a:pt x="42" y="65"/>
                    <a:pt x="39" y="61"/>
                  </a:cubicBezTo>
                  <a:cubicBezTo>
                    <a:pt x="35" y="58"/>
                    <a:pt x="35" y="58"/>
                    <a:pt x="35" y="58"/>
                  </a:cubicBezTo>
                  <a:cubicBezTo>
                    <a:pt x="35" y="58"/>
                    <a:pt x="18" y="82"/>
                    <a:pt x="9" y="90"/>
                  </a:cubicBezTo>
                  <a:cubicBezTo>
                    <a:pt x="1" y="97"/>
                    <a:pt x="0" y="105"/>
                    <a:pt x="3" y="115"/>
                  </a:cubicBezTo>
                  <a:cubicBezTo>
                    <a:pt x="5" y="126"/>
                    <a:pt x="17" y="128"/>
                    <a:pt x="20" y="114"/>
                  </a:cubicBezTo>
                  <a:cubicBezTo>
                    <a:pt x="22" y="100"/>
                    <a:pt x="29" y="88"/>
                    <a:pt x="33" y="82"/>
                  </a:cubicBezTo>
                  <a:cubicBezTo>
                    <a:pt x="37" y="75"/>
                    <a:pt x="42" y="80"/>
                    <a:pt x="42" y="80"/>
                  </a:cubicBezTo>
                  <a:cubicBezTo>
                    <a:pt x="42" y="80"/>
                    <a:pt x="51" y="80"/>
                    <a:pt x="56" y="73"/>
                  </a:cubicBezTo>
                  <a:cubicBezTo>
                    <a:pt x="60" y="66"/>
                    <a:pt x="60" y="76"/>
                    <a:pt x="58" y="79"/>
                  </a:cubicBezTo>
                  <a:cubicBezTo>
                    <a:pt x="56" y="82"/>
                    <a:pt x="49" y="89"/>
                    <a:pt x="58" y="89"/>
                  </a:cubicBezTo>
                  <a:cubicBezTo>
                    <a:pt x="66" y="89"/>
                    <a:pt x="73" y="80"/>
                    <a:pt x="76" y="70"/>
                  </a:cubicBezTo>
                  <a:cubicBezTo>
                    <a:pt x="77" y="60"/>
                    <a:pt x="77" y="60"/>
                    <a:pt x="77" y="60"/>
                  </a:cubicBezTo>
                  <a:cubicBezTo>
                    <a:pt x="77" y="60"/>
                    <a:pt x="88" y="47"/>
                    <a:pt x="95" y="42"/>
                  </a:cubicBezTo>
                  <a:cubicBezTo>
                    <a:pt x="95" y="53"/>
                    <a:pt x="95" y="53"/>
                    <a:pt x="95" y="53"/>
                  </a:cubicBezTo>
                  <a:cubicBezTo>
                    <a:pt x="95" y="53"/>
                    <a:pt x="86" y="65"/>
                    <a:pt x="96" y="67"/>
                  </a:cubicBezTo>
                  <a:cubicBezTo>
                    <a:pt x="106" y="69"/>
                    <a:pt x="110" y="61"/>
                    <a:pt x="113" y="50"/>
                  </a:cubicBezTo>
                  <a:cubicBezTo>
                    <a:pt x="116" y="50"/>
                    <a:pt x="116" y="50"/>
                    <a:pt x="116" y="50"/>
                  </a:cubicBezTo>
                  <a:cubicBezTo>
                    <a:pt x="117" y="87"/>
                    <a:pt x="117" y="87"/>
                    <a:pt x="117" y="87"/>
                  </a:cubicBezTo>
                  <a:cubicBezTo>
                    <a:pt x="117" y="87"/>
                    <a:pt x="132" y="87"/>
                    <a:pt x="135" y="66"/>
                  </a:cubicBezTo>
                  <a:cubicBezTo>
                    <a:pt x="134" y="40"/>
                    <a:pt x="134" y="40"/>
                    <a:pt x="134" y="40"/>
                  </a:cubicBezTo>
                  <a:cubicBezTo>
                    <a:pt x="134" y="40"/>
                    <a:pt x="143" y="34"/>
                    <a:pt x="144" y="28"/>
                  </a:cubicBezTo>
                  <a:cubicBezTo>
                    <a:pt x="144" y="23"/>
                    <a:pt x="138" y="24"/>
                    <a:pt x="13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0" name="íṣľiḋé">
              <a:extLst>
                <a:ext uri="{FF2B5EF4-FFF2-40B4-BE49-F238E27FC236}">
                  <a16:creationId xmlns:a16="http://schemas.microsoft.com/office/drawing/2014/main" id="{EA5EB33A-539E-4E3D-B041-71F1994EA669}"/>
                </a:ext>
              </a:extLst>
            </p:cNvPr>
            <p:cNvSpPr/>
            <p:nvPr userDrawn="1"/>
          </p:nvSpPr>
          <p:spPr bwMode="auto">
            <a:xfrm>
              <a:off x="6631782" y="2892427"/>
              <a:ext cx="119063" cy="187325"/>
            </a:xfrm>
            <a:custGeom>
              <a:avLst/>
              <a:gdLst>
                <a:gd name="T0" fmla="*/ 10 w 23"/>
                <a:gd name="T1" fmla="*/ 6 h 36"/>
                <a:gd name="T2" fmla="*/ 3 w 23"/>
                <a:gd name="T3" fmla="*/ 10 h 36"/>
                <a:gd name="T4" fmla="*/ 3 w 23"/>
                <a:gd name="T5" fmla="*/ 30 h 36"/>
                <a:gd name="T6" fmla="*/ 19 w 23"/>
                <a:gd name="T7" fmla="*/ 30 h 36"/>
                <a:gd name="T8" fmla="*/ 18 w 23"/>
                <a:gd name="T9" fmla="*/ 14 h 36"/>
                <a:gd name="T10" fmla="*/ 10 w 23"/>
                <a:gd name="T11" fmla="*/ 6 h 36"/>
              </a:gdLst>
              <a:ahLst/>
              <a:cxnLst>
                <a:cxn ang="0">
                  <a:pos x="T0" y="T1"/>
                </a:cxn>
                <a:cxn ang="0">
                  <a:pos x="T2" y="T3"/>
                </a:cxn>
                <a:cxn ang="0">
                  <a:pos x="T4" y="T5"/>
                </a:cxn>
                <a:cxn ang="0">
                  <a:pos x="T6" y="T7"/>
                </a:cxn>
                <a:cxn ang="0">
                  <a:pos x="T8" y="T9"/>
                </a:cxn>
                <a:cxn ang="0">
                  <a:pos x="T10" y="T11"/>
                </a:cxn>
              </a:cxnLst>
              <a:rect l="0" t="0" r="r" b="b"/>
              <a:pathLst>
                <a:path w="23" h="36">
                  <a:moveTo>
                    <a:pt x="10" y="6"/>
                  </a:moveTo>
                  <a:cubicBezTo>
                    <a:pt x="10" y="6"/>
                    <a:pt x="6" y="0"/>
                    <a:pt x="3" y="10"/>
                  </a:cubicBezTo>
                  <a:cubicBezTo>
                    <a:pt x="0" y="19"/>
                    <a:pt x="4" y="24"/>
                    <a:pt x="3" y="30"/>
                  </a:cubicBezTo>
                  <a:cubicBezTo>
                    <a:pt x="2" y="36"/>
                    <a:pt x="15" y="34"/>
                    <a:pt x="19" y="30"/>
                  </a:cubicBezTo>
                  <a:cubicBezTo>
                    <a:pt x="23" y="27"/>
                    <a:pt x="23" y="18"/>
                    <a:pt x="18" y="14"/>
                  </a:cubicBezTo>
                  <a:cubicBezTo>
                    <a:pt x="12" y="9"/>
                    <a:pt x="10"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1" name="íṡḷïďé">
              <a:extLst>
                <a:ext uri="{FF2B5EF4-FFF2-40B4-BE49-F238E27FC236}">
                  <a16:creationId xmlns:a16="http://schemas.microsoft.com/office/drawing/2014/main" id="{DF3FD81C-0E27-4FA8-AD84-A3F859128BD9}"/>
                </a:ext>
              </a:extLst>
            </p:cNvPr>
            <p:cNvSpPr/>
            <p:nvPr userDrawn="1"/>
          </p:nvSpPr>
          <p:spPr bwMode="auto">
            <a:xfrm>
              <a:off x="6538119" y="3100389"/>
              <a:ext cx="139700" cy="182563"/>
            </a:xfrm>
            <a:custGeom>
              <a:avLst/>
              <a:gdLst>
                <a:gd name="T0" fmla="*/ 8 w 27"/>
                <a:gd name="T1" fmla="*/ 31 h 35"/>
                <a:gd name="T2" fmla="*/ 21 w 27"/>
                <a:gd name="T3" fmla="*/ 25 h 35"/>
                <a:gd name="T4" fmla="*/ 16 w 27"/>
                <a:gd name="T5" fmla="*/ 8 h 35"/>
                <a:gd name="T6" fmla="*/ 8 w 27"/>
                <a:gd name="T7" fmla="*/ 4 h 35"/>
                <a:gd name="T8" fmla="*/ 2 w 27"/>
                <a:gd name="T9" fmla="*/ 19 h 35"/>
                <a:gd name="T10" fmla="*/ 8 w 27"/>
                <a:gd name="T11" fmla="*/ 31 h 35"/>
              </a:gdLst>
              <a:ahLst/>
              <a:cxnLst>
                <a:cxn ang="0">
                  <a:pos x="T0" y="T1"/>
                </a:cxn>
                <a:cxn ang="0">
                  <a:pos x="T2" y="T3"/>
                </a:cxn>
                <a:cxn ang="0">
                  <a:pos x="T4" y="T5"/>
                </a:cxn>
                <a:cxn ang="0">
                  <a:pos x="T6" y="T7"/>
                </a:cxn>
                <a:cxn ang="0">
                  <a:pos x="T8" y="T9"/>
                </a:cxn>
                <a:cxn ang="0">
                  <a:pos x="T10" y="T11"/>
                </a:cxn>
              </a:cxnLst>
              <a:rect l="0" t="0" r="r" b="b"/>
              <a:pathLst>
                <a:path w="27" h="35">
                  <a:moveTo>
                    <a:pt x="8" y="31"/>
                  </a:moveTo>
                  <a:cubicBezTo>
                    <a:pt x="8" y="31"/>
                    <a:pt x="15" y="35"/>
                    <a:pt x="21" y="25"/>
                  </a:cubicBezTo>
                  <a:cubicBezTo>
                    <a:pt x="27" y="14"/>
                    <a:pt x="16" y="8"/>
                    <a:pt x="16" y="8"/>
                  </a:cubicBezTo>
                  <a:cubicBezTo>
                    <a:pt x="16" y="8"/>
                    <a:pt x="13" y="0"/>
                    <a:pt x="8" y="4"/>
                  </a:cubicBezTo>
                  <a:cubicBezTo>
                    <a:pt x="3" y="7"/>
                    <a:pt x="0" y="13"/>
                    <a:pt x="2" y="19"/>
                  </a:cubicBezTo>
                  <a:cubicBezTo>
                    <a:pt x="5" y="25"/>
                    <a:pt x="7" y="23"/>
                    <a:pt x="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2" name="iṩļîḋe">
              <a:extLst>
                <a:ext uri="{FF2B5EF4-FFF2-40B4-BE49-F238E27FC236}">
                  <a16:creationId xmlns:a16="http://schemas.microsoft.com/office/drawing/2014/main" id="{BEB6EA9A-D69B-4A27-AF9B-E66AF18724A7}"/>
                </a:ext>
              </a:extLst>
            </p:cNvPr>
            <p:cNvSpPr/>
            <p:nvPr userDrawn="1"/>
          </p:nvSpPr>
          <p:spPr bwMode="auto">
            <a:xfrm>
              <a:off x="6330157" y="3225802"/>
              <a:ext cx="363538" cy="449263"/>
            </a:xfrm>
            <a:custGeom>
              <a:avLst/>
              <a:gdLst>
                <a:gd name="T0" fmla="*/ 63 w 70"/>
                <a:gd name="T1" fmla="*/ 12 h 86"/>
                <a:gd name="T2" fmla="*/ 15 w 70"/>
                <a:gd name="T3" fmla="*/ 58 h 86"/>
                <a:gd name="T4" fmla="*/ 17 w 70"/>
                <a:gd name="T5" fmla="*/ 76 h 86"/>
                <a:gd name="T6" fmla="*/ 33 w 70"/>
                <a:gd name="T7" fmla="*/ 73 h 86"/>
                <a:gd name="T8" fmla="*/ 70 w 70"/>
                <a:gd name="T9" fmla="*/ 14 h 86"/>
                <a:gd name="T10" fmla="*/ 70 w 70"/>
                <a:gd name="T11" fmla="*/ 10 h 86"/>
                <a:gd name="T12" fmla="*/ 63 w 70"/>
                <a:gd name="T13" fmla="*/ 12 h 86"/>
              </a:gdLst>
              <a:ahLst/>
              <a:cxnLst>
                <a:cxn ang="0">
                  <a:pos x="T0" y="T1"/>
                </a:cxn>
                <a:cxn ang="0">
                  <a:pos x="T2" y="T3"/>
                </a:cxn>
                <a:cxn ang="0">
                  <a:pos x="T4" y="T5"/>
                </a:cxn>
                <a:cxn ang="0">
                  <a:pos x="T6" y="T7"/>
                </a:cxn>
                <a:cxn ang="0">
                  <a:pos x="T8" y="T9"/>
                </a:cxn>
                <a:cxn ang="0">
                  <a:pos x="T10" y="T11"/>
                </a:cxn>
                <a:cxn ang="0">
                  <a:pos x="T12" y="T13"/>
                </a:cxn>
              </a:cxnLst>
              <a:rect l="0" t="0" r="r" b="b"/>
              <a:pathLst>
                <a:path w="70" h="86">
                  <a:moveTo>
                    <a:pt x="63" y="12"/>
                  </a:moveTo>
                  <a:cubicBezTo>
                    <a:pt x="56" y="25"/>
                    <a:pt x="29" y="52"/>
                    <a:pt x="15" y="58"/>
                  </a:cubicBezTo>
                  <a:cubicBezTo>
                    <a:pt x="0" y="64"/>
                    <a:pt x="17" y="76"/>
                    <a:pt x="17" y="76"/>
                  </a:cubicBezTo>
                  <a:cubicBezTo>
                    <a:pt x="17" y="76"/>
                    <a:pt x="24" y="86"/>
                    <a:pt x="33" y="73"/>
                  </a:cubicBezTo>
                  <a:cubicBezTo>
                    <a:pt x="43" y="60"/>
                    <a:pt x="59" y="40"/>
                    <a:pt x="70" y="14"/>
                  </a:cubicBezTo>
                  <a:cubicBezTo>
                    <a:pt x="70" y="12"/>
                    <a:pt x="70" y="10"/>
                    <a:pt x="70" y="10"/>
                  </a:cubicBezTo>
                  <a:cubicBezTo>
                    <a:pt x="70" y="10"/>
                    <a:pt x="70" y="0"/>
                    <a:pt x="6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3" name="išḷîḋê">
              <a:extLst>
                <a:ext uri="{FF2B5EF4-FFF2-40B4-BE49-F238E27FC236}">
                  <a16:creationId xmlns:a16="http://schemas.microsoft.com/office/drawing/2014/main" id="{3E1C8004-5B28-4D49-9725-3C3EEA7BAD4F}"/>
                </a:ext>
              </a:extLst>
            </p:cNvPr>
            <p:cNvSpPr/>
            <p:nvPr userDrawn="1"/>
          </p:nvSpPr>
          <p:spPr bwMode="auto">
            <a:xfrm>
              <a:off x="6817519" y="3032127"/>
              <a:ext cx="271463" cy="246063"/>
            </a:xfrm>
            <a:custGeom>
              <a:avLst/>
              <a:gdLst>
                <a:gd name="T0" fmla="*/ 37 w 52"/>
                <a:gd name="T1" fmla="*/ 2 h 47"/>
                <a:gd name="T2" fmla="*/ 10 w 52"/>
                <a:gd name="T3" fmla="*/ 11 h 47"/>
                <a:gd name="T4" fmla="*/ 6 w 52"/>
                <a:gd name="T5" fmla="*/ 21 h 47"/>
                <a:gd name="T6" fmla="*/ 19 w 52"/>
                <a:gd name="T7" fmla="*/ 29 h 47"/>
                <a:gd name="T8" fmla="*/ 25 w 52"/>
                <a:gd name="T9" fmla="*/ 32 h 47"/>
                <a:gd name="T10" fmla="*/ 20 w 52"/>
                <a:gd name="T11" fmla="*/ 47 h 47"/>
                <a:gd name="T12" fmla="*/ 36 w 52"/>
                <a:gd name="T13" fmla="*/ 41 h 47"/>
                <a:gd name="T14" fmla="*/ 51 w 52"/>
                <a:gd name="T15" fmla="*/ 17 h 47"/>
                <a:gd name="T16" fmla="*/ 37 w 52"/>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7">
                  <a:moveTo>
                    <a:pt x="37" y="2"/>
                  </a:moveTo>
                  <a:cubicBezTo>
                    <a:pt x="27" y="5"/>
                    <a:pt x="10" y="11"/>
                    <a:pt x="10" y="11"/>
                  </a:cubicBezTo>
                  <a:cubicBezTo>
                    <a:pt x="10" y="11"/>
                    <a:pt x="0" y="14"/>
                    <a:pt x="6" y="21"/>
                  </a:cubicBezTo>
                  <a:cubicBezTo>
                    <a:pt x="12" y="28"/>
                    <a:pt x="12" y="33"/>
                    <a:pt x="19" y="29"/>
                  </a:cubicBezTo>
                  <a:cubicBezTo>
                    <a:pt x="27" y="26"/>
                    <a:pt x="27" y="28"/>
                    <a:pt x="25" y="32"/>
                  </a:cubicBezTo>
                  <a:cubicBezTo>
                    <a:pt x="24" y="36"/>
                    <a:pt x="19" y="43"/>
                    <a:pt x="20" y="47"/>
                  </a:cubicBezTo>
                  <a:cubicBezTo>
                    <a:pt x="20" y="47"/>
                    <a:pt x="32" y="46"/>
                    <a:pt x="36" y="41"/>
                  </a:cubicBezTo>
                  <a:cubicBezTo>
                    <a:pt x="39" y="35"/>
                    <a:pt x="50" y="24"/>
                    <a:pt x="51" y="17"/>
                  </a:cubicBezTo>
                  <a:cubicBezTo>
                    <a:pt x="52" y="9"/>
                    <a:pt x="46" y="0"/>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4" name="ísliďe">
              <a:extLst>
                <a:ext uri="{FF2B5EF4-FFF2-40B4-BE49-F238E27FC236}">
                  <a16:creationId xmlns:a16="http://schemas.microsoft.com/office/drawing/2014/main" id="{54232D00-D654-4C3F-A8D6-322762A209DD}"/>
                </a:ext>
              </a:extLst>
            </p:cNvPr>
            <p:cNvSpPr/>
            <p:nvPr userDrawn="1"/>
          </p:nvSpPr>
          <p:spPr bwMode="auto">
            <a:xfrm>
              <a:off x="6792119" y="3273427"/>
              <a:ext cx="228600" cy="150813"/>
            </a:xfrm>
            <a:custGeom>
              <a:avLst/>
              <a:gdLst>
                <a:gd name="T0" fmla="*/ 31 w 44"/>
                <a:gd name="T1" fmla="*/ 3 h 29"/>
                <a:gd name="T2" fmla="*/ 8 w 44"/>
                <a:gd name="T3" fmla="*/ 9 h 29"/>
                <a:gd name="T4" fmla="*/ 7 w 44"/>
                <a:gd name="T5" fmla="*/ 20 h 29"/>
                <a:gd name="T6" fmla="*/ 31 w 44"/>
                <a:gd name="T7" fmla="*/ 23 h 29"/>
                <a:gd name="T8" fmla="*/ 44 w 44"/>
                <a:gd name="T9" fmla="*/ 2 h 29"/>
                <a:gd name="T10" fmla="*/ 31 w 44"/>
                <a:gd name="T11" fmla="*/ 3 h 29"/>
              </a:gdLst>
              <a:ahLst/>
              <a:cxnLst>
                <a:cxn ang="0">
                  <a:pos x="T0" y="T1"/>
                </a:cxn>
                <a:cxn ang="0">
                  <a:pos x="T2" y="T3"/>
                </a:cxn>
                <a:cxn ang="0">
                  <a:pos x="T4" y="T5"/>
                </a:cxn>
                <a:cxn ang="0">
                  <a:pos x="T6" y="T7"/>
                </a:cxn>
                <a:cxn ang="0">
                  <a:pos x="T8" y="T9"/>
                </a:cxn>
                <a:cxn ang="0">
                  <a:pos x="T10" y="T11"/>
                </a:cxn>
              </a:cxnLst>
              <a:rect l="0" t="0" r="r" b="b"/>
              <a:pathLst>
                <a:path w="44" h="29">
                  <a:moveTo>
                    <a:pt x="31" y="3"/>
                  </a:moveTo>
                  <a:cubicBezTo>
                    <a:pt x="24" y="6"/>
                    <a:pt x="8" y="9"/>
                    <a:pt x="8" y="9"/>
                  </a:cubicBezTo>
                  <a:cubicBezTo>
                    <a:pt x="8" y="9"/>
                    <a:pt x="0" y="13"/>
                    <a:pt x="7" y="20"/>
                  </a:cubicBezTo>
                  <a:cubicBezTo>
                    <a:pt x="13" y="27"/>
                    <a:pt x="22" y="29"/>
                    <a:pt x="31" y="23"/>
                  </a:cubicBezTo>
                  <a:cubicBezTo>
                    <a:pt x="41" y="17"/>
                    <a:pt x="43" y="13"/>
                    <a:pt x="44" y="2"/>
                  </a:cubicBezTo>
                  <a:cubicBezTo>
                    <a:pt x="44" y="2"/>
                    <a:pt x="38" y="0"/>
                    <a:pt x="3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5" name="i$líďè">
              <a:extLst>
                <a:ext uri="{FF2B5EF4-FFF2-40B4-BE49-F238E27FC236}">
                  <a16:creationId xmlns:a16="http://schemas.microsoft.com/office/drawing/2014/main" id="{F17E4C11-AD04-4C59-9D35-4DA805BCC385}"/>
                </a:ext>
              </a:extLst>
            </p:cNvPr>
            <p:cNvSpPr/>
            <p:nvPr userDrawn="1"/>
          </p:nvSpPr>
          <p:spPr bwMode="auto">
            <a:xfrm>
              <a:off x="7363620" y="2876553"/>
              <a:ext cx="566738" cy="625474"/>
            </a:xfrm>
            <a:custGeom>
              <a:avLst/>
              <a:gdLst>
                <a:gd name="T0" fmla="*/ 108 w 109"/>
                <a:gd name="T1" fmla="*/ 54 h 120"/>
                <a:gd name="T2" fmla="*/ 97 w 109"/>
                <a:gd name="T3" fmla="*/ 52 h 120"/>
                <a:gd name="T4" fmla="*/ 84 w 109"/>
                <a:gd name="T5" fmla="*/ 58 h 120"/>
                <a:gd name="T6" fmla="*/ 89 w 109"/>
                <a:gd name="T7" fmla="*/ 43 h 120"/>
                <a:gd name="T8" fmla="*/ 85 w 109"/>
                <a:gd name="T9" fmla="*/ 10 h 120"/>
                <a:gd name="T10" fmla="*/ 70 w 109"/>
                <a:gd name="T11" fmla="*/ 16 h 120"/>
                <a:gd name="T12" fmla="*/ 68 w 109"/>
                <a:gd name="T13" fmla="*/ 53 h 120"/>
                <a:gd name="T14" fmla="*/ 53 w 109"/>
                <a:gd name="T15" fmla="*/ 72 h 120"/>
                <a:gd name="T16" fmla="*/ 11 w 109"/>
                <a:gd name="T17" fmla="*/ 79 h 120"/>
                <a:gd name="T18" fmla="*/ 2 w 109"/>
                <a:gd name="T19" fmla="*/ 89 h 120"/>
                <a:gd name="T20" fmla="*/ 20 w 109"/>
                <a:gd name="T21" fmla="*/ 100 h 120"/>
                <a:gd name="T22" fmla="*/ 31 w 109"/>
                <a:gd name="T23" fmla="*/ 98 h 120"/>
                <a:gd name="T24" fmla="*/ 41 w 109"/>
                <a:gd name="T25" fmla="*/ 94 h 120"/>
                <a:gd name="T26" fmla="*/ 49 w 109"/>
                <a:gd name="T27" fmla="*/ 90 h 120"/>
                <a:gd name="T28" fmla="*/ 54 w 109"/>
                <a:gd name="T29" fmla="*/ 92 h 120"/>
                <a:gd name="T30" fmla="*/ 32 w 109"/>
                <a:gd name="T31" fmla="*/ 110 h 120"/>
                <a:gd name="T32" fmla="*/ 35 w 109"/>
                <a:gd name="T33" fmla="*/ 119 h 120"/>
                <a:gd name="T34" fmla="*/ 70 w 109"/>
                <a:gd name="T35" fmla="*/ 92 h 120"/>
                <a:gd name="T36" fmla="*/ 89 w 109"/>
                <a:gd name="T37" fmla="*/ 72 h 120"/>
                <a:gd name="T38" fmla="*/ 108 w 109"/>
                <a:gd name="T39"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120">
                  <a:moveTo>
                    <a:pt x="108" y="54"/>
                  </a:moveTo>
                  <a:cubicBezTo>
                    <a:pt x="109" y="45"/>
                    <a:pt x="101" y="49"/>
                    <a:pt x="97" y="52"/>
                  </a:cubicBezTo>
                  <a:cubicBezTo>
                    <a:pt x="94" y="54"/>
                    <a:pt x="86" y="57"/>
                    <a:pt x="84" y="58"/>
                  </a:cubicBezTo>
                  <a:cubicBezTo>
                    <a:pt x="84" y="58"/>
                    <a:pt x="86" y="48"/>
                    <a:pt x="89" y="43"/>
                  </a:cubicBezTo>
                  <a:cubicBezTo>
                    <a:pt x="92" y="37"/>
                    <a:pt x="96" y="21"/>
                    <a:pt x="85" y="10"/>
                  </a:cubicBezTo>
                  <a:cubicBezTo>
                    <a:pt x="74" y="0"/>
                    <a:pt x="72" y="5"/>
                    <a:pt x="70" y="16"/>
                  </a:cubicBezTo>
                  <a:cubicBezTo>
                    <a:pt x="67" y="26"/>
                    <a:pt x="72" y="36"/>
                    <a:pt x="68" y="53"/>
                  </a:cubicBezTo>
                  <a:cubicBezTo>
                    <a:pt x="64" y="70"/>
                    <a:pt x="64" y="68"/>
                    <a:pt x="53" y="72"/>
                  </a:cubicBezTo>
                  <a:cubicBezTo>
                    <a:pt x="42" y="76"/>
                    <a:pt x="27" y="81"/>
                    <a:pt x="11" y="79"/>
                  </a:cubicBezTo>
                  <a:cubicBezTo>
                    <a:pt x="3" y="78"/>
                    <a:pt x="0" y="75"/>
                    <a:pt x="2" y="89"/>
                  </a:cubicBezTo>
                  <a:cubicBezTo>
                    <a:pt x="2" y="89"/>
                    <a:pt x="4" y="97"/>
                    <a:pt x="20" y="100"/>
                  </a:cubicBezTo>
                  <a:cubicBezTo>
                    <a:pt x="24" y="101"/>
                    <a:pt x="27" y="99"/>
                    <a:pt x="31" y="98"/>
                  </a:cubicBezTo>
                  <a:cubicBezTo>
                    <a:pt x="35" y="98"/>
                    <a:pt x="38" y="96"/>
                    <a:pt x="41" y="94"/>
                  </a:cubicBezTo>
                  <a:cubicBezTo>
                    <a:pt x="46" y="92"/>
                    <a:pt x="49" y="90"/>
                    <a:pt x="49" y="90"/>
                  </a:cubicBezTo>
                  <a:cubicBezTo>
                    <a:pt x="49" y="90"/>
                    <a:pt x="55" y="89"/>
                    <a:pt x="54" y="92"/>
                  </a:cubicBezTo>
                  <a:cubicBezTo>
                    <a:pt x="53" y="95"/>
                    <a:pt x="47" y="104"/>
                    <a:pt x="32" y="110"/>
                  </a:cubicBezTo>
                  <a:cubicBezTo>
                    <a:pt x="17" y="116"/>
                    <a:pt x="29" y="120"/>
                    <a:pt x="35" y="119"/>
                  </a:cubicBezTo>
                  <a:cubicBezTo>
                    <a:pt x="40" y="118"/>
                    <a:pt x="61" y="116"/>
                    <a:pt x="70" y="92"/>
                  </a:cubicBezTo>
                  <a:cubicBezTo>
                    <a:pt x="80" y="69"/>
                    <a:pt x="89" y="72"/>
                    <a:pt x="89" y="72"/>
                  </a:cubicBezTo>
                  <a:cubicBezTo>
                    <a:pt x="89" y="72"/>
                    <a:pt x="107" y="63"/>
                    <a:pt x="108"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6" name="iṥḷîďè">
              <a:extLst>
                <a:ext uri="{FF2B5EF4-FFF2-40B4-BE49-F238E27FC236}">
                  <a16:creationId xmlns:a16="http://schemas.microsoft.com/office/drawing/2014/main" id="{B2B18AE0-8108-48F5-A3A5-6D8BDA0AD28B}"/>
                </a:ext>
              </a:extLst>
            </p:cNvPr>
            <p:cNvSpPr/>
            <p:nvPr userDrawn="1"/>
          </p:nvSpPr>
          <p:spPr bwMode="auto">
            <a:xfrm>
              <a:off x="7809707" y="3346452"/>
              <a:ext cx="161925" cy="187325"/>
            </a:xfrm>
            <a:custGeom>
              <a:avLst/>
              <a:gdLst>
                <a:gd name="T0" fmla="*/ 17 w 31"/>
                <a:gd name="T1" fmla="*/ 6 h 36"/>
                <a:gd name="T2" fmla="*/ 3 w 31"/>
                <a:gd name="T3" fmla="*/ 7 h 36"/>
                <a:gd name="T4" fmla="*/ 9 w 31"/>
                <a:gd name="T5" fmla="*/ 27 h 36"/>
                <a:gd name="T6" fmla="*/ 12 w 31"/>
                <a:gd name="T7" fmla="*/ 36 h 36"/>
                <a:gd name="T8" fmla="*/ 26 w 31"/>
                <a:gd name="T9" fmla="*/ 17 h 36"/>
                <a:gd name="T10" fmla="*/ 17 w 31"/>
                <a:gd name="T11" fmla="*/ 6 h 36"/>
              </a:gdLst>
              <a:ahLst/>
              <a:cxnLst>
                <a:cxn ang="0">
                  <a:pos x="T0" y="T1"/>
                </a:cxn>
                <a:cxn ang="0">
                  <a:pos x="T2" y="T3"/>
                </a:cxn>
                <a:cxn ang="0">
                  <a:pos x="T4" y="T5"/>
                </a:cxn>
                <a:cxn ang="0">
                  <a:pos x="T6" y="T7"/>
                </a:cxn>
                <a:cxn ang="0">
                  <a:pos x="T8" y="T9"/>
                </a:cxn>
                <a:cxn ang="0">
                  <a:pos x="T10" y="T11"/>
                </a:cxn>
              </a:cxnLst>
              <a:rect l="0" t="0" r="r" b="b"/>
              <a:pathLst>
                <a:path w="31" h="36">
                  <a:moveTo>
                    <a:pt x="17" y="6"/>
                  </a:moveTo>
                  <a:cubicBezTo>
                    <a:pt x="17" y="6"/>
                    <a:pt x="6" y="0"/>
                    <a:pt x="3" y="7"/>
                  </a:cubicBezTo>
                  <a:cubicBezTo>
                    <a:pt x="0" y="14"/>
                    <a:pt x="6" y="23"/>
                    <a:pt x="9" y="27"/>
                  </a:cubicBezTo>
                  <a:cubicBezTo>
                    <a:pt x="12" y="31"/>
                    <a:pt x="5" y="36"/>
                    <a:pt x="12" y="36"/>
                  </a:cubicBezTo>
                  <a:cubicBezTo>
                    <a:pt x="20" y="36"/>
                    <a:pt x="31" y="33"/>
                    <a:pt x="26" y="17"/>
                  </a:cubicBezTo>
                  <a:cubicBezTo>
                    <a:pt x="23" y="10"/>
                    <a:pt x="17" y="6"/>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7" name="i$ľíḑé">
              <a:extLst>
                <a:ext uri="{FF2B5EF4-FFF2-40B4-BE49-F238E27FC236}">
                  <a16:creationId xmlns:a16="http://schemas.microsoft.com/office/drawing/2014/main" id="{75ADDDCF-AEFF-450C-9529-A8EE0D36101B}"/>
                </a:ext>
              </a:extLst>
            </p:cNvPr>
            <p:cNvSpPr/>
            <p:nvPr userDrawn="1"/>
          </p:nvSpPr>
          <p:spPr bwMode="auto">
            <a:xfrm>
              <a:off x="8266907" y="3121027"/>
              <a:ext cx="93663" cy="146050"/>
            </a:xfrm>
            <a:custGeom>
              <a:avLst/>
              <a:gdLst>
                <a:gd name="T0" fmla="*/ 11 w 18"/>
                <a:gd name="T1" fmla="*/ 27 h 28"/>
                <a:gd name="T2" fmla="*/ 17 w 18"/>
                <a:gd name="T3" fmla="*/ 10 h 28"/>
                <a:gd name="T4" fmla="*/ 14 w 18"/>
                <a:gd name="T5" fmla="*/ 4 h 28"/>
                <a:gd name="T6" fmla="*/ 8 w 18"/>
                <a:gd name="T7" fmla="*/ 0 h 28"/>
                <a:gd name="T8" fmla="*/ 1 w 18"/>
                <a:gd name="T9" fmla="*/ 12 h 28"/>
                <a:gd name="T10" fmla="*/ 11 w 18"/>
                <a:gd name="T11" fmla="*/ 27 h 28"/>
              </a:gdLst>
              <a:ahLst/>
              <a:cxnLst>
                <a:cxn ang="0">
                  <a:pos x="T0" y="T1"/>
                </a:cxn>
                <a:cxn ang="0">
                  <a:pos x="T2" y="T3"/>
                </a:cxn>
                <a:cxn ang="0">
                  <a:pos x="T4" y="T5"/>
                </a:cxn>
                <a:cxn ang="0">
                  <a:pos x="T6" y="T7"/>
                </a:cxn>
                <a:cxn ang="0">
                  <a:pos x="T8" y="T9"/>
                </a:cxn>
                <a:cxn ang="0">
                  <a:pos x="T10" y="T11"/>
                </a:cxn>
              </a:cxnLst>
              <a:rect l="0" t="0" r="r" b="b"/>
              <a:pathLst>
                <a:path w="18" h="28">
                  <a:moveTo>
                    <a:pt x="11" y="27"/>
                  </a:moveTo>
                  <a:cubicBezTo>
                    <a:pt x="15" y="25"/>
                    <a:pt x="18" y="21"/>
                    <a:pt x="17" y="10"/>
                  </a:cubicBezTo>
                  <a:cubicBezTo>
                    <a:pt x="16" y="7"/>
                    <a:pt x="15" y="6"/>
                    <a:pt x="14" y="4"/>
                  </a:cubicBezTo>
                  <a:cubicBezTo>
                    <a:pt x="11" y="2"/>
                    <a:pt x="9" y="0"/>
                    <a:pt x="8" y="0"/>
                  </a:cubicBezTo>
                  <a:cubicBezTo>
                    <a:pt x="6" y="0"/>
                    <a:pt x="0" y="2"/>
                    <a:pt x="1" y="12"/>
                  </a:cubicBezTo>
                  <a:cubicBezTo>
                    <a:pt x="2" y="21"/>
                    <a:pt x="7" y="28"/>
                    <a:pt x="1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sp>
          <p:nvSpPr>
            <p:cNvPr id="38" name="îŝļíḑé">
              <a:extLst>
                <a:ext uri="{FF2B5EF4-FFF2-40B4-BE49-F238E27FC236}">
                  <a16:creationId xmlns:a16="http://schemas.microsoft.com/office/drawing/2014/main" id="{7C0018A1-381A-43C1-A8BC-69A400040C17}"/>
                </a:ext>
              </a:extLst>
            </p:cNvPr>
            <p:cNvSpPr/>
            <p:nvPr userDrawn="1"/>
          </p:nvSpPr>
          <p:spPr bwMode="auto">
            <a:xfrm>
              <a:off x="8209757" y="2776539"/>
              <a:ext cx="623888" cy="846138"/>
            </a:xfrm>
            <a:custGeom>
              <a:avLst/>
              <a:gdLst>
                <a:gd name="T0" fmla="*/ 100 w 120"/>
                <a:gd name="T1" fmla="*/ 60 h 162"/>
                <a:gd name="T2" fmla="*/ 107 w 120"/>
                <a:gd name="T3" fmla="*/ 27 h 162"/>
                <a:gd name="T4" fmla="*/ 95 w 120"/>
                <a:gd name="T5" fmla="*/ 23 h 162"/>
                <a:gd name="T6" fmla="*/ 91 w 120"/>
                <a:gd name="T7" fmla="*/ 3 h 162"/>
                <a:gd name="T8" fmla="*/ 84 w 120"/>
                <a:gd name="T9" fmla="*/ 9 h 162"/>
                <a:gd name="T10" fmla="*/ 77 w 120"/>
                <a:gd name="T11" fmla="*/ 19 h 162"/>
                <a:gd name="T12" fmla="*/ 69 w 120"/>
                <a:gd name="T13" fmla="*/ 19 h 162"/>
                <a:gd name="T14" fmla="*/ 56 w 120"/>
                <a:gd name="T15" fmla="*/ 28 h 162"/>
                <a:gd name="T16" fmla="*/ 60 w 120"/>
                <a:gd name="T17" fmla="*/ 33 h 162"/>
                <a:gd name="T18" fmla="*/ 59 w 120"/>
                <a:gd name="T19" fmla="*/ 43 h 162"/>
                <a:gd name="T20" fmla="*/ 50 w 120"/>
                <a:gd name="T21" fmla="*/ 52 h 162"/>
                <a:gd name="T22" fmla="*/ 52 w 120"/>
                <a:gd name="T23" fmla="*/ 60 h 162"/>
                <a:gd name="T24" fmla="*/ 48 w 120"/>
                <a:gd name="T25" fmla="*/ 56 h 162"/>
                <a:gd name="T26" fmla="*/ 32 w 120"/>
                <a:gd name="T27" fmla="*/ 37 h 162"/>
                <a:gd name="T28" fmla="*/ 26 w 120"/>
                <a:gd name="T29" fmla="*/ 50 h 162"/>
                <a:gd name="T30" fmla="*/ 33 w 120"/>
                <a:gd name="T31" fmla="*/ 76 h 162"/>
                <a:gd name="T32" fmla="*/ 45 w 120"/>
                <a:gd name="T33" fmla="*/ 77 h 162"/>
                <a:gd name="T34" fmla="*/ 58 w 120"/>
                <a:gd name="T35" fmla="*/ 72 h 162"/>
                <a:gd name="T36" fmla="*/ 62 w 120"/>
                <a:gd name="T37" fmla="*/ 75 h 162"/>
                <a:gd name="T38" fmla="*/ 22 w 120"/>
                <a:gd name="T39" fmla="*/ 101 h 162"/>
                <a:gd name="T40" fmla="*/ 25 w 120"/>
                <a:gd name="T41" fmla="*/ 111 h 162"/>
                <a:gd name="T42" fmla="*/ 55 w 120"/>
                <a:gd name="T43" fmla="*/ 100 h 162"/>
                <a:gd name="T44" fmla="*/ 59 w 120"/>
                <a:gd name="T45" fmla="*/ 103 h 162"/>
                <a:gd name="T46" fmla="*/ 39 w 120"/>
                <a:gd name="T47" fmla="*/ 119 h 162"/>
                <a:gd name="T48" fmla="*/ 12 w 120"/>
                <a:gd name="T49" fmla="*/ 128 h 162"/>
                <a:gd name="T50" fmla="*/ 7 w 120"/>
                <a:gd name="T51" fmla="*/ 136 h 162"/>
                <a:gd name="T52" fmla="*/ 30 w 120"/>
                <a:gd name="T53" fmla="*/ 141 h 162"/>
                <a:gd name="T54" fmla="*/ 55 w 120"/>
                <a:gd name="T55" fmla="*/ 136 h 162"/>
                <a:gd name="T56" fmla="*/ 43 w 120"/>
                <a:gd name="T57" fmla="*/ 148 h 162"/>
                <a:gd name="T58" fmla="*/ 50 w 120"/>
                <a:gd name="T59" fmla="*/ 158 h 162"/>
                <a:gd name="T60" fmla="*/ 71 w 120"/>
                <a:gd name="T61" fmla="*/ 149 h 162"/>
                <a:gd name="T62" fmla="*/ 71 w 120"/>
                <a:gd name="T63" fmla="*/ 125 h 162"/>
                <a:gd name="T64" fmla="*/ 79 w 120"/>
                <a:gd name="T65" fmla="*/ 120 h 162"/>
                <a:gd name="T66" fmla="*/ 75 w 120"/>
                <a:gd name="T67" fmla="*/ 102 h 162"/>
                <a:gd name="T68" fmla="*/ 96 w 120"/>
                <a:gd name="T69" fmla="*/ 86 h 162"/>
                <a:gd name="T70" fmla="*/ 102 w 120"/>
                <a:gd name="T71" fmla="*/ 75 h 162"/>
                <a:gd name="T72" fmla="*/ 100 w 120"/>
                <a:gd name="T73" fmla="*/ 60 h 162"/>
                <a:gd name="T74" fmla="*/ 90 w 120"/>
                <a:gd name="T75" fmla="*/ 49 h 162"/>
                <a:gd name="T76" fmla="*/ 86 w 120"/>
                <a:gd name="T77" fmla="*/ 53 h 162"/>
                <a:gd name="T78" fmla="*/ 83 w 120"/>
                <a:gd name="T79" fmla="*/ 53 h 162"/>
                <a:gd name="T80" fmla="*/ 80 w 120"/>
                <a:gd name="T81" fmla="*/ 48 h 162"/>
                <a:gd name="T82" fmla="*/ 89 w 120"/>
                <a:gd name="T83" fmla="*/ 44 h 162"/>
                <a:gd name="T84" fmla="*/ 90 w 120"/>
                <a:gd name="T85"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62">
                  <a:moveTo>
                    <a:pt x="100" y="60"/>
                  </a:moveTo>
                  <a:cubicBezTo>
                    <a:pt x="108" y="50"/>
                    <a:pt x="120" y="40"/>
                    <a:pt x="107" y="27"/>
                  </a:cubicBezTo>
                  <a:cubicBezTo>
                    <a:pt x="107" y="27"/>
                    <a:pt x="105" y="24"/>
                    <a:pt x="95" y="23"/>
                  </a:cubicBezTo>
                  <a:cubicBezTo>
                    <a:pt x="95" y="23"/>
                    <a:pt x="105" y="8"/>
                    <a:pt x="91" y="3"/>
                  </a:cubicBezTo>
                  <a:cubicBezTo>
                    <a:pt x="91" y="3"/>
                    <a:pt x="88" y="0"/>
                    <a:pt x="84" y="9"/>
                  </a:cubicBezTo>
                  <a:cubicBezTo>
                    <a:pt x="80" y="17"/>
                    <a:pt x="77" y="17"/>
                    <a:pt x="77" y="19"/>
                  </a:cubicBezTo>
                  <a:cubicBezTo>
                    <a:pt x="77" y="21"/>
                    <a:pt x="74" y="21"/>
                    <a:pt x="69" y="19"/>
                  </a:cubicBezTo>
                  <a:cubicBezTo>
                    <a:pt x="64" y="17"/>
                    <a:pt x="56" y="19"/>
                    <a:pt x="56" y="28"/>
                  </a:cubicBezTo>
                  <a:cubicBezTo>
                    <a:pt x="56" y="28"/>
                    <a:pt x="56" y="31"/>
                    <a:pt x="60" y="33"/>
                  </a:cubicBezTo>
                  <a:cubicBezTo>
                    <a:pt x="63" y="36"/>
                    <a:pt x="66" y="37"/>
                    <a:pt x="59" y="43"/>
                  </a:cubicBezTo>
                  <a:cubicBezTo>
                    <a:pt x="53" y="49"/>
                    <a:pt x="50" y="40"/>
                    <a:pt x="50" y="52"/>
                  </a:cubicBezTo>
                  <a:cubicBezTo>
                    <a:pt x="50" y="52"/>
                    <a:pt x="57" y="57"/>
                    <a:pt x="52" y="60"/>
                  </a:cubicBezTo>
                  <a:cubicBezTo>
                    <a:pt x="47" y="63"/>
                    <a:pt x="48" y="59"/>
                    <a:pt x="48" y="56"/>
                  </a:cubicBezTo>
                  <a:cubicBezTo>
                    <a:pt x="48" y="59"/>
                    <a:pt x="43" y="42"/>
                    <a:pt x="32" y="37"/>
                  </a:cubicBezTo>
                  <a:cubicBezTo>
                    <a:pt x="30" y="37"/>
                    <a:pt x="24" y="37"/>
                    <a:pt x="26" y="50"/>
                  </a:cubicBezTo>
                  <a:cubicBezTo>
                    <a:pt x="28" y="63"/>
                    <a:pt x="32" y="66"/>
                    <a:pt x="33" y="76"/>
                  </a:cubicBezTo>
                  <a:cubicBezTo>
                    <a:pt x="33" y="87"/>
                    <a:pt x="43" y="82"/>
                    <a:pt x="45" y="77"/>
                  </a:cubicBezTo>
                  <a:cubicBezTo>
                    <a:pt x="46" y="72"/>
                    <a:pt x="58" y="72"/>
                    <a:pt x="58" y="72"/>
                  </a:cubicBezTo>
                  <a:cubicBezTo>
                    <a:pt x="58" y="72"/>
                    <a:pt x="68" y="71"/>
                    <a:pt x="62" y="75"/>
                  </a:cubicBezTo>
                  <a:cubicBezTo>
                    <a:pt x="56" y="80"/>
                    <a:pt x="22" y="101"/>
                    <a:pt x="22" y="101"/>
                  </a:cubicBezTo>
                  <a:cubicBezTo>
                    <a:pt x="22" y="101"/>
                    <a:pt x="9" y="108"/>
                    <a:pt x="25" y="111"/>
                  </a:cubicBezTo>
                  <a:cubicBezTo>
                    <a:pt x="42" y="113"/>
                    <a:pt x="55" y="100"/>
                    <a:pt x="55" y="100"/>
                  </a:cubicBezTo>
                  <a:cubicBezTo>
                    <a:pt x="55" y="100"/>
                    <a:pt x="61" y="95"/>
                    <a:pt x="59" y="103"/>
                  </a:cubicBezTo>
                  <a:cubicBezTo>
                    <a:pt x="56" y="111"/>
                    <a:pt x="39" y="119"/>
                    <a:pt x="39" y="119"/>
                  </a:cubicBezTo>
                  <a:cubicBezTo>
                    <a:pt x="39" y="119"/>
                    <a:pt x="23" y="125"/>
                    <a:pt x="12" y="128"/>
                  </a:cubicBezTo>
                  <a:cubicBezTo>
                    <a:pt x="0" y="130"/>
                    <a:pt x="4" y="130"/>
                    <a:pt x="7" y="136"/>
                  </a:cubicBezTo>
                  <a:cubicBezTo>
                    <a:pt x="10" y="143"/>
                    <a:pt x="21" y="147"/>
                    <a:pt x="30" y="141"/>
                  </a:cubicBezTo>
                  <a:cubicBezTo>
                    <a:pt x="38" y="135"/>
                    <a:pt x="56" y="129"/>
                    <a:pt x="55" y="136"/>
                  </a:cubicBezTo>
                  <a:cubicBezTo>
                    <a:pt x="55" y="143"/>
                    <a:pt x="54" y="145"/>
                    <a:pt x="43" y="148"/>
                  </a:cubicBezTo>
                  <a:cubicBezTo>
                    <a:pt x="32" y="152"/>
                    <a:pt x="37" y="154"/>
                    <a:pt x="50" y="158"/>
                  </a:cubicBezTo>
                  <a:cubicBezTo>
                    <a:pt x="63" y="162"/>
                    <a:pt x="71" y="157"/>
                    <a:pt x="71" y="149"/>
                  </a:cubicBezTo>
                  <a:cubicBezTo>
                    <a:pt x="71" y="140"/>
                    <a:pt x="71" y="125"/>
                    <a:pt x="71" y="125"/>
                  </a:cubicBezTo>
                  <a:cubicBezTo>
                    <a:pt x="71" y="125"/>
                    <a:pt x="76" y="121"/>
                    <a:pt x="79" y="120"/>
                  </a:cubicBezTo>
                  <a:cubicBezTo>
                    <a:pt x="82" y="119"/>
                    <a:pt x="85" y="103"/>
                    <a:pt x="75" y="102"/>
                  </a:cubicBezTo>
                  <a:cubicBezTo>
                    <a:pt x="75" y="102"/>
                    <a:pt x="81" y="90"/>
                    <a:pt x="96" y="86"/>
                  </a:cubicBezTo>
                  <a:cubicBezTo>
                    <a:pt x="96" y="86"/>
                    <a:pt x="102" y="84"/>
                    <a:pt x="102" y="75"/>
                  </a:cubicBezTo>
                  <a:cubicBezTo>
                    <a:pt x="102" y="66"/>
                    <a:pt x="91" y="70"/>
                    <a:pt x="100" y="60"/>
                  </a:cubicBezTo>
                  <a:close/>
                  <a:moveTo>
                    <a:pt x="90" y="49"/>
                  </a:moveTo>
                  <a:cubicBezTo>
                    <a:pt x="88" y="51"/>
                    <a:pt x="86" y="53"/>
                    <a:pt x="86" y="53"/>
                  </a:cubicBezTo>
                  <a:cubicBezTo>
                    <a:pt x="85" y="59"/>
                    <a:pt x="85" y="55"/>
                    <a:pt x="83" y="53"/>
                  </a:cubicBezTo>
                  <a:cubicBezTo>
                    <a:pt x="80" y="51"/>
                    <a:pt x="80" y="48"/>
                    <a:pt x="80" y="48"/>
                  </a:cubicBezTo>
                  <a:cubicBezTo>
                    <a:pt x="81" y="38"/>
                    <a:pt x="89" y="44"/>
                    <a:pt x="89" y="44"/>
                  </a:cubicBezTo>
                  <a:cubicBezTo>
                    <a:pt x="89" y="44"/>
                    <a:pt x="92" y="48"/>
                    <a:pt x="9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b="1">
                <a:latin typeface="方正小标宋_GBK" panose="03000509000000000000" pitchFamily="65" charset="-122"/>
                <a:ea typeface="方正小标宋_GBK" panose="03000509000000000000" pitchFamily="65" charset="-122"/>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2">
            <a:extLst>
              <a:ext uri="{FF2B5EF4-FFF2-40B4-BE49-F238E27FC236}">
                <a16:creationId xmlns:a16="http://schemas.microsoft.com/office/drawing/2014/main" id="{73AE4762-23D1-4A43-AAF7-63BE002735E9}"/>
              </a:ext>
            </a:extLst>
          </p:cNvPr>
          <p:cNvGraphicFramePr>
            <a:graphicFrameLocks noGrp="1"/>
          </p:cNvGraphicFramePr>
          <p:nvPr>
            <p:extLst>
              <p:ext uri="{D42A27DB-BD31-4B8C-83A1-F6EECF244321}">
                <p14:modId xmlns:p14="http://schemas.microsoft.com/office/powerpoint/2010/main" val="10189050"/>
              </p:ext>
            </p:extLst>
          </p:nvPr>
        </p:nvGraphicFramePr>
        <p:xfrm>
          <a:off x="534921" y="105474"/>
          <a:ext cx="11122157" cy="6647051"/>
        </p:xfrm>
        <a:graphic>
          <a:graphicData uri="http://schemas.openxmlformats.org/drawingml/2006/table">
            <a:tbl>
              <a:tblPr firstRow="1" bandRow="1">
                <a:tableStyleId>{5C22544A-7EE6-4342-B048-85BDC9FD1C3A}</a:tableStyleId>
              </a:tblPr>
              <a:tblGrid>
                <a:gridCol w="1273330">
                  <a:extLst>
                    <a:ext uri="{9D8B030D-6E8A-4147-A177-3AD203B41FA5}">
                      <a16:colId xmlns:a16="http://schemas.microsoft.com/office/drawing/2014/main" val="1079847125"/>
                    </a:ext>
                  </a:extLst>
                </a:gridCol>
                <a:gridCol w="595901">
                  <a:extLst>
                    <a:ext uri="{9D8B030D-6E8A-4147-A177-3AD203B41FA5}">
                      <a16:colId xmlns:a16="http://schemas.microsoft.com/office/drawing/2014/main" val="20001"/>
                    </a:ext>
                  </a:extLst>
                </a:gridCol>
                <a:gridCol w="6421349">
                  <a:extLst>
                    <a:ext uri="{9D8B030D-6E8A-4147-A177-3AD203B41FA5}">
                      <a16:colId xmlns:a16="http://schemas.microsoft.com/office/drawing/2014/main" val="3745898556"/>
                    </a:ext>
                  </a:extLst>
                </a:gridCol>
                <a:gridCol w="2831577">
                  <a:extLst>
                    <a:ext uri="{9D8B030D-6E8A-4147-A177-3AD203B41FA5}">
                      <a16:colId xmlns:a16="http://schemas.microsoft.com/office/drawing/2014/main" val="936402052"/>
                    </a:ext>
                  </a:extLst>
                </a:gridCol>
              </a:tblGrid>
              <a:tr h="659441">
                <a:tc>
                  <a:txBody>
                    <a:bodyPr/>
                    <a:lstStyle/>
                    <a:p>
                      <a:pPr algn="ctr"/>
                      <a:endParaRPr lang="zh-CN" altLang="en-US" sz="1800" dirty="0">
                        <a:latin typeface="方正小标宋_GBK" panose="03000509000000000000" pitchFamily="65" charset="-122"/>
                        <a:ea typeface="方正小标宋_GBK" panose="03000509000000000000" pitchFamily="65" charset="-122"/>
                      </a:endParaRPr>
                    </a:p>
                  </a:txBody>
                  <a:tcPr>
                    <a:solidFill>
                      <a:schemeClr val="accent5">
                        <a:lumMod val="60000"/>
                        <a:lumOff val="40000"/>
                      </a:schemeClr>
                    </a:solidFill>
                  </a:tcPr>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周四</a:t>
                      </a:r>
                      <a:r>
                        <a:rPr kumimoji="0" lang="en-US" altLang="zh-CN"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3/4/5</a:t>
                      </a: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节（</a:t>
                      </a:r>
                      <a:r>
                        <a:rPr kumimoji="0" lang="zh-CN" altLang="en-US" sz="24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紫金港西</a:t>
                      </a:r>
                      <a:r>
                        <a:rPr kumimoji="0" lang="en-US" altLang="zh-CN" sz="24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1-415</a:t>
                      </a:r>
                      <a:r>
                        <a:rPr kumimoji="0" lang="zh-CN" altLang="en-US"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rPr>
                        <a:t>）课程安排</a:t>
                      </a:r>
                      <a:endParaRPr kumimoji="0" lang="en-US" altLang="zh-CN" sz="2400" b="1"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a:txBody>
                  <a:tcPr anchor="ctr" anchorCtr="1">
                    <a:solidFill>
                      <a:schemeClr val="accent5">
                        <a:lumMod val="60000"/>
                        <a:lumOff val="40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600" dirty="0">
                        <a:latin typeface="方正小标宋简体" panose="03000509000000000000" pitchFamily="65" charset="-122"/>
                        <a:ea typeface="方正小标宋简体" panose="03000509000000000000" pitchFamily="65" charset="-122"/>
                      </a:endParaRPr>
                    </a:p>
                  </a:txBody>
                  <a:tcPr anchor="ctr" anchorCtr="1"/>
                </a:tc>
                <a:tc hMerge="1">
                  <a:txBody>
                    <a:bodyPr/>
                    <a:lstStyle/>
                    <a:p>
                      <a:endParaRPr lang="zh-CN" altLang="en-US"/>
                    </a:p>
                  </a:txBody>
                  <a:tcPr/>
                </a:tc>
                <a:extLst>
                  <a:ext uri="{0D108BD9-81ED-4DB2-BD59-A6C34878D82A}">
                    <a16:rowId xmlns:a16="http://schemas.microsoft.com/office/drawing/2014/main" val="477352830"/>
                  </a:ext>
                </a:extLst>
              </a:tr>
              <a:tr h="346713">
                <a:tc gridSpan="2">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时间</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rgbClr val="FFFF00"/>
                    </a:solidFill>
                  </a:tcPr>
                </a:tc>
                <a:tc hMerge="1">
                  <a:txBody>
                    <a:bodyPr/>
                    <a:lstStyle/>
                    <a:p>
                      <a:pPr algn="ctr" fontAlgn="ctr"/>
                      <a:endParaRPr lang="en-US" altLang="zh-CN" sz="16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b">
                        <a:lnSpc>
                          <a:spcPct val="150000"/>
                        </a:lnSpc>
                      </a:pP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内容</a:t>
                      </a:r>
                      <a:endPar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endParaRPr>
                    </a:p>
                  </a:txBody>
                  <a:tcPr marL="6350" marR="6350" marT="6350" marB="0" anchor="ctr" anchorCtr="1">
                    <a:solidFill>
                      <a:srgbClr val="FFFF00"/>
                    </a:solidFill>
                  </a:tcPr>
                </a:tc>
                <a:tc>
                  <a:txBody>
                    <a:bodyPr/>
                    <a:lstStyle/>
                    <a:p>
                      <a:pPr algn="ctr"/>
                      <a:r>
                        <a:rPr lang="zh-CN" altLang="en-US" sz="1600" dirty="0">
                          <a:latin typeface="方正小标宋_GBK" panose="03000509000000000000" pitchFamily="65" charset="-122"/>
                          <a:ea typeface="方正小标宋_GBK" panose="03000509000000000000" pitchFamily="65" charset="-122"/>
                        </a:rPr>
                        <a:t>小组</a:t>
                      </a:r>
                    </a:p>
                  </a:txBody>
                  <a:tcPr>
                    <a:solidFill>
                      <a:srgbClr val="FFFF00"/>
                    </a:solidFill>
                  </a:tcPr>
                </a:tc>
                <a:extLst>
                  <a:ext uri="{0D108BD9-81ED-4DB2-BD59-A6C34878D82A}">
                    <a16:rowId xmlns:a16="http://schemas.microsoft.com/office/drawing/2014/main" val="1878971255"/>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03.02</a:t>
                      </a:r>
                    </a:p>
                  </a:txBody>
                  <a:tcPr marL="6350" marR="6350" marT="6350" marB="0" anchor="ctr">
                    <a:solidFill>
                      <a:schemeClr val="accent6">
                        <a:lumMod val="40000"/>
                        <a:lumOff val="60000"/>
                      </a:schemeClr>
                    </a:solidFill>
                  </a:tcPr>
                </a:tc>
                <a:tc>
                  <a:txBody>
                    <a:bodyPr/>
                    <a:lstStyle/>
                    <a:p>
                      <a:pPr algn="ctr" fontAlgn="b">
                        <a:lnSpc>
                          <a:spcPct val="150000"/>
                        </a:lnSpc>
                      </a:pP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课程导论：</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马克思主义中国化时代化的历史进程与理论成果</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p>
                  </a:txBody>
                  <a:tcPr marL="6350" marR="6350" marT="6350" marB="0" anchor="ctr" anchorCtr="1">
                    <a:solidFill>
                      <a:schemeClr val="accent6">
                        <a:lumMod val="40000"/>
                        <a:lumOff val="60000"/>
                      </a:schemeClr>
                    </a:solidFill>
                  </a:tcPr>
                </a:tc>
                <a:tc>
                  <a:txBody>
                    <a:bodyPr/>
                    <a:lstStyle/>
                    <a:p>
                      <a:pPr algn="ctr"/>
                      <a:r>
                        <a:rPr lang="zh-CN" altLang="en-US" sz="1600" spc="300" dirty="0">
                          <a:solidFill>
                            <a:schemeClr val="tx1"/>
                          </a:solidFill>
                          <a:latin typeface="方正小标宋_GBK" panose="03000509000000000000" pitchFamily="65" charset="-122"/>
                          <a:ea typeface="方正小标宋_GBK" panose="03000509000000000000" pitchFamily="65" charset="-122"/>
                        </a:rPr>
                        <a:t>全部</a:t>
                      </a:r>
                    </a:p>
                  </a:txBody>
                  <a:tcPr>
                    <a:solidFill>
                      <a:schemeClr val="accent6">
                        <a:lumMod val="40000"/>
                        <a:lumOff val="60000"/>
                      </a:schemeClr>
                    </a:solidFill>
                  </a:tcPr>
                </a:tc>
                <a:extLst>
                  <a:ext uri="{0D108BD9-81ED-4DB2-BD59-A6C34878D82A}">
                    <a16:rowId xmlns:a16="http://schemas.microsoft.com/office/drawing/2014/main" val="4150560720"/>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03.09</a:t>
                      </a:r>
                    </a:p>
                  </a:txBody>
                  <a:tcPr marL="6350" marR="6350" marT="6350" marB="0" anchor="ctr">
                    <a:solidFill>
                      <a:schemeClr val="accent6">
                        <a:lumMod val="40000"/>
                        <a:lumOff val="60000"/>
                      </a:schemeClr>
                    </a:solidFill>
                  </a:tcPr>
                </a:tc>
                <a:tc>
                  <a:txBody>
                    <a:bodyPr/>
                    <a:lstStyle/>
                    <a:p>
                      <a:pPr algn="ctr" fontAlgn="b">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毛泽东思想形成发展及其历史地位</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6">
                        <a:lumMod val="40000"/>
                        <a:lumOff val="60000"/>
                      </a:schemeClr>
                    </a:solidFill>
                  </a:tcPr>
                </a:tc>
                <a:tc>
                  <a:txBody>
                    <a:bodyPr/>
                    <a:lstStyle/>
                    <a:p>
                      <a:pPr algn="ctr"/>
                      <a:r>
                        <a:rPr lang="zh-CN" altLang="en-US" sz="1600" spc="300" dirty="0">
                          <a:solidFill>
                            <a:schemeClr val="tx1"/>
                          </a:solidFill>
                          <a:latin typeface="方正小标宋_GBK" panose="03000509000000000000" pitchFamily="65" charset="-122"/>
                          <a:ea typeface="方正小标宋_GBK" panose="03000509000000000000" pitchFamily="65" charset="-122"/>
                        </a:rPr>
                        <a:t>第</a:t>
                      </a:r>
                      <a:r>
                        <a:rPr lang="en-US" altLang="zh-CN" sz="1600" spc="300" dirty="0">
                          <a:solidFill>
                            <a:schemeClr val="tx1"/>
                          </a:solidFill>
                          <a:latin typeface="方正小标宋_GBK" panose="03000509000000000000" pitchFamily="65" charset="-122"/>
                          <a:ea typeface="方正小标宋_GBK" panose="03000509000000000000" pitchFamily="65" charset="-122"/>
                        </a:rPr>
                        <a:t>1/2/3/4</a:t>
                      </a:r>
                      <a:r>
                        <a:rPr lang="zh-CN" altLang="en-US" sz="1600" spc="300" dirty="0">
                          <a:solidFill>
                            <a:schemeClr val="tx1"/>
                          </a:solidFill>
                          <a:latin typeface="方正小标宋_GBK" panose="03000509000000000000" pitchFamily="65" charset="-122"/>
                          <a:ea typeface="方正小标宋_GBK" panose="03000509000000000000" pitchFamily="65" charset="-122"/>
                        </a:rPr>
                        <a:t>组</a:t>
                      </a:r>
                    </a:p>
                  </a:txBody>
                  <a:tcPr>
                    <a:solidFill>
                      <a:schemeClr val="accent6">
                        <a:lumMod val="40000"/>
                        <a:lumOff val="60000"/>
                      </a:schemeClr>
                    </a:solidFill>
                  </a:tcPr>
                </a:tc>
                <a:extLst>
                  <a:ext uri="{0D108BD9-81ED-4DB2-BD59-A6C34878D82A}">
                    <a16:rowId xmlns:a16="http://schemas.microsoft.com/office/drawing/2014/main" val="172963663"/>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03.16</a:t>
                      </a:r>
                    </a:p>
                  </a:txBody>
                  <a:tcPr marL="6350" marR="6350" marT="6350" marB="0" anchor="ctr">
                    <a:solidFill>
                      <a:schemeClr val="accent6">
                        <a:lumMod val="40000"/>
                        <a:lumOff val="60000"/>
                      </a:schemeClr>
                    </a:solidFill>
                  </a:tcPr>
                </a:tc>
                <a:tc>
                  <a:txBody>
                    <a:bodyPr/>
                    <a:lstStyle/>
                    <a:p>
                      <a:pPr algn="ctr" fontAlgn="b">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新民主主义革命理论及其真理力量</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spc="300" dirty="0">
                          <a:solidFill>
                            <a:schemeClr val="tx1"/>
                          </a:solidFill>
                          <a:latin typeface="方正小标宋_GBK" panose="03000509000000000000" pitchFamily="65" charset="-122"/>
                          <a:ea typeface="方正小标宋_GBK" panose="03000509000000000000" pitchFamily="65" charset="-122"/>
                          <a:cs typeface="+mn-cs"/>
                        </a:rPr>
                        <a:t>第</a:t>
                      </a:r>
                      <a:r>
                        <a:rPr lang="en-US" altLang="zh-CN" sz="1600" kern="1200" spc="300" dirty="0">
                          <a:solidFill>
                            <a:schemeClr val="tx1"/>
                          </a:solidFill>
                          <a:latin typeface="方正小标宋_GBK" panose="03000509000000000000" pitchFamily="65" charset="-122"/>
                          <a:ea typeface="方正小标宋_GBK" panose="03000509000000000000" pitchFamily="65" charset="-122"/>
                          <a:cs typeface="+mn-cs"/>
                        </a:rPr>
                        <a:t>5/6/7/8</a:t>
                      </a:r>
                      <a:r>
                        <a:rPr lang="zh-CN" altLang="en-US" sz="1600" kern="1200" spc="300" dirty="0">
                          <a:solidFill>
                            <a:schemeClr val="tx1"/>
                          </a:solidFill>
                          <a:latin typeface="方正小标宋_GBK" panose="03000509000000000000" pitchFamily="65" charset="-122"/>
                          <a:ea typeface="方正小标宋_GBK" panose="03000509000000000000" pitchFamily="65" charset="-122"/>
                          <a:cs typeface="+mn-cs"/>
                        </a:rPr>
                        <a:t>组</a:t>
                      </a:r>
                    </a:p>
                  </a:txBody>
                  <a:tcPr>
                    <a:solidFill>
                      <a:schemeClr val="accent6">
                        <a:lumMod val="40000"/>
                        <a:lumOff val="60000"/>
                      </a:schemeClr>
                    </a:solidFill>
                  </a:tcPr>
                </a:tc>
                <a:extLst>
                  <a:ext uri="{0D108BD9-81ED-4DB2-BD59-A6C34878D82A}">
                    <a16:rowId xmlns:a16="http://schemas.microsoft.com/office/drawing/2014/main" val="609768050"/>
                  </a:ext>
                </a:extLst>
              </a:tr>
              <a:tr h="390766">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03.23</a:t>
                      </a:r>
                    </a:p>
                  </a:txBody>
                  <a:tcPr marL="6350" marR="6350" marT="6350" marB="0" anchor="ctr">
                    <a:solidFill>
                      <a:schemeClr val="accent6">
                        <a:lumMod val="40000"/>
                        <a:lumOff val="60000"/>
                      </a:schemeClr>
                    </a:solidFill>
                  </a:tcPr>
                </a:tc>
                <a:tc>
                  <a:txBody>
                    <a:bodyPr/>
                    <a:lstStyle/>
                    <a:p>
                      <a:pPr algn="ctr" fontAlgn="b">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毛泽东从新民主主义向社会主义转变的思想</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spc="300" dirty="0">
                          <a:solidFill>
                            <a:schemeClr val="tx1"/>
                          </a:solidFill>
                          <a:latin typeface="方正小标宋_GBK" panose="03000509000000000000" pitchFamily="65" charset="-122"/>
                          <a:ea typeface="方正小标宋_GBK" panose="03000509000000000000" pitchFamily="65" charset="-122"/>
                          <a:cs typeface="+mn-cs"/>
                        </a:rPr>
                        <a:t>第</a:t>
                      </a:r>
                      <a:r>
                        <a:rPr lang="en-US" altLang="zh-CN" sz="1600" kern="1200" spc="300" dirty="0">
                          <a:solidFill>
                            <a:schemeClr val="tx1"/>
                          </a:solidFill>
                          <a:latin typeface="方正小标宋_GBK" panose="03000509000000000000" pitchFamily="65" charset="-122"/>
                          <a:ea typeface="方正小标宋_GBK" panose="03000509000000000000" pitchFamily="65" charset="-122"/>
                          <a:cs typeface="+mn-cs"/>
                        </a:rPr>
                        <a:t>9/10/1/2</a:t>
                      </a:r>
                      <a:r>
                        <a:rPr lang="zh-CN" altLang="en-US" sz="1600" kern="1200" spc="300" dirty="0">
                          <a:solidFill>
                            <a:schemeClr val="tx1"/>
                          </a:solidFill>
                          <a:latin typeface="方正小标宋_GBK" panose="03000509000000000000" pitchFamily="65" charset="-122"/>
                          <a:ea typeface="方正小标宋_GBK" panose="03000509000000000000" pitchFamily="65" charset="-122"/>
                          <a:cs typeface="+mn-cs"/>
                        </a:rPr>
                        <a:t>组</a:t>
                      </a:r>
                    </a:p>
                  </a:txBody>
                  <a:tcPr anchor="ctr" anchorCtr="1">
                    <a:solidFill>
                      <a:schemeClr val="accent6">
                        <a:lumMod val="40000"/>
                        <a:lumOff val="60000"/>
                      </a:schemeClr>
                    </a:solidFill>
                  </a:tcPr>
                </a:tc>
                <a:extLst>
                  <a:ext uri="{0D108BD9-81ED-4DB2-BD59-A6C34878D82A}">
                    <a16:rowId xmlns:a16="http://schemas.microsoft.com/office/drawing/2014/main" val="2947682303"/>
                  </a:ext>
                </a:extLst>
              </a:tr>
              <a:tr h="396149">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5</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03.30</a:t>
                      </a:r>
                    </a:p>
                  </a:txBody>
                  <a:tcPr marL="6350" marR="6350" marT="6350" marB="0" anchor="ctr">
                    <a:solidFill>
                      <a:schemeClr val="accent6">
                        <a:lumMod val="40000"/>
                        <a:lumOff val="60000"/>
                      </a:schemeClr>
                    </a:solidFill>
                  </a:tcPr>
                </a:tc>
                <a:tc>
                  <a:txBody>
                    <a:bodyPr/>
                    <a:lstStyle/>
                    <a:p>
                      <a:pPr algn="ctr" fontAlgn="b">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毛泽东对社会主义建设道路的理论探索历程</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spc="300" dirty="0">
                          <a:solidFill>
                            <a:schemeClr val="tx1"/>
                          </a:solidFill>
                          <a:latin typeface="方正小标宋_GBK" panose="03000509000000000000" pitchFamily="65" charset="-122"/>
                          <a:ea typeface="方正小标宋_GBK" panose="03000509000000000000" pitchFamily="65" charset="-122"/>
                          <a:cs typeface="+mn-cs"/>
                        </a:rPr>
                        <a:t>第</a:t>
                      </a:r>
                      <a:r>
                        <a:rPr lang="en-US" altLang="zh-CN" sz="1600" kern="1200" spc="300" dirty="0">
                          <a:solidFill>
                            <a:schemeClr val="tx1"/>
                          </a:solidFill>
                          <a:latin typeface="方正小标宋_GBK" panose="03000509000000000000" pitchFamily="65" charset="-122"/>
                          <a:ea typeface="方正小标宋_GBK" panose="03000509000000000000" pitchFamily="65" charset="-122"/>
                          <a:cs typeface="+mn-cs"/>
                        </a:rPr>
                        <a:t>3/4/5/6</a:t>
                      </a:r>
                      <a:r>
                        <a:rPr lang="zh-CN" altLang="en-US" sz="1600" kern="1200" spc="300" dirty="0">
                          <a:solidFill>
                            <a:schemeClr val="tx1"/>
                          </a:solidFill>
                          <a:latin typeface="方正小标宋_GBK" panose="03000509000000000000" pitchFamily="65" charset="-122"/>
                          <a:ea typeface="方正小标宋_GBK" panose="03000509000000000000" pitchFamily="65" charset="-122"/>
                          <a:cs typeface="+mn-cs"/>
                        </a:rPr>
                        <a:t>组</a:t>
                      </a:r>
                    </a:p>
                  </a:txBody>
                  <a:tcPr>
                    <a:solidFill>
                      <a:schemeClr val="accent6">
                        <a:lumMod val="40000"/>
                        <a:lumOff val="60000"/>
                      </a:schemeClr>
                    </a:solidFill>
                  </a:tcPr>
                </a:tc>
                <a:extLst>
                  <a:ext uri="{0D108BD9-81ED-4DB2-BD59-A6C34878D82A}">
                    <a16:rowId xmlns:a16="http://schemas.microsoft.com/office/drawing/2014/main" val="2300074060"/>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6</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04.06</a:t>
                      </a:r>
                    </a:p>
                  </a:txBody>
                  <a:tcPr marL="6350" marR="6350" marT="6350" marB="0" anchor="ctr">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latin typeface="方正小标宋_GBK" panose="03000509000000000000" pitchFamily="65" charset="-122"/>
                          <a:ea typeface="方正小标宋_GBK" panose="03000509000000000000" pitchFamily="65" charset="-122"/>
                        </a:rPr>
                        <a:t>开展小组“经典阅读＋”活动形式</a:t>
                      </a:r>
                    </a:p>
                  </a:txBody>
                  <a:tcPr>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spc="300" dirty="0">
                          <a:solidFill>
                            <a:schemeClr val="tx1"/>
                          </a:solidFill>
                          <a:latin typeface="方正小标宋_GBK" panose="03000509000000000000" pitchFamily="65" charset="-122"/>
                          <a:ea typeface="方正小标宋_GBK" panose="03000509000000000000" pitchFamily="65" charset="-122"/>
                        </a:rPr>
                        <a:t>全部</a:t>
                      </a:r>
                    </a:p>
                  </a:txBody>
                  <a:tcPr>
                    <a:solidFill>
                      <a:schemeClr val="accent6">
                        <a:lumMod val="40000"/>
                        <a:lumOff val="60000"/>
                      </a:schemeClr>
                    </a:solidFill>
                  </a:tcPr>
                </a:tc>
                <a:extLst>
                  <a:ext uri="{0D108BD9-81ED-4DB2-BD59-A6C34878D82A}">
                    <a16:rowId xmlns:a16="http://schemas.microsoft.com/office/drawing/2014/main" val="620014704"/>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04.13</a:t>
                      </a:r>
                    </a:p>
                  </a:txBody>
                  <a:tcPr marL="6350" marR="6350" marT="6350" marB="0" anchor="ctr">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effectLst/>
                          <a:latin typeface="方正小标宋_GBK" panose="03000509000000000000" pitchFamily="65" charset="-122"/>
                          <a:ea typeface="方正小标宋_GBK" panose="03000509000000000000" pitchFamily="65" charset="-122"/>
                        </a:rPr>
                        <a:t>经典阅读课堂展示</a:t>
                      </a:r>
                    </a:p>
                  </a:txBody>
                  <a:tcPr>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全部</a:t>
                      </a:r>
                    </a:p>
                  </a:txBody>
                  <a:tcPr>
                    <a:solidFill>
                      <a:schemeClr val="accent6">
                        <a:lumMod val="40000"/>
                        <a:lumOff val="60000"/>
                      </a:schemeClr>
                    </a:solidFill>
                  </a:tcPr>
                </a:tc>
                <a:extLst>
                  <a:ext uri="{0D108BD9-81ED-4DB2-BD59-A6C34878D82A}">
                    <a16:rowId xmlns:a16="http://schemas.microsoft.com/office/drawing/2014/main" val="2710413510"/>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春学期第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6">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04.20</a:t>
                      </a:r>
                    </a:p>
                  </a:txBody>
                  <a:tcPr marL="6350" marR="6350" marT="6350" marB="0" anchor="ctr">
                    <a:solidFill>
                      <a:schemeClr val="accent6">
                        <a:lumMod val="40000"/>
                        <a:lumOff val="60000"/>
                      </a:schemeClr>
                    </a:solidFill>
                  </a:tcPr>
                </a:tc>
                <a:tc>
                  <a:txBody>
                    <a:bodyPr/>
                    <a:lstStyle/>
                    <a:p>
                      <a:pPr>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中国特色社会主义理论体系的形成发展</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zh-CN" sz="1600" kern="1200" dirty="0">
                        <a:solidFill>
                          <a:schemeClr val="tx1"/>
                        </a:solidFill>
                        <a:effectLst/>
                        <a:latin typeface="方正小标宋_GBK" panose="03000509000000000000" pitchFamily="65" charset="-122"/>
                        <a:ea typeface="方正小标宋_GBK" panose="03000509000000000000" pitchFamily="65" charset="-122"/>
                        <a:cs typeface="+mn-cs"/>
                      </a:endParaRPr>
                    </a:p>
                  </a:txBody>
                  <a:tcPr marL="6350" marR="6350" marT="6350" marB="0" anchor="ctr" anchorCtr="1">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spc="300" dirty="0">
                          <a:solidFill>
                            <a:schemeClr val="tx1"/>
                          </a:solidFill>
                          <a:latin typeface="方正小标宋_GBK" panose="03000509000000000000" pitchFamily="65" charset="-122"/>
                          <a:ea typeface="方正小标宋_GBK" panose="03000509000000000000" pitchFamily="65" charset="-122"/>
                          <a:cs typeface="+mn-cs"/>
                        </a:rPr>
                        <a:t>第</a:t>
                      </a:r>
                      <a:r>
                        <a:rPr lang="en-US" altLang="zh-CN" sz="1600" kern="1200" spc="300" dirty="0">
                          <a:solidFill>
                            <a:schemeClr val="tx1"/>
                          </a:solidFill>
                          <a:latin typeface="方正小标宋_GBK" panose="03000509000000000000" pitchFamily="65" charset="-122"/>
                          <a:ea typeface="方正小标宋_GBK" panose="03000509000000000000" pitchFamily="65" charset="-122"/>
                          <a:cs typeface="+mn-cs"/>
                        </a:rPr>
                        <a:t>7/8/9/10</a:t>
                      </a:r>
                      <a:r>
                        <a:rPr lang="zh-CN" altLang="en-US" sz="1600" kern="1200" spc="300" dirty="0">
                          <a:solidFill>
                            <a:schemeClr val="tx1"/>
                          </a:solidFill>
                          <a:latin typeface="方正小标宋_GBK" panose="03000509000000000000" pitchFamily="65" charset="-122"/>
                          <a:ea typeface="方正小标宋_GBK" panose="03000509000000000000" pitchFamily="65" charset="-122"/>
                          <a:cs typeface="+mn-cs"/>
                        </a:rPr>
                        <a:t>组</a:t>
                      </a:r>
                    </a:p>
                  </a:txBody>
                  <a:tcPr>
                    <a:solidFill>
                      <a:schemeClr val="accent6">
                        <a:lumMod val="40000"/>
                        <a:lumOff val="60000"/>
                      </a:schemeClr>
                    </a:solidFill>
                  </a:tcPr>
                </a:tc>
                <a:extLst>
                  <a:ext uri="{0D108BD9-81ED-4DB2-BD59-A6C34878D82A}">
                    <a16:rowId xmlns:a16="http://schemas.microsoft.com/office/drawing/2014/main" val="2555983879"/>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1</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04.27</a:t>
                      </a:r>
                    </a:p>
                  </a:txBody>
                  <a:tcPr marL="6350" marR="6350" marT="6350" marB="0" anchor="ctr">
                    <a:solidFill>
                      <a:schemeClr val="accent1">
                        <a:lumMod val="40000"/>
                        <a:lumOff val="60000"/>
                      </a:schemeClr>
                    </a:solidFill>
                  </a:tcPr>
                </a:tc>
                <a:tc>
                  <a:txBody>
                    <a:bodyPr/>
                    <a:lstStyle/>
                    <a:p>
                      <a:pPr algn="ctr" fontAlgn="b">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共识凝聚与社会主义初级阶段现代化的理论成果</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第</a:t>
                      </a:r>
                      <a:r>
                        <a:rPr lang="en-US" altLang="zh-CN" sz="1600" spc="300" dirty="0">
                          <a:solidFill>
                            <a:schemeClr val="tx1"/>
                          </a:solidFill>
                          <a:effectLst/>
                          <a:latin typeface="方正小标宋_GBK" panose="03000509000000000000" pitchFamily="65" charset="-122"/>
                          <a:ea typeface="方正小标宋_GBK" panose="03000509000000000000" pitchFamily="65" charset="-122"/>
                        </a:rPr>
                        <a:t>1/2/3/4</a:t>
                      </a: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组</a:t>
                      </a:r>
                    </a:p>
                  </a:txBody>
                  <a:tcPr>
                    <a:solidFill>
                      <a:schemeClr val="accent1">
                        <a:lumMod val="40000"/>
                        <a:lumOff val="60000"/>
                      </a:schemeClr>
                    </a:solidFill>
                  </a:tcPr>
                </a:tc>
                <a:extLst>
                  <a:ext uri="{0D108BD9-81ED-4DB2-BD59-A6C34878D82A}">
                    <a16:rowId xmlns:a16="http://schemas.microsoft.com/office/drawing/2014/main" val="3010232341"/>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2</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05.04</a:t>
                      </a:r>
                    </a:p>
                  </a:txBody>
                  <a:tcPr marL="6350" marR="6350" marT="6350" marB="0" anchor="ctr">
                    <a:solidFill>
                      <a:schemeClr val="accent1">
                        <a:lumMod val="40000"/>
                        <a:lumOff val="60000"/>
                      </a:schemeClr>
                    </a:solidFill>
                  </a:tcPr>
                </a:tc>
                <a:tc>
                  <a:txBody>
                    <a:bodyPr/>
                    <a:lstStyle/>
                    <a:p>
                      <a:pPr algn="ctr" fontAlgn="b">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改革开放理论与新时期世界历史的中国出场</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kern="1200" spc="300" dirty="0">
                          <a:solidFill>
                            <a:schemeClr val="tx1"/>
                          </a:solidFill>
                          <a:effectLst/>
                          <a:latin typeface="方正小标宋_GBK" panose="03000509000000000000" pitchFamily="65" charset="-122"/>
                          <a:ea typeface="方正小标宋_GBK" panose="03000509000000000000" pitchFamily="65" charset="-122"/>
                          <a:cs typeface="+mn-cs"/>
                        </a:rPr>
                        <a:t>第</a:t>
                      </a:r>
                      <a:r>
                        <a:rPr lang="en-US" altLang="zh-CN" sz="1600" kern="1200" spc="300" dirty="0">
                          <a:solidFill>
                            <a:schemeClr val="tx1"/>
                          </a:solidFill>
                          <a:effectLst/>
                          <a:latin typeface="方正小标宋_GBK" panose="03000509000000000000" pitchFamily="65" charset="-122"/>
                          <a:ea typeface="方正小标宋_GBK" panose="03000509000000000000" pitchFamily="65" charset="-122"/>
                          <a:cs typeface="+mn-cs"/>
                        </a:rPr>
                        <a:t>5/6/7/8</a:t>
                      </a:r>
                      <a:r>
                        <a:rPr lang="zh-CN" altLang="en-US" sz="1600" kern="1200" spc="300" dirty="0">
                          <a:solidFill>
                            <a:schemeClr val="tx1"/>
                          </a:solidFill>
                          <a:effectLst/>
                          <a:latin typeface="方正小标宋_GBK" panose="03000509000000000000" pitchFamily="65" charset="-122"/>
                          <a:ea typeface="方正小标宋_GBK" panose="03000509000000000000" pitchFamily="65" charset="-122"/>
                          <a:cs typeface="+mn-cs"/>
                        </a:rPr>
                        <a:t>组</a:t>
                      </a:r>
                    </a:p>
                  </a:txBody>
                  <a:tcPr>
                    <a:solidFill>
                      <a:schemeClr val="accent1">
                        <a:lumMod val="40000"/>
                        <a:lumOff val="60000"/>
                      </a:schemeClr>
                    </a:solidFill>
                  </a:tcPr>
                </a:tc>
                <a:extLst>
                  <a:ext uri="{0D108BD9-81ED-4DB2-BD59-A6C34878D82A}">
                    <a16:rowId xmlns:a16="http://schemas.microsoft.com/office/drawing/2014/main" val="1376327589"/>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3</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05.11</a:t>
                      </a:r>
                    </a:p>
                  </a:txBody>
                  <a:tcPr marL="6350" marR="6350" marT="6350" marB="0" anchor="ctr">
                    <a:solidFill>
                      <a:schemeClr val="accent1">
                        <a:lumMod val="40000"/>
                        <a:lumOff val="60000"/>
                      </a:schemeClr>
                    </a:solidFill>
                  </a:tcPr>
                </a:tc>
                <a:tc>
                  <a:txBody>
                    <a:bodyPr/>
                    <a:lstStyle/>
                    <a:p>
                      <a:pPr algn="ctr" fontAlgn="b">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世界社会主义格局突变与社会主义中国走向</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21</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世纪的时代课题</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第</a:t>
                      </a:r>
                      <a:r>
                        <a:rPr lang="en-US" altLang="zh-CN" sz="1600" spc="300" dirty="0">
                          <a:solidFill>
                            <a:schemeClr val="tx1"/>
                          </a:solidFill>
                          <a:effectLst/>
                          <a:latin typeface="方正小标宋_GBK" panose="03000509000000000000" pitchFamily="65" charset="-122"/>
                          <a:ea typeface="方正小标宋_GBK" panose="03000509000000000000" pitchFamily="65" charset="-122"/>
                        </a:rPr>
                        <a:t>9/10/1/2</a:t>
                      </a: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组</a:t>
                      </a:r>
                    </a:p>
                  </a:txBody>
                  <a:tcPr>
                    <a:solidFill>
                      <a:schemeClr val="accent1">
                        <a:lumMod val="40000"/>
                        <a:lumOff val="60000"/>
                      </a:schemeClr>
                    </a:solidFill>
                  </a:tcPr>
                </a:tc>
                <a:extLst>
                  <a:ext uri="{0D108BD9-81ED-4DB2-BD59-A6C34878D82A}">
                    <a16:rowId xmlns:a16="http://schemas.microsoft.com/office/drawing/2014/main" val="3796258349"/>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4</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05.18</a:t>
                      </a:r>
                    </a:p>
                  </a:txBody>
                  <a:tcPr marL="6350" marR="6350" marT="6350" marB="0" anchor="ctr">
                    <a:solidFill>
                      <a:schemeClr val="accent1">
                        <a:lumMod val="40000"/>
                        <a:lumOff val="60000"/>
                      </a:schemeClr>
                    </a:solidFill>
                  </a:tcPr>
                </a:tc>
                <a:tc>
                  <a:txBody>
                    <a:bodyPr/>
                    <a:lstStyle/>
                    <a:p>
                      <a:pPr algn="ctr" fontAlgn="b">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三个代表”重要思想的政党立场与理论阐发</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第</a:t>
                      </a:r>
                      <a:r>
                        <a:rPr lang="en-US" altLang="zh-CN" sz="1600" spc="300" dirty="0">
                          <a:solidFill>
                            <a:schemeClr val="tx1"/>
                          </a:solidFill>
                          <a:effectLst/>
                          <a:latin typeface="方正小标宋_GBK" panose="03000509000000000000" pitchFamily="65" charset="-122"/>
                          <a:ea typeface="方正小标宋_GBK" panose="03000509000000000000" pitchFamily="65" charset="-122"/>
                        </a:rPr>
                        <a:t>3/4/5/6</a:t>
                      </a: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组</a:t>
                      </a:r>
                    </a:p>
                  </a:txBody>
                  <a:tcPr>
                    <a:solidFill>
                      <a:schemeClr val="accent1">
                        <a:lumMod val="40000"/>
                        <a:lumOff val="60000"/>
                      </a:schemeClr>
                    </a:solidFill>
                  </a:tcPr>
                </a:tc>
                <a:extLst>
                  <a:ext uri="{0D108BD9-81ED-4DB2-BD59-A6C34878D82A}">
                    <a16:rowId xmlns:a16="http://schemas.microsoft.com/office/drawing/2014/main" val="10012"/>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5</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05.25</a:t>
                      </a:r>
                    </a:p>
                  </a:txBody>
                  <a:tcPr marL="6350" marR="6350" marT="6350" marB="0" anchor="ct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effectLst/>
                          <a:latin typeface="方正小标宋_GBK" panose="03000509000000000000" pitchFamily="65" charset="-122"/>
                          <a:ea typeface="方正小标宋_GBK" panose="03000509000000000000" pitchFamily="65" charset="-122"/>
                        </a:rPr>
                        <a:t>开展小组“理论研学＋”活动形式</a:t>
                      </a:r>
                    </a:p>
                  </a:txBody>
                  <a:tcP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全部</a:t>
                      </a:r>
                    </a:p>
                  </a:txBody>
                  <a:tcPr>
                    <a:solidFill>
                      <a:schemeClr val="accent1">
                        <a:lumMod val="40000"/>
                        <a:lumOff val="60000"/>
                      </a:schemeClr>
                    </a:solidFill>
                  </a:tcPr>
                </a:tc>
                <a:extLst>
                  <a:ext uri="{0D108BD9-81ED-4DB2-BD59-A6C34878D82A}">
                    <a16:rowId xmlns:a16="http://schemas.microsoft.com/office/drawing/2014/main" val="10013"/>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6</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06.01</a:t>
                      </a:r>
                    </a:p>
                  </a:txBody>
                  <a:tcPr marL="6350" marR="6350" marT="6350" marB="0" anchor="ct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dirty="0">
                          <a:solidFill>
                            <a:schemeClr val="tx1"/>
                          </a:solidFill>
                          <a:effectLst/>
                          <a:latin typeface="方正小标宋_GBK" panose="03000509000000000000" pitchFamily="65" charset="-122"/>
                          <a:ea typeface="方正小标宋_GBK" panose="03000509000000000000" pitchFamily="65" charset="-122"/>
                        </a:rPr>
                        <a:t>理论研学课堂展示</a:t>
                      </a:r>
                    </a:p>
                  </a:txBody>
                  <a:tcPr>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全部</a:t>
                      </a:r>
                    </a:p>
                  </a:txBody>
                  <a:tcPr>
                    <a:solidFill>
                      <a:schemeClr val="accent1">
                        <a:lumMod val="40000"/>
                        <a:lumOff val="60000"/>
                      </a:schemeClr>
                    </a:solidFill>
                  </a:tcPr>
                </a:tc>
                <a:extLst>
                  <a:ext uri="{0D108BD9-81ED-4DB2-BD59-A6C34878D82A}">
                    <a16:rowId xmlns:a16="http://schemas.microsoft.com/office/drawing/2014/main" val="380831262"/>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7</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06.08</a:t>
                      </a:r>
                    </a:p>
                  </a:txBody>
                  <a:tcPr marL="6350" marR="6350" marT="6350" marB="0" anchor="ctr">
                    <a:solidFill>
                      <a:schemeClr val="accent1">
                        <a:lumMod val="40000"/>
                        <a:lumOff val="60000"/>
                      </a:schemeClr>
                    </a:solidFill>
                  </a:tcPr>
                </a:tc>
                <a:tc>
                  <a:txBody>
                    <a:bodyPr/>
                    <a:lstStyle/>
                    <a:p>
                      <a:pPr algn="ctr" fontAlgn="b">
                        <a:lnSpc>
                          <a:spcPct val="150000"/>
                        </a:lnSpc>
                      </a:pP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科学发展观”的时代发展与理论切中</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第</a:t>
                      </a:r>
                      <a:r>
                        <a:rPr lang="en-US" altLang="zh-CN" sz="1600" spc="300" dirty="0">
                          <a:solidFill>
                            <a:schemeClr val="tx1"/>
                          </a:solidFill>
                          <a:effectLst/>
                          <a:latin typeface="方正小标宋_GBK" panose="03000509000000000000" pitchFamily="65" charset="-122"/>
                          <a:ea typeface="方正小标宋_GBK" panose="03000509000000000000" pitchFamily="65" charset="-122"/>
                        </a:rPr>
                        <a:t>7/8/9/10</a:t>
                      </a: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组</a:t>
                      </a:r>
                    </a:p>
                  </a:txBody>
                  <a:tcPr>
                    <a:solidFill>
                      <a:schemeClr val="accent1">
                        <a:lumMod val="40000"/>
                        <a:lumOff val="60000"/>
                      </a:schemeClr>
                    </a:solidFill>
                  </a:tcPr>
                </a:tc>
                <a:extLst>
                  <a:ext uri="{0D108BD9-81ED-4DB2-BD59-A6C34878D82A}">
                    <a16:rowId xmlns:a16="http://schemas.microsoft.com/office/drawing/2014/main" val="2260675461"/>
                  </a:ext>
                </a:extLst>
              </a:tr>
              <a:tr h="346713">
                <a:tc>
                  <a:txBody>
                    <a:bodyPr/>
                    <a:lstStyle/>
                    <a:p>
                      <a:pPr algn="ctr" fontAlgn="ct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夏学期第</a:t>
                      </a: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8</a:t>
                      </a:r>
                      <a:r>
                        <a:rPr lang="zh-CN" altLang="en-US" sz="1600" b="0" i="0" u="none" strike="noStrike" dirty="0">
                          <a:solidFill>
                            <a:schemeClr val="tx1"/>
                          </a:solidFill>
                          <a:effectLst/>
                          <a:latin typeface="方正小标宋_GBK" panose="03000509000000000000" pitchFamily="65" charset="-122"/>
                          <a:ea typeface="方正小标宋_GBK" panose="03000509000000000000" pitchFamily="65" charset="-122"/>
                        </a:rPr>
                        <a:t>周</a:t>
                      </a:r>
                      <a:endPar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endParaRPr>
                    </a:p>
                  </a:txBody>
                  <a:tcPr marL="6350" marR="6350" marT="6350" marB="0" anchor="ctr">
                    <a:solidFill>
                      <a:schemeClr val="accent1">
                        <a:lumMod val="40000"/>
                        <a:lumOff val="60000"/>
                      </a:schemeClr>
                    </a:solidFill>
                  </a:tcPr>
                </a:tc>
                <a:tc>
                  <a:txBody>
                    <a:bodyPr/>
                    <a:lstStyle/>
                    <a:p>
                      <a:pPr algn="ctr" fontAlgn="ctr"/>
                      <a:r>
                        <a:rPr lang="en-US" altLang="zh-CN" sz="1600" b="0" i="0" u="none" strike="noStrike" dirty="0">
                          <a:solidFill>
                            <a:schemeClr val="tx1"/>
                          </a:solidFill>
                          <a:effectLst/>
                          <a:latin typeface="方正小标宋_GBK" panose="03000509000000000000" pitchFamily="65" charset="-122"/>
                          <a:ea typeface="方正小标宋_GBK" panose="03000509000000000000" pitchFamily="65" charset="-122"/>
                        </a:rPr>
                        <a:t>06.15</a:t>
                      </a:r>
                    </a:p>
                  </a:txBody>
                  <a:tcPr marL="6350" marR="6350" marT="6350" marB="0" anchor="ctr">
                    <a:solidFill>
                      <a:schemeClr val="accent1">
                        <a:lumMod val="40000"/>
                        <a:lumOff val="60000"/>
                      </a:schemeClr>
                    </a:solidFill>
                  </a:tcPr>
                </a:tc>
                <a:tc>
                  <a:txBody>
                    <a:bodyPr/>
                    <a:lstStyle/>
                    <a:p>
                      <a:pPr algn="ctr" fontAlgn="b">
                        <a:lnSpc>
                          <a:spcPct val="150000"/>
                        </a:lnSpc>
                      </a:pP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课程总结：</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tx1"/>
                          </a:solidFill>
                          <a:effectLst/>
                          <a:latin typeface="方正小标宋_GBK" panose="03000509000000000000" pitchFamily="65" charset="-122"/>
                          <a:ea typeface="方正小标宋_GBK" panose="03000509000000000000" pitchFamily="65" charset="-122"/>
                          <a:cs typeface="+mn-cs"/>
                        </a:rPr>
                        <a:t>不断谱写马克思主义中国化时代化新篇章</a:t>
                      </a:r>
                      <a:r>
                        <a:rPr lang="en-US" altLang="zh-CN" sz="1600" kern="1200" dirty="0">
                          <a:solidFill>
                            <a:schemeClr val="tx1"/>
                          </a:solidFill>
                          <a:effectLst/>
                          <a:latin typeface="方正小标宋_GBK" panose="03000509000000000000" pitchFamily="65" charset="-122"/>
                          <a:ea typeface="方正小标宋_GBK" panose="03000509000000000000" pitchFamily="65" charset="-122"/>
                          <a:cs typeface="+mn-cs"/>
                        </a:rPr>
                        <a:t>》</a:t>
                      </a:r>
                    </a:p>
                  </a:txBody>
                  <a:tcPr marL="6350" marR="6350" marT="6350" marB="0" anchor="ctr" anchorCtr="1">
                    <a:solidFill>
                      <a:schemeClr val="accent1">
                        <a:lumMod val="40000"/>
                        <a:lumOff val="60000"/>
                      </a:schemeClr>
                    </a:solidFill>
                  </a:tcPr>
                </a:tc>
                <a:tc>
                  <a:txBody>
                    <a:bodyPr/>
                    <a:lstStyle/>
                    <a:p>
                      <a:pPr algn="ctr"/>
                      <a:r>
                        <a:rPr lang="zh-CN" altLang="en-US" sz="1600" spc="300" dirty="0">
                          <a:solidFill>
                            <a:schemeClr val="tx1"/>
                          </a:solidFill>
                          <a:effectLst/>
                          <a:latin typeface="方正小标宋_GBK" panose="03000509000000000000" pitchFamily="65" charset="-122"/>
                          <a:ea typeface="方正小标宋_GBK" panose="03000509000000000000" pitchFamily="65" charset="-122"/>
                        </a:rPr>
                        <a:t>全部</a:t>
                      </a:r>
                    </a:p>
                  </a:txBody>
                  <a:tcPr>
                    <a:solidFill>
                      <a:schemeClr val="accent1">
                        <a:lumMod val="40000"/>
                        <a:lumOff val="60000"/>
                      </a:schemeClr>
                    </a:solidFill>
                  </a:tcPr>
                </a:tc>
                <a:extLst>
                  <a:ext uri="{0D108BD9-81ED-4DB2-BD59-A6C34878D82A}">
                    <a16:rowId xmlns:a16="http://schemas.microsoft.com/office/drawing/2014/main" val="3203755805"/>
                  </a:ext>
                </a:extLst>
              </a:tr>
            </a:tbl>
          </a:graphicData>
        </a:graphic>
      </p:graphicFrame>
    </p:spTree>
    <p:extLst>
      <p:ext uri="{BB962C8B-B14F-4D97-AF65-F5344CB8AC3E}">
        <p14:creationId xmlns:p14="http://schemas.microsoft.com/office/powerpoint/2010/main" val="239960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等腰三角形 2"/>
          <p:cNvSpPr/>
          <p:nvPr/>
        </p:nvSpPr>
        <p:spPr>
          <a:xfrm flipV="1">
            <a:off x="5681658"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1">
              <a:ln>
                <a:noFill/>
              </a:ln>
              <a:solidFill>
                <a:prstClr val="white"/>
              </a:solidFill>
              <a:effectLst/>
              <a:uLnTx/>
              <a:uFillTx/>
              <a:latin typeface="方正小标宋_GBK" panose="03000509000000000000" pitchFamily="65" charset="-122"/>
              <a:ea typeface="方正小标宋_GBK" panose="03000509000000000000" pitchFamily="65" charset="-122"/>
              <a:cs typeface="+mn-cs"/>
            </a:endParaRPr>
          </a:p>
        </p:txBody>
      </p:sp>
      <p:sp>
        <p:nvSpPr>
          <p:cNvPr id="2" name="文本框 1"/>
          <p:cNvSpPr txBox="1"/>
          <p:nvPr/>
        </p:nvSpPr>
        <p:spPr>
          <a:xfrm>
            <a:off x="2938017" y="406401"/>
            <a:ext cx="631595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rPr>
              <a:t>最终评分</a:t>
            </a:r>
            <a:endParaRPr kumimoji="0" lang="en-US" altLang="zh-CN" sz="36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cs typeface="+mn-cs"/>
            </a:endParaRPr>
          </a:p>
        </p:txBody>
      </p:sp>
      <p:graphicFrame>
        <p:nvGraphicFramePr>
          <p:cNvPr id="6" name="Group 2"/>
          <p:cNvGraphicFramePr>
            <a:graphicFrameLocks noGrp="1"/>
          </p:cNvGraphicFramePr>
          <p:nvPr>
            <p:extLst>
              <p:ext uri="{D42A27DB-BD31-4B8C-83A1-F6EECF244321}">
                <p14:modId xmlns:p14="http://schemas.microsoft.com/office/powerpoint/2010/main" val="855111476"/>
              </p:ext>
            </p:extLst>
          </p:nvPr>
        </p:nvGraphicFramePr>
        <p:xfrm>
          <a:off x="99129" y="1052732"/>
          <a:ext cx="11993731" cy="5415211"/>
        </p:xfrm>
        <a:graphic>
          <a:graphicData uri="http://schemas.openxmlformats.org/drawingml/2006/table">
            <a:tbl>
              <a:tblPr/>
              <a:tblGrid>
                <a:gridCol w="710357">
                  <a:extLst>
                    <a:ext uri="{9D8B030D-6E8A-4147-A177-3AD203B41FA5}">
                      <a16:colId xmlns:a16="http://schemas.microsoft.com/office/drawing/2014/main" val="20000"/>
                    </a:ext>
                  </a:extLst>
                </a:gridCol>
                <a:gridCol w="2268994">
                  <a:extLst>
                    <a:ext uri="{9D8B030D-6E8A-4147-A177-3AD203B41FA5}">
                      <a16:colId xmlns:a16="http://schemas.microsoft.com/office/drawing/2014/main" val="20001"/>
                    </a:ext>
                  </a:extLst>
                </a:gridCol>
                <a:gridCol w="2367280">
                  <a:extLst>
                    <a:ext uri="{9D8B030D-6E8A-4147-A177-3AD203B41FA5}">
                      <a16:colId xmlns:a16="http://schemas.microsoft.com/office/drawing/2014/main" val="20002"/>
                    </a:ext>
                  </a:extLst>
                </a:gridCol>
                <a:gridCol w="909094">
                  <a:extLst>
                    <a:ext uri="{9D8B030D-6E8A-4147-A177-3AD203B41FA5}">
                      <a16:colId xmlns:a16="http://schemas.microsoft.com/office/drawing/2014/main" val="2392685932"/>
                    </a:ext>
                  </a:extLst>
                </a:gridCol>
                <a:gridCol w="1387066">
                  <a:extLst>
                    <a:ext uri="{9D8B030D-6E8A-4147-A177-3AD203B41FA5}">
                      <a16:colId xmlns:a16="http://schemas.microsoft.com/office/drawing/2014/main" val="20003"/>
                    </a:ext>
                  </a:extLst>
                </a:gridCol>
                <a:gridCol w="610169">
                  <a:extLst>
                    <a:ext uri="{9D8B030D-6E8A-4147-A177-3AD203B41FA5}">
                      <a16:colId xmlns:a16="http://schemas.microsoft.com/office/drawing/2014/main" val="20004"/>
                    </a:ext>
                  </a:extLst>
                </a:gridCol>
                <a:gridCol w="2133031">
                  <a:extLst>
                    <a:ext uri="{9D8B030D-6E8A-4147-A177-3AD203B41FA5}">
                      <a16:colId xmlns:a16="http://schemas.microsoft.com/office/drawing/2014/main" val="20005"/>
                    </a:ext>
                  </a:extLst>
                </a:gridCol>
                <a:gridCol w="1607740">
                  <a:extLst>
                    <a:ext uri="{9D8B030D-6E8A-4147-A177-3AD203B41FA5}">
                      <a16:colId xmlns:a16="http://schemas.microsoft.com/office/drawing/2014/main" val="20006"/>
                    </a:ext>
                  </a:extLst>
                </a:gridCol>
              </a:tblGrid>
              <a:tr h="394841">
                <a:tc rowSpan="3">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分值</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5">
                        <a:lumMod val="20000"/>
                        <a:lumOff val="80000"/>
                      </a:schemeClr>
                    </a:solidFill>
                  </a:tcPr>
                </a:tc>
                <a:tc gridSpan="7">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2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总分100</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hMerge="1">
                  <a:txBody>
                    <a:bodyPr/>
                    <a:lstStyle/>
                    <a:p>
                      <a:endParaRPr lang="zh-CN"/>
                    </a:p>
                  </a:txBody>
                  <a:tcPr/>
                </a:tc>
                <a:tc hMerge="1">
                  <a:txBody>
                    <a:bodyPr/>
                    <a:lstStyle/>
                    <a:p>
                      <a:endParaRPr lang="zh-CN" altLang="en-US"/>
                    </a:p>
                  </a:txBody>
                  <a:tcPr/>
                </a:tc>
                <a:tc hMerge="1">
                  <a:txBody>
                    <a:bodyPr/>
                    <a:lstStyle/>
                    <a:p>
                      <a:endParaRPr lang="zh-CN"/>
                    </a:p>
                  </a:txBody>
                  <a:tcPr/>
                </a:tc>
                <a:tc hMerge="1">
                  <a:txBody>
                    <a:bodyPr/>
                    <a:lstStyle/>
                    <a:p>
                      <a:endParaRPr lang="zh-CN"/>
                    </a:p>
                  </a:txBody>
                  <a:tcPr/>
                </a:tc>
                <a:tc hMerge="1">
                  <a:txBody>
                    <a:bodyPr/>
                    <a:lstStyle/>
                    <a:p>
                      <a:endParaRPr lang="zh-CN"/>
                    </a:p>
                  </a:txBody>
                  <a:tcPr>
                    <a:lnL w="38100" cap="flat" cmpd="sng" algn="ctr">
                      <a:solidFill>
                        <a:srgbClr val="C00000"/>
                      </a:solidFill>
                      <a:prstDash val="solid"/>
                      <a:round/>
                      <a:headEnd type="none" w="med" len="med"/>
                      <a:tailEnd type="none" w="med" len="med"/>
                    </a:lnL>
                  </a:tcPr>
                </a:tc>
                <a:tc hMerge="1">
                  <a:txBody>
                    <a:bodyPr/>
                    <a:lstStyle/>
                    <a:p>
                      <a:endParaRPr lang="zh-CN"/>
                    </a:p>
                  </a:txBody>
                  <a:tcPr/>
                </a:tc>
                <a:extLst>
                  <a:ext uri="{0D108BD9-81ED-4DB2-BD59-A6C34878D82A}">
                    <a16:rowId xmlns:a16="http://schemas.microsoft.com/office/drawing/2014/main" val="10000"/>
                  </a:ext>
                </a:extLst>
              </a:tr>
              <a:tr h="340857">
                <a:tc vMerge="1">
                  <a:txBody>
                    <a:bodyPr/>
                    <a:lstStyle/>
                    <a:p>
                      <a:endParaRPr lang="zh-CN"/>
                    </a:p>
                  </a:txBody>
                  <a:tcPr/>
                </a:tc>
                <a:tc gridSpan="6">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平时成绩</a:t>
                      </a:r>
                      <a:r>
                        <a:rPr kumimoji="0" lang="en-US"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6</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0%</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schemeClr>
                    </a:solidFill>
                  </a:tcPr>
                </a:tc>
                <a:tc hMerge="1">
                  <a:txBody>
                    <a:bodyPr/>
                    <a:lstStyle/>
                    <a:p>
                      <a:endParaRPr lang="zh-CN"/>
                    </a:p>
                  </a:txBody>
                  <a:tcPr/>
                </a:tc>
                <a:tc hMerge="1">
                  <a:txBody>
                    <a:bodyPr/>
                    <a:lstStyle/>
                    <a:p>
                      <a:endParaRPr lang="zh-CN" altLang="en-US"/>
                    </a:p>
                  </a:txBody>
                  <a:tcPr/>
                </a:tc>
                <a:tc hMerge="1">
                  <a:txBody>
                    <a:bodyPr/>
                    <a:lstStyle/>
                    <a:p>
                      <a:endParaRPr lang="zh-CN"/>
                    </a:p>
                  </a:txBody>
                  <a:tcPr/>
                </a:tc>
                <a:tc hMerge="1">
                  <a:txBody>
                    <a:bodyPr/>
                    <a:lstStyle/>
                    <a:p>
                      <a:endParaRPr lang="zh-CN"/>
                    </a:p>
                  </a:txBody>
                  <a:tcPr/>
                </a:tc>
                <a:tc hMerge="1">
                  <a:txBody>
                    <a:bodyPr/>
                    <a:lstStyle/>
                    <a:p>
                      <a:endParaRPr lang="zh-CN"/>
                    </a:p>
                  </a:txBody>
                  <a:tcPr>
                    <a:lnL w="38100" cap="flat" cmpd="sng" algn="ctr">
                      <a:solidFill>
                        <a:srgbClr val="C00000"/>
                      </a:solidFill>
                      <a:prstDash val="solid"/>
                      <a:round/>
                      <a:headEnd type="none" w="med" len="med"/>
                      <a:tailEnd type="none" w="med" len="med"/>
                    </a:lnL>
                  </a:tcPr>
                </a:tc>
                <a:tc rowSpan="2">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期末考试</a:t>
                      </a:r>
                      <a:r>
                        <a:rPr kumimoji="0" lang="en-US"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4</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0%</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 </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schemeClr>
                    </a:solidFill>
                  </a:tcPr>
                </a:tc>
                <a:extLst>
                  <a:ext uri="{0D108BD9-81ED-4DB2-BD59-A6C34878D82A}">
                    <a16:rowId xmlns:a16="http://schemas.microsoft.com/office/drawing/2014/main" val="10001"/>
                  </a:ext>
                </a:extLst>
              </a:tr>
              <a:tr h="766456">
                <a:tc vMerge="1">
                  <a:txBody>
                    <a:bodyPr/>
                    <a:lstStyle/>
                    <a:p>
                      <a:endParaRPr lang="zh-CN"/>
                    </a:p>
                  </a:txBody>
                  <a:tcPr/>
                </a:tc>
                <a:tc>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经典阅读</a:t>
                      </a: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展示</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a:t>
                      </a:r>
                      <a:r>
                        <a:rPr kumimoji="0" lang="en-US"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25</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tc>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理论研学</a:t>
                      </a: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展示：</a:t>
                      </a:r>
                      <a:r>
                        <a:rPr kumimoji="0" lang="en-US"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25</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tc gridSpan="2">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研究</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报告</a:t>
                      </a:r>
                      <a:r>
                        <a:rPr kumimoji="0" lang="en-US"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25</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tc hMerge="1">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1" i="0" u="none" strike="noStrike" cap="none" normalizeH="0" baseline="0" dirty="0">
                          <a:ln>
                            <a:noFill/>
                          </a:ln>
                          <a:solidFill>
                            <a:srgbClr val="0033B5"/>
                          </a:solidFill>
                          <a:effectLst/>
                          <a:latin typeface="仿宋_GB2312" panose="02010609030101010101" pitchFamily="49" charset="-122"/>
                          <a:ea typeface="仿宋_GB2312" panose="02010609030101010101" pitchFamily="49" charset="-122"/>
                          <a:sym typeface="宋体" panose="02010600030101010101" pitchFamily="2" charset="-122"/>
                        </a:rPr>
                        <a:t>研究</a:t>
                      </a:r>
                      <a:r>
                        <a:rPr kumimoji="0" lang="zh-CN" altLang="zh-CN" sz="1800" b="1" i="0" u="none" strike="noStrike" cap="none" normalizeH="0" baseline="0" dirty="0">
                          <a:ln>
                            <a:noFill/>
                          </a:ln>
                          <a:solidFill>
                            <a:srgbClr val="0033B5"/>
                          </a:solidFill>
                          <a:effectLst/>
                          <a:latin typeface="仿宋_GB2312" panose="02010609030101010101" pitchFamily="49" charset="-122"/>
                          <a:ea typeface="仿宋_GB2312" panose="02010609030101010101" pitchFamily="49" charset="-122"/>
                          <a:sym typeface="宋体" panose="02010600030101010101" pitchFamily="2" charset="-122"/>
                        </a:rPr>
                        <a:t>报告</a:t>
                      </a:r>
                      <a:r>
                        <a:rPr kumimoji="0" lang="en-US" altLang="zh-CN" sz="1800" b="1" i="0" u="none" strike="noStrike" cap="none" normalizeH="0" baseline="0" dirty="0">
                          <a:ln>
                            <a:noFill/>
                          </a:ln>
                          <a:solidFill>
                            <a:srgbClr val="C00000"/>
                          </a:solidFill>
                          <a:effectLst/>
                          <a:latin typeface="仿宋_GB2312" panose="02010609030101010101" pitchFamily="49" charset="-122"/>
                          <a:ea typeface="仿宋_GB2312" panose="02010609030101010101" pitchFamily="49" charset="-122"/>
                          <a:sym typeface="宋体" panose="02010600030101010101" pitchFamily="2" charset="-122"/>
                        </a:rPr>
                        <a:t>25</a:t>
                      </a:r>
                      <a:r>
                        <a:rPr kumimoji="0" lang="zh-CN" altLang="zh-CN" sz="1800" b="1" i="0" u="none" strike="noStrike" cap="none" normalizeH="0" baseline="0" dirty="0">
                          <a:ln>
                            <a:noFill/>
                          </a:ln>
                          <a:solidFill>
                            <a:srgbClr val="C00000"/>
                          </a:solidFill>
                          <a:effectLst/>
                          <a:latin typeface="仿宋_GB2312" panose="02010609030101010101" pitchFamily="49" charset="-122"/>
                          <a:ea typeface="仿宋_GB2312" panose="02010609030101010101" pitchFamily="49" charset="-122"/>
                          <a:sym typeface="宋体" panose="02010600030101010101" pitchFamily="2" charset="-122"/>
                        </a:rPr>
                        <a:t>%</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gridSpan="2">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随堂讨论</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2</a:t>
                      </a:r>
                      <a:r>
                        <a:rPr kumimoji="0" lang="en-US"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5</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tc hMerge="1">
                  <a:txBody>
                    <a:bodyPr/>
                    <a:lstStyle/>
                    <a:p>
                      <a:endParaRPr lang="zh-CN"/>
                    </a:p>
                  </a:txBody>
                  <a:tcPr marL="91427" marR="91427" marT="45721" marB="45721" anchor="ctr" horzOverflow="overflow">
                    <a:lnL w="38100" cap="flat" cmpd="sng" algn="ctr">
                      <a:solidFill>
                        <a:srgbClr val="C00000"/>
                      </a:solidFill>
                      <a:prstDash val="solid"/>
                      <a:round/>
                      <a:headEnd type="none" w="med" len="med"/>
                      <a:tailEnd type="none" w="med" len="med"/>
                    </a:lnL>
                    <a:lnR w="38100" cap="flat" cmpd="sng" algn="ctr">
                      <a:solidFill>
                        <a:srgbClr val="C00000"/>
                      </a:solidFill>
                      <a:prstDash val="solid"/>
                      <a:round/>
                      <a:headEnd type="none" w="med" len="med"/>
                      <a:tailEnd type="none" w="med" len="med"/>
                    </a:lnR>
                    <a:lnT w="38100" cap="flat" cmpd="sng" algn="ctr">
                      <a:solidFill>
                        <a:srgbClr val="C00000"/>
                      </a:solidFill>
                      <a:prstDash val="solid"/>
                      <a:round/>
                      <a:headEnd type="none" w="med" len="med"/>
                      <a:tailEnd type="none" w="med" len="med"/>
                    </a:lnT>
                    <a:lnB w="38100" cap="flat" cmpd="sng" algn="ctr">
                      <a:solidFill>
                        <a:srgbClr val="C00000"/>
                      </a:solidFill>
                      <a:prstDash val="solid"/>
                      <a:round/>
                      <a:headEnd type="none" w="med" len="med"/>
                      <a:tailEnd type="none" w="med" len="med"/>
                    </a:lnB>
                    <a:lnTlToBr>
                      <a:noFill/>
                    </a:lnTlToBr>
                    <a:lnBlToTr>
                      <a:noFill/>
                    </a:lnBlToTr>
                    <a:solidFill>
                      <a:schemeClr val="bg1">
                        <a:lumMod val="95000"/>
                      </a:schemeClr>
                    </a:solidFill>
                  </a:tcPr>
                </a:tc>
                <a:tc vMerge="1">
                  <a:txBody>
                    <a:bodyPr/>
                    <a:lstStyle/>
                    <a:p>
                      <a:endParaRPr lang="zh-CN"/>
                    </a:p>
                  </a:txBody>
                  <a:tcPr marL="91429" marR="91429" marT="45719" marB="45719" anchor="ctr" horzOverflow="overflow">
                    <a:lnL w="6350" cap="flat" cmpd="sng" algn="ctr">
                      <a:solidFill>
                        <a:srgbClr val="080000"/>
                      </a:solidFill>
                      <a:prstDash val="solid"/>
                      <a:round/>
                      <a:headEnd type="none" w="med" len="med"/>
                      <a:tailEnd type="none" w="med" len="med"/>
                    </a:lnL>
                    <a:lnR w="6350" cap="flat" cmpd="sng" algn="ctr">
                      <a:solidFill>
                        <a:srgbClr val="080000"/>
                      </a:solidFill>
                      <a:prstDash val="solid"/>
                      <a:round/>
                      <a:headEnd type="none" w="med" len="med"/>
                      <a:tailEnd type="none" w="med" len="med"/>
                    </a:lnR>
                    <a:lnT w="6350" cap="flat" cmpd="sng" algn="ctr">
                      <a:solidFill>
                        <a:srgbClr val="080000"/>
                      </a:solidFill>
                      <a:prstDash val="solid"/>
                      <a:round/>
                      <a:headEnd type="none" w="med" len="med"/>
                      <a:tailEnd type="none" w="med" len="med"/>
                    </a:lnT>
                    <a:lnB w="6350" cap="flat" cmpd="sng" algn="ctr">
                      <a:solidFill>
                        <a:srgbClr val="08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40857">
                <a:tc>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时间</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5">
                        <a:lumMod val="20000"/>
                        <a:lumOff val="80000"/>
                      </a:schemeClr>
                    </a:solidFill>
                  </a:tcPr>
                </a:tc>
                <a:tc>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春季第</a:t>
                      </a:r>
                      <a:r>
                        <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7</a:t>
                      </a: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周</a:t>
                      </a:r>
                      <a:endPar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tc>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夏季第</a:t>
                      </a:r>
                      <a:r>
                        <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6</a:t>
                      </a: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周</a:t>
                      </a:r>
                      <a:endPar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tc gridSpan="2">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夏</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学期第</a:t>
                      </a:r>
                      <a:r>
                        <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7</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周</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tc hMerge="1">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1" i="0" u="none" strike="noStrike" cap="none" normalizeH="0" baseline="0" dirty="0">
                          <a:ln>
                            <a:noFill/>
                          </a:ln>
                          <a:solidFill>
                            <a:srgbClr val="0033B5"/>
                          </a:solidFill>
                          <a:effectLst/>
                          <a:latin typeface="仿宋_GB2312" panose="02010609030101010101" pitchFamily="49" charset="-122"/>
                          <a:ea typeface="仿宋_GB2312" panose="02010609030101010101" pitchFamily="49" charset="-122"/>
                          <a:sym typeface="宋体" panose="02010600030101010101" pitchFamily="2" charset="-122"/>
                        </a:rPr>
                        <a:t>夏</a:t>
                      </a:r>
                      <a:r>
                        <a:rPr kumimoji="0" lang="zh-CN" altLang="zh-CN" sz="1800" b="1" i="0" u="none" strike="noStrike" cap="none" normalizeH="0" baseline="0" dirty="0">
                          <a:ln>
                            <a:noFill/>
                          </a:ln>
                          <a:solidFill>
                            <a:srgbClr val="0033B5"/>
                          </a:solidFill>
                          <a:effectLst/>
                          <a:latin typeface="仿宋_GB2312" panose="02010609030101010101" pitchFamily="49" charset="-122"/>
                          <a:ea typeface="仿宋_GB2312" panose="02010609030101010101" pitchFamily="49" charset="-122"/>
                          <a:sym typeface="宋体" panose="02010600030101010101" pitchFamily="2" charset="-122"/>
                        </a:rPr>
                        <a:t>学期第</a:t>
                      </a:r>
                      <a:r>
                        <a:rPr kumimoji="0" lang="en-US" altLang="zh-CN" sz="1800" b="1" i="0" u="none" strike="noStrike" cap="none" normalizeH="0" baseline="0" dirty="0">
                          <a:ln>
                            <a:noFill/>
                          </a:ln>
                          <a:solidFill>
                            <a:srgbClr val="0033B5"/>
                          </a:solidFill>
                          <a:effectLst/>
                          <a:latin typeface="仿宋_GB2312" panose="02010609030101010101" pitchFamily="49" charset="-122"/>
                          <a:ea typeface="仿宋_GB2312" panose="02010609030101010101" pitchFamily="49" charset="-122"/>
                          <a:sym typeface="宋体" panose="02010600030101010101" pitchFamily="2" charset="-122"/>
                        </a:rPr>
                        <a:t>7</a:t>
                      </a:r>
                      <a:r>
                        <a:rPr kumimoji="0" lang="zh-CN" altLang="zh-CN" sz="1800" b="1" i="0" u="none" strike="noStrike" cap="none" normalizeH="0" baseline="0" dirty="0">
                          <a:ln>
                            <a:noFill/>
                          </a:ln>
                          <a:solidFill>
                            <a:srgbClr val="0033B5"/>
                          </a:solidFill>
                          <a:effectLst/>
                          <a:latin typeface="仿宋_GB2312" panose="02010609030101010101" pitchFamily="49" charset="-122"/>
                          <a:ea typeface="仿宋_GB2312" panose="02010609030101010101" pitchFamily="49" charset="-122"/>
                          <a:sym typeface="宋体" panose="02010600030101010101" pitchFamily="2" charset="-122"/>
                        </a:rPr>
                        <a:t>周</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gridSpan="2">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 </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每次专题均有</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tc hMerge="1">
                  <a:txBody>
                    <a:bodyPr/>
                    <a:lstStyle/>
                    <a:p>
                      <a:endParaRPr lang="zh-CN"/>
                    </a:p>
                  </a:txBody>
                  <a:tcPr marL="91427" marR="91427" marT="45721" marB="45721" anchor="ctr" horzOverflow="overflow">
                    <a:lnL w="38100" cap="flat" cmpd="sng" algn="ctr">
                      <a:solidFill>
                        <a:srgbClr val="C00000"/>
                      </a:solidFill>
                      <a:prstDash val="solid"/>
                      <a:round/>
                      <a:headEnd type="none" w="med" len="med"/>
                      <a:tailEnd type="none" w="med" len="med"/>
                    </a:lnL>
                    <a:lnR w="38100" cap="flat" cmpd="sng" algn="ctr">
                      <a:solidFill>
                        <a:srgbClr val="C00000"/>
                      </a:solidFill>
                      <a:prstDash val="solid"/>
                      <a:round/>
                      <a:headEnd type="none" w="med" len="med"/>
                      <a:tailEnd type="none" w="med" len="med"/>
                    </a:lnR>
                    <a:lnT w="38100" cap="flat" cmpd="sng" algn="ctr">
                      <a:solidFill>
                        <a:srgbClr val="C00000"/>
                      </a:solidFill>
                      <a:prstDash val="solid"/>
                      <a:round/>
                      <a:headEnd type="none" w="med" len="med"/>
                      <a:tailEnd type="none" w="med" len="med"/>
                    </a:lnT>
                    <a:lnB w="38100" cap="flat" cmpd="sng" algn="ctr">
                      <a:solidFill>
                        <a:srgbClr val="C00000"/>
                      </a:solidFill>
                      <a:prstDash val="solid"/>
                      <a:round/>
                      <a:headEnd type="none" w="med" len="med"/>
                      <a:tailEnd type="none" w="med" len="med"/>
                    </a:lnB>
                    <a:lnTlToBr>
                      <a:noFill/>
                    </a:lnTlToBr>
                    <a:lnBlToTr>
                      <a:noFill/>
                    </a:lnBlToTr>
                    <a:solidFill>
                      <a:schemeClr val="bg1">
                        <a:lumMod val="95000"/>
                      </a:schemeClr>
                    </a:solidFill>
                  </a:tcPr>
                </a:tc>
                <a:tc>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统考</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20000"/>
                        <a:lumOff val="80000"/>
                      </a:schemeClr>
                    </a:solidFill>
                  </a:tcPr>
                </a:tc>
                <a:extLst>
                  <a:ext uri="{0D108BD9-81ED-4DB2-BD59-A6C34878D82A}">
                    <a16:rowId xmlns:a16="http://schemas.microsoft.com/office/drawing/2014/main" val="10003"/>
                  </a:ext>
                </a:extLst>
              </a:tr>
              <a:tr h="852137">
                <a:tc rowSpan="2">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打分</a:t>
                      </a:r>
                      <a:endPar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方式</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5">
                        <a:lumMod val="20000"/>
                        <a:lumOff val="80000"/>
                      </a:schemeClr>
                    </a:solidFill>
                  </a:tcPr>
                </a:tc>
                <a:tc gridSpan="2">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教师打分占</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50%</a:t>
                      </a:r>
                      <a:endParaRPr kumimoji="0" lang="en-US"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其他小组打分的平均分占</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50%</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hMerge="1">
                  <a:txBody>
                    <a:bodyPr/>
                    <a:lstStyle/>
                    <a:p>
                      <a:endParaRPr lang="zh-CN"/>
                    </a:p>
                  </a:txBody>
                  <a:tcPr/>
                </a:tc>
                <a:tc gridSpan="2">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教师打分</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hMerge="1">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1" i="0" u="none" strike="noStrike" cap="none" normalizeH="0" baseline="0" dirty="0">
                          <a:ln>
                            <a:noFill/>
                          </a:ln>
                          <a:solidFill>
                            <a:srgbClr val="C00000"/>
                          </a:solidFill>
                          <a:effectLst/>
                          <a:latin typeface="仿宋_GB2312" panose="02010609030101010101" pitchFamily="49" charset="-122"/>
                          <a:ea typeface="仿宋_GB2312" panose="02010609030101010101" pitchFamily="49" charset="-122"/>
                          <a:sym typeface="宋体" panose="02010600030101010101" pitchFamily="2" charset="-122"/>
                        </a:rPr>
                        <a:t>教师打分</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gridSpan="2">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期末根据随堂讨论各小组</a:t>
                      </a:r>
                      <a:endPar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获得的评价打分</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hMerge="1">
                  <a:txBody>
                    <a:bodyPr/>
                    <a:lstStyle/>
                    <a:p>
                      <a:endParaRPr lang="zh-CN"/>
                    </a:p>
                  </a:txBody>
                  <a:tcPr marL="91427" marR="91427" marT="45721" marB="45721" anchor="ctr" horzOverflow="overflow">
                    <a:lnL w="38100" cap="flat" cmpd="sng" algn="ctr">
                      <a:solidFill>
                        <a:srgbClr val="C00000"/>
                      </a:solidFill>
                      <a:prstDash val="solid"/>
                      <a:round/>
                      <a:headEnd type="none" w="med" len="med"/>
                      <a:tailEnd type="none" w="med" len="med"/>
                    </a:lnL>
                    <a:lnR w="38100" cap="flat" cmpd="sng" algn="ctr">
                      <a:solidFill>
                        <a:srgbClr val="C00000"/>
                      </a:solidFill>
                      <a:prstDash val="solid"/>
                      <a:round/>
                      <a:headEnd type="none" w="med" len="med"/>
                      <a:tailEnd type="none" w="med" len="med"/>
                    </a:lnR>
                    <a:lnT w="38100" cap="flat" cmpd="sng" algn="ctr">
                      <a:solidFill>
                        <a:srgbClr val="C00000"/>
                      </a:solidFill>
                      <a:prstDash val="solid"/>
                      <a:round/>
                      <a:headEnd type="none" w="med" len="med"/>
                      <a:tailEnd type="none" w="med" len="med"/>
                    </a:lnT>
                    <a:lnB w="38100" cap="flat" cmpd="sng" algn="ctr">
                      <a:solidFill>
                        <a:srgbClr val="C00000"/>
                      </a:solidFill>
                      <a:prstDash val="solid"/>
                      <a:round/>
                      <a:headEnd type="none" w="med" len="med"/>
                      <a:tailEnd type="none" w="med" len="med"/>
                    </a:lnB>
                    <a:lnTlToBr>
                      <a:noFill/>
                    </a:lnTlToBr>
                    <a:lnBlToTr>
                      <a:noFill/>
                    </a:lnBlToTr>
                    <a:solidFill>
                      <a:schemeClr val="bg1">
                        <a:lumMod val="95000"/>
                      </a:schemeClr>
                    </a:solidFill>
                  </a:tcPr>
                </a:tc>
                <a:tc rowSpan="2">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闭卷</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考试</a:t>
                      </a:r>
                      <a:endPar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（时间）</a:t>
                      </a:r>
                      <a:endPar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（分配）</a:t>
                      </a:r>
                      <a:endPar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extLst>
                  <a:ext uri="{0D108BD9-81ED-4DB2-BD59-A6C34878D82A}">
                    <a16:rowId xmlns:a16="http://schemas.microsoft.com/office/drawing/2014/main" val="10004"/>
                  </a:ext>
                </a:extLst>
              </a:tr>
              <a:tr h="596496">
                <a:tc vMerge="1">
                  <a:txBody>
                    <a:bodyPr/>
                    <a:lstStyle/>
                    <a:p>
                      <a:endParaRPr lang="zh-CN"/>
                    </a:p>
                  </a:txBody>
                  <a:tcPr/>
                </a:tc>
                <a:tc gridSpan="6">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2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注：</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根据随堂讨论各小组得分、两次</a:t>
                      </a: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展示</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与</a:t>
                      </a: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研究</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报告成绩之和为小组</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平时分数</a:t>
                      </a:r>
                      <a:r>
                        <a:rPr kumimoji="0" lang="zh-CN" altLang="en-US"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a:t>
                      </a:r>
                      <a:endParaRPr kumimoji="0" lang="en-US"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       </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各小组</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内部调整</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，确定每个组员的</a:t>
                      </a:r>
                      <a:r>
                        <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具体分数</a:t>
                      </a: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，使平均分等于小组平时分数；</a:t>
                      </a:r>
                      <a:endPar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p>
                      <a:pPr marL="0" marR="0" lvl="0" indent="0" algn="l"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                        </a:t>
                      </a:r>
                      <a:r>
                        <a:rPr kumimoji="0" lang="zh-CN" altLang="en-US"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rPr>
                        <a:t>所有组员签字同意后提交。</a:t>
                      </a:r>
                      <a:endParaRPr kumimoji="0" lang="zh-CN" altLang="zh-CN" sz="1800" b="0" i="0" u="none" strike="noStrike" cap="none" normalizeH="0" baseline="0" dirty="0">
                        <a:ln>
                          <a:noFill/>
                        </a:ln>
                        <a:solidFill>
                          <a:srgbClr val="C00000"/>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hMerge="1">
                  <a:txBody>
                    <a:bodyPr/>
                    <a:lstStyle/>
                    <a:p>
                      <a:endParaRPr lang="zh-CN"/>
                    </a:p>
                  </a:txBody>
                  <a:tcPr/>
                </a:tc>
                <a:tc hMerge="1">
                  <a:txBody>
                    <a:bodyPr/>
                    <a:lstStyle/>
                    <a:p>
                      <a:endParaRPr lang="zh-CN" altLang="en-US"/>
                    </a:p>
                  </a:txBody>
                  <a:tcPr/>
                </a:tc>
                <a:tc hMerge="1">
                  <a:txBody>
                    <a:bodyPr/>
                    <a:lstStyle/>
                    <a:p>
                      <a:endParaRPr lang="zh-CN"/>
                    </a:p>
                  </a:txBody>
                  <a:tcPr/>
                </a:tc>
                <a:tc hMerge="1">
                  <a:txBody>
                    <a:bodyPr/>
                    <a:lstStyle/>
                    <a:p>
                      <a:endParaRPr lang="zh-CN"/>
                    </a:p>
                  </a:txBody>
                  <a:tcPr/>
                </a:tc>
                <a:tc hMerge="1">
                  <a:txBody>
                    <a:bodyPr/>
                    <a:lstStyle/>
                    <a:p>
                      <a:endParaRPr lang="zh-CN"/>
                    </a:p>
                  </a:txBody>
                  <a:tcPr>
                    <a:lnL w="38100" cap="flat" cmpd="sng" algn="ctr">
                      <a:solidFill>
                        <a:srgbClr val="C00000"/>
                      </a:solidFill>
                      <a:prstDash val="solid"/>
                      <a:round/>
                      <a:headEnd type="none" w="med" len="med"/>
                      <a:tailEnd type="none" w="med" len="med"/>
                    </a:lnL>
                    <a:lnT w="38100" cap="flat" cmpd="sng" algn="ctr">
                      <a:solidFill>
                        <a:srgbClr val="C00000"/>
                      </a:solidFill>
                      <a:prstDash val="solid"/>
                      <a:round/>
                      <a:headEnd type="none" w="med" len="med"/>
                      <a:tailEnd type="none" w="med" len="med"/>
                    </a:lnT>
                  </a:tcPr>
                </a:tc>
                <a:tc vMerge="1">
                  <a:txBody>
                    <a:bodyPr/>
                    <a:lstStyle/>
                    <a:p>
                      <a:endParaRPr lang="zh-CN"/>
                    </a:p>
                  </a:txBody>
                  <a:tcPr/>
                </a:tc>
                <a:extLst>
                  <a:ext uri="{0D108BD9-81ED-4DB2-BD59-A6C34878D82A}">
                    <a16:rowId xmlns:a16="http://schemas.microsoft.com/office/drawing/2014/main" val="10005"/>
                  </a:ext>
                </a:extLst>
              </a:tr>
              <a:tr h="1226130">
                <a:tc>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表格</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5">
                        <a:lumMod val="20000"/>
                        <a:lumOff val="80000"/>
                      </a:schemeClr>
                    </a:solidFill>
                  </a:tcPr>
                </a:tc>
                <a:tc gridSpan="3">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展示准备：组长组织组员讨论并记录小组讨论记录表</a:t>
                      </a:r>
                      <a:endPar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展示阶段：其他组</a:t>
                      </a: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记分员</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和教师填写</a:t>
                      </a:r>
                      <a:r>
                        <a:rPr kumimoji="0" lang="zh-CN" altLang="en-US"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小组展示评价</a:t>
                      </a: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表</a:t>
                      </a:r>
                      <a:endPar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hMerge="1">
                  <a:txBody>
                    <a:bodyPr/>
                    <a:lstStyle/>
                    <a:p>
                      <a:endParaRPr lang="zh-CN"/>
                    </a:p>
                  </a:txBody>
                  <a:tcPr/>
                </a:tc>
                <a:tc hMerge="1">
                  <a:txBody>
                    <a:body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endParaRPr kumimoji="0" lang="en-US" altLang="zh-CN" sz="1800" b="1" i="0" u="none" strike="noStrike" cap="none" normalizeH="0" baseline="0" dirty="0">
                        <a:ln>
                          <a:noFill/>
                        </a:ln>
                        <a:solidFill>
                          <a:srgbClr val="0033B5"/>
                        </a:solidFill>
                        <a:effectLst/>
                        <a:latin typeface="仿宋_GB2312" panose="02010609030101010101" pitchFamily="49" charset="-122"/>
                        <a:ea typeface="仿宋_GB2312" panose="02010609030101010101" pitchFamily="49" charset="-122"/>
                        <a:sym typeface="宋体" panose="02010600030101010101" pitchFamily="2" charset="-122"/>
                      </a:endParaRP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gridSpan="2">
                  <a:txBody>
                    <a:bodyPr/>
                    <a:lstStyle/>
                    <a:p>
                      <a:pPr algn="ct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无</a:t>
                      </a:r>
                      <a:endParaRPr lang="zh-CN" sz="1800" b="0" dirty="0">
                        <a:latin typeface="方正小标宋_GBK" panose="03000509000000000000" pitchFamily="65" charset="-122"/>
                        <a:ea typeface="方正小标宋_GBK" panose="03000509000000000000" pitchFamily="65" charset="-122"/>
                      </a:endParaRP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hMerge="1">
                  <a:txBody>
                    <a:bodyPr/>
                    <a:lstStyle/>
                    <a:p>
                      <a:endParaRPr lang="zh-CN"/>
                    </a:p>
                  </a:txBody>
                  <a:tcPr marL="91427" marR="91427" marT="45721" marB="45721" anchor="ctr" horzOverflow="overflow">
                    <a:lnL w="38100" cap="flat" cmpd="sng" algn="ctr">
                      <a:solidFill>
                        <a:srgbClr val="C00000"/>
                      </a:solidFill>
                      <a:prstDash val="solid"/>
                      <a:round/>
                      <a:headEnd type="none" w="med" len="med"/>
                      <a:tailEnd type="none" w="med" len="med"/>
                    </a:lnL>
                    <a:lnR w="38100" cap="flat" cmpd="sng" algn="ctr">
                      <a:solidFill>
                        <a:srgbClr val="C00000"/>
                      </a:solidFill>
                      <a:prstDash val="solid"/>
                      <a:round/>
                      <a:headEnd type="none" w="med" len="med"/>
                      <a:tailEnd type="none" w="med" len="med"/>
                    </a:lnR>
                    <a:lnT w="38100" cap="flat" cmpd="sng" algn="ctr">
                      <a:solidFill>
                        <a:srgbClr val="C00000"/>
                      </a:solidFill>
                      <a:prstDash val="solid"/>
                      <a:round/>
                      <a:headEnd type="none" w="med" len="med"/>
                      <a:tailEnd type="none" w="med" len="med"/>
                    </a:lnT>
                    <a:lnB w="38100" cap="flat" cmpd="sng" algn="ctr">
                      <a:solidFill>
                        <a:srgbClr val="C00000"/>
                      </a:solidFill>
                      <a:prstDash val="solid"/>
                      <a:round/>
                      <a:headEnd type="none" w="med" len="med"/>
                      <a:tailEnd type="none" w="med" len="med"/>
                    </a:lnB>
                    <a:lnTlToBr>
                      <a:noFill/>
                    </a:lnTlToBr>
                    <a:lnBlToTr>
                      <a:noFill/>
                    </a:lnBlToTr>
                    <a:solidFill>
                      <a:schemeClr val="bg1">
                        <a:lumMod val="95000"/>
                      </a:schemeClr>
                    </a:solidFill>
                  </a:tcPr>
                </a:tc>
                <a:tc>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教师填写：</a:t>
                      </a:r>
                      <a:endParaRPr kumimoji="0" lang="en-US"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endParaRPr>
                    </a:p>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随堂发言评价表</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tc>
                  <a:txBody>
                    <a:bodyPr/>
                    <a:lstStyle>
                      <a:lvl1pPr defTabSz="457200">
                        <a:spcBef>
                          <a:spcPts val="1000"/>
                        </a:spcBef>
                        <a:buClr>
                          <a:schemeClr val="accent1"/>
                        </a:buClr>
                        <a:buFont typeface="Wingdings 3" panose="05040102010807070707" pitchFamily="18" charset="2"/>
                        <a:defRPr sz="1600">
                          <a:solidFill>
                            <a:srgbClr val="404040"/>
                          </a:solidFill>
                          <a:latin typeface="Century Gothic" panose="020B0502020202020204" pitchFamily="34" charset="0"/>
                          <a:ea typeface="幼圆" panose="02010509060101010101" pitchFamily="49" charset="-122"/>
                        </a:defRPr>
                      </a:lvl1pPr>
                      <a:lvl2pPr defTabSz="457200">
                        <a:spcBef>
                          <a:spcPts val="1000"/>
                        </a:spcBef>
                        <a:buClr>
                          <a:schemeClr val="accent1"/>
                        </a:buClr>
                        <a:buFont typeface="Wingdings 3" panose="05040102010807070707" pitchFamily="18" charset="2"/>
                        <a:defRPr sz="1400">
                          <a:solidFill>
                            <a:srgbClr val="404040"/>
                          </a:solidFill>
                          <a:latin typeface="Century Gothic" panose="020B0502020202020204" pitchFamily="34" charset="0"/>
                          <a:ea typeface="幼圆" panose="02010509060101010101" pitchFamily="49" charset="-122"/>
                        </a:defRPr>
                      </a:lvl2pPr>
                      <a:lvl3pPr defTabSz="457200">
                        <a:spcBef>
                          <a:spcPts val="1000"/>
                        </a:spcBef>
                        <a:buClr>
                          <a:schemeClr val="accent1"/>
                        </a:buClr>
                        <a:buFont typeface="Wingdings 3" panose="05040102010807070707" pitchFamily="18" charset="2"/>
                        <a:defRPr sz="1200">
                          <a:solidFill>
                            <a:srgbClr val="404040"/>
                          </a:solidFill>
                          <a:latin typeface="Century Gothic" panose="020B0502020202020204" pitchFamily="34" charset="0"/>
                          <a:ea typeface="幼圆" panose="02010509060101010101" pitchFamily="49" charset="-122"/>
                        </a:defRPr>
                      </a:lvl3pPr>
                      <a:lvl4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4pPr>
                      <a:lvl5pPr defTabSz="457200">
                        <a:spcBef>
                          <a:spcPts val="1000"/>
                        </a:spcBef>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5pPr>
                      <a:lvl6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6pPr>
                      <a:lvl7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7pPr>
                      <a:lvl8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8pPr>
                      <a:lvl9pPr defTabSz="457200" eaLnBrk="0" fontAlgn="base" hangingPunct="0">
                        <a:spcBef>
                          <a:spcPts val="1000"/>
                        </a:spcBef>
                        <a:spcAft>
                          <a:spcPct val="0"/>
                        </a:spcAft>
                        <a:buClr>
                          <a:schemeClr val="accent1"/>
                        </a:buClr>
                        <a:buFont typeface="Wingdings 3" panose="05040102010807070707" pitchFamily="18" charset="2"/>
                        <a:defRPr sz="1000">
                          <a:solidFill>
                            <a:srgbClr val="404040"/>
                          </a:solidFill>
                          <a:latin typeface="Century Gothic" panose="020B0502020202020204" pitchFamily="34" charset="0"/>
                          <a:ea typeface="幼圆" panose="02010509060101010101" pitchFamily="49" charset="-122"/>
                        </a:defRPr>
                      </a:lvl9pPr>
                    </a:lstStyle>
                    <a:p>
                      <a:pPr marL="0" marR="0" lvl="0" indent="0" algn="ctr" defTabSz="457200" rtl="0" eaLnBrk="0" fontAlgn="base" latinLnBrk="0" hangingPunct="0">
                        <a:spcBef>
                          <a:spcPts val="1000"/>
                        </a:spcBef>
                        <a:spcAft>
                          <a:spcPct val="0"/>
                        </a:spcAft>
                        <a:buClr>
                          <a:schemeClr val="accent1"/>
                        </a:buClr>
                        <a:buSzTx/>
                        <a:buFont typeface="Wingdings 3" panose="05040102010807070707" pitchFamily="18" charset="2"/>
                        <a:buNone/>
                      </a:pPr>
                      <a:r>
                        <a:rPr kumimoji="0" lang="zh-CN" altLang="zh-CN" sz="1800" b="0" i="0" u="none" strike="noStrike" cap="none" normalizeH="0" baseline="0" dirty="0">
                          <a:ln>
                            <a:noFill/>
                          </a:ln>
                          <a:solidFill>
                            <a:srgbClr val="0033B5"/>
                          </a:solidFill>
                          <a:effectLst/>
                          <a:latin typeface="方正小标宋_GBK" panose="03000509000000000000" pitchFamily="65" charset="-122"/>
                          <a:ea typeface="方正小标宋_GBK" panose="03000509000000000000" pitchFamily="65" charset="-122"/>
                          <a:sym typeface="宋体" panose="02010600030101010101" pitchFamily="2" charset="-122"/>
                        </a:rPr>
                        <a:t>无</a:t>
                      </a:r>
                    </a:p>
                  </a:txBody>
                  <a:tcPr marL="91427" marR="91427" marT="45721" marB="4572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95000"/>
                      </a:schemeClr>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4636078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等腰三角形 2"/>
          <p:cNvSpPr/>
          <p:nvPr/>
        </p:nvSpPr>
        <p:spPr>
          <a:xfrm flipV="1">
            <a:off x="5681661"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Calibri" panose="020F0502020204030204"/>
              <a:ea typeface="宋体" panose="02010600030101010101" pitchFamily="2" charset="-122"/>
              <a:cs typeface="+mn-cs"/>
            </a:endParaRPr>
          </a:p>
        </p:txBody>
      </p:sp>
      <p:graphicFrame>
        <p:nvGraphicFramePr>
          <p:cNvPr id="2" name="表格 1"/>
          <p:cNvGraphicFramePr>
            <a:graphicFrameLocks noGrp="1"/>
          </p:cNvGraphicFramePr>
          <p:nvPr>
            <p:extLst>
              <p:ext uri="{D42A27DB-BD31-4B8C-83A1-F6EECF244321}">
                <p14:modId xmlns:p14="http://schemas.microsoft.com/office/powerpoint/2010/main" val="1460781878"/>
              </p:ext>
            </p:extLst>
          </p:nvPr>
        </p:nvGraphicFramePr>
        <p:xfrm>
          <a:off x="1710428" y="406401"/>
          <a:ext cx="8771139" cy="6152445"/>
        </p:xfrm>
        <a:graphic>
          <a:graphicData uri="http://schemas.openxmlformats.org/drawingml/2006/table">
            <a:tbl>
              <a:tblPr/>
              <a:tblGrid>
                <a:gridCol w="1775046">
                  <a:extLst>
                    <a:ext uri="{9D8B030D-6E8A-4147-A177-3AD203B41FA5}">
                      <a16:colId xmlns:a16="http://schemas.microsoft.com/office/drawing/2014/main" val="20000"/>
                    </a:ext>
                  </a:extLst>
                </a:gridCol>
                <a:gridCol w="1117024">
                  <a:extLst>
                    <a:ext uri="{9D8B030D-6E8A-4147-A177-3AD203B41FA5}">
                      <a16:colId xmlns:a16="http://schemas.microsoft.com/office/drawing/2014/main" val="20001"/>
                    </a:ext>
                  </a:extLst>
                </a:gridCol>
                <a:gridCol w="793769">
                  <a:extLst>
                    <a:ext uri="{9D8B030D-6E8A-4147-A177-3AD203B41FA5}">
                      <a16:colId xmlns:a16="http://schemas.microsoft.com/office/drawing/2014/main" val="20002"/>
                    </a:ext>
                  </a:extLst>
                </a:gridCol>
                <a:gridCol w="461979">
                  <a:extLst>
                    <a:ext uri="{9D8B030D-6E8A-4147-A177-3AD203B41FA5}">
                      <a16:colId xmlns:a16="http://schemas.microsoft.com/office/drawing/2014/main" val="20003"/>
                    </a:ext>
                  </a:extLst>
                </a:gridCol>
                <a:gridCol w="461979">
                  <a:extLst>
                    <a:ext uri="{9D8B030D-6E8A-4147-A177-3AD203B41FA5}">
                      <a16:colId xmlns:a16="http://schemas.microsoft.com/office/drawing/2014/main" val="20004"/>
                    </a:ext>
                  </a:extLst>
                </a:gridCol>
                <a:gridCol w="862790">
                  <a:extLst>
                    <a:ext uri="{9D8B030D-6E8A-4147-A177-3AD203B41FA5}">
                      <a16:colId xmlns:a16="http://schemas.microsoft.com/office/drawing/2014/main" val="20005"/>
                    </a:ext>
                  </a:extLst>
                </a:gridCol>
                <a:gridCol w="461979">
                  <a:extLst>
                    <a:ext uri="{9D8B030D-6E8A-4147-A177-3AD203B41FA5}">
                      <a16:colId xmlns:a16="http://schemas.microsoft.com/office/drawing/2014/main" val="20006"/>
                    </a:ext>
                  </a:extLst>
                </a:gridCol>
                <a:gridCol w="461979">
                  <a:extLst>
                    <a:ext uri="{9D8B030D-6E8A-4147-A177-3AD203B41FA5}">
                      <a16:colId xmlns:a16="http://schemas.microsoft.com/office/drawing/2014/main" val="20007"/>
                    </a:ext>
                  </a:extLst>
                </a:gridCol>
                <a:gridCol w="461979">
                  <a:extLst>
                    <a:ext uri="{9D8B030D-6E8A-4147-A177-3AD203B41FA5}">
                      <a16:colId xmlns:a16="http://schemas.microsoft.com/office/drawing/2014/main" val="20008"/>
                    </a:ext>
                  </a:extLst>
                </a:gridCol>
                <a:gridCol w="461979">
                  <a:extLst>
                    <a:ext uri="{9D8B030D-6E8A-4147-A177-3AD203B41FA5}">
                      <a16:colId xmlns:a16="http://schemas.microsoft.com/office/drawing/2014/main" val="20009"/>
                    </a:ext>
                  </a:extLst>
                </a:gridCol>
                <a:gridCol w="1450636">
                  <a:extLst>
                    <a:ext uri="{9D8B030D-6E8A-4147-A177-3AD203B41FA5}">
                      <a16:colId xmlns:a16="http://schemas.microsoft.com/office/drawing/2014/main" val="20010"/>
                    </a:ext>
                  </a:extLst>
                </a:gridCol>
              </a:tblGrid>
              <a:tr h="532190">
                <a:tc gridSpan="11">
                  <a:txBody>
                    <a:bodyPr/>
                    <a:lstStyle/>
                    <a:p>
                      <a:pPr algn="ctr">
                        <a:lnSpc>
                          <a:spcPct val="100000"/>
                        </a:lnSpc>
                        <a:spcBef>
                          <a:spcPts val="1300"/>
                        </a:spcBef>
                        <a:spcAft>
                          <a:spcPts val="1300"/>
                        </a:spcAft>
                      </a:pPr>
                      <a:r>
                        <a:rPr lang="zh-CN" sz="3600" b="1" kern="100" dirty="0">
                          <a:solidFill>
                            <a:srgbClr val="C00000"/>
                          </a:solidFill>
                          <a:effectLst/>
                          <a:latin typeface="方正小标宋_GBK" panose="03000509000000000000" pitchFamily="65" charset="-122"/>
                          <a:ea typeface="方正小标宋_GBK" panose="03000509000000000000" pitchFamily="65" charset="-122"/>
                          <a:cs typeface="宋体" panose="02010600030101010101" pitchFamily="2" charset="-122"/>
                        </a:rPr>
                        <a:t>小组成绩分配表</a:t>
                      </a:r>
                      <a:endParaRPr lang="zh-CN" sz="3600" b="1" kern="100" dirty="0">
                        <a:solidFill>
                          <a:srgbClr val="C00000"/>
                        </a:solidFill>
                        <a:effectLst/>
                        <a:latin typeface="方正小标宋_GBK" panose="03000509000000000000" pitchFamily="65" charset="-122"/>
                        <a:ea typeface="方正小标宋_GBK" panose="03000509000000000000" pitchFamily="65" charset="-122"/>
                        <a:cs typeface="Times New Roman" panose="02020603050405020304" pitchFamily="18" charset="0"/>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266095">
                <a:tc>
                  <a:txBody>
                    <a:bodyPr/>
                    <a:lstStyle/>
                    <a:p>
                      <a:pPr algn="ctr"/>
                      <a:r>
                        <a:rPr lang="zh-CN" sz="1800" b="1" kern="100" dirty="0">
                          <a:solidFill>
                            <a:srgbClr val="0033B5"/>
                          </a:solidFill>
                          <a:effectLst/>
                          <a:latin typeface="方正小标宋_GBK" panose="03000509000000000000" pitchFamily="65" charset="-122"/>
                          <a:ea typeface="方正小标宋_GBK" panose="03000509000000000000" pitchFamily="65" charset="-122"/>
                        </a:rPr>
                        <a:t>组号</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1800" b="1" kern="100">
                          <a:solidFill>
                            <a:srgbClr val="0033B5"/>
                          </a:solidFill>
                          <a:effectLst/>
                          <a:latin typeface="方正小标宋_GBK" panose="03000509000000000000" pitchFamily="65" charset="-122"/>
                          <a:ea typeface="方正小标宋_GBK" panose="03000509000000000000" pitchFamily="65" charset="-122"/>
                        </a:rPr>
                        <a:t>组长</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zh-CN" sz="1800" b="1" kern="100">
                          <a:solidFill>
                            <a:srgbClr val="0033B5"/>
                          </a:solidFill>
                          <a:effectLst/>
                          <a:latin typeface="方正小标宋_GBK" panose="03000509000000000000" pitchFamily="65" charset="-122"/>
                          <a:ea typeface="方正小标宋_GBK" panose="03000509000000000000" pitchFamily="65" charset="-122"/>
                        </a:rPr>
                        <a:t>班级</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gridSpan="2">
                  <a:txBody>
                    <a:bodyPr/>
                    <a:lstStyle/>
                    <a:p>
                      <a:pPr algn="ctr"/>
                      <a:r>
                        <a:rPr lang="zh-CN" sz="1800" b="1" kern="100">
                          <a:solidFill>
                            <a:srgbClr val="0033B5"/>
                          </a:solidFill>
                          <a:effectLst/>
                          <a:latin typeface="方正小标宋_GBK" panose="03000509000000000000" pitchFamily="65" charset="-122"/>
                          <a:ea typeface="方正小标宋_GBK" panose="03000509000000000000" pitchFamily="65" charset="-122"/>
                        </a:rPr>
                        <a:t>日期</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32190">
                <a:tc>
                  <a:txBody>
                    <a:bodyPr/>
                    <a:lstStyle/>
                    <a:p>
                      <a:pPr algn="ctr"/>
                      <a:r>
                        <a:rPr lang="zh-CN" sz="1800" b="1" kern="100" dirty="0">
                          <a:solidFill>
                            <a:srgbClr val="0033B5"/>
                          </a:solidFill>
                          <a:effectLst/>
                          <a:latin typeface="方正小标宋_GBK" panose="03000509000000000000" pitchFamily="65" charset="-122"/>
                          <a:ea typeface="方正小标宋_GBK" panose="03000509000000000000" pitchFamily="65" charset="-122"/>
                        </a:rPr>
                        <a:t>成绩类别</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6">
                  <a:txBody>
                    <a:bodyPr/>
                    <a:lstStyle/>
                    <a:p>
                      <a:pPr algn="ctr"/>
                      <a:r>
                        <a:rPr lang="en-US" sz="1800" b="1" kern="100" dirty="0">
                          <a:solidFill>
                            <a:srgbClr val="0033B5"/>
                          </a:solidFill>
                          <a:effectLst/>
                          <a:latin typeface="方正小标宋_GBK" panose="03000509000000000000" pitchFamily="65" charset="-122"/>
                          <a:ea typeface="方正小标宋_GBK" panose="03000509000000000000" pitchFamily="65" charset="-122"/>
                          <a:sym typeface="Wingdings" panose="05000000000000000000" pitchFamily="2" charset="2"/>
                        </a:rPr>
                        <a:t></a:t>
                      </a:r>
                      <a:r>
                        <a:rPr lang="zh-CN" sz="1800" b="1" kern="100" dirty="0">
                          <a:solidFill>
                            <a:srgbClr val="0033B5"/>
                          </a:solidFill>
                          <a:effectLst/>
                          <a:latin typeface="方正小标宋_GBK" panose="03000509000000000000" pitchFamily="65" charset="-122"/>
                          <a:ea typeface="方正小标宋_GBK" panose="03000509000000000000" pitchFamily="65" charset="-122"/>
                        </a:rPr>
                        <a:t>两次展示</a:t>
                      </a:r>
                      <a:r>
                        <a:rPr lang="en-US" sz="1800" b="1" kern="100" dirty="0">
                          <a:solidFill>
                            <a:srgbClr val="0033B5"/>
                          </a:solidFill>
                          <a:effectLst/>
                          <a:latin typeface="方正小标宋_GBK" panose="03000509000000000000" pitchFamily="65" charset="-122"/>
                          <a:ea typeface="方正小标宋_GBK" panose="03000509000000000000" pitchFamily="65" charset="-122"/>
                          <a:sym typeface="Wingdings" panose="05000000000000000000" pitchFamily="2" charset="2"/>
                        </a:rPr>
                        <a:t></a:t>
                      </a:r>
                      <a:r>
                        <a:rPr lang="zh-CN" sz="1800" b="1" kern="100" dirty="0">
                          <a:solidFill>
                            <a:srgbClr val="0033B5"/>
                          </a:solidFill>
                          <a:effectLst/>
                          <a:latin typeface="方正小标宋_GBK" panose="03000509000000000000" pitchFamily="65" charset="-122"/>
                          <a:ea typeface="方正小标宋_GBK" panose="03000509000000000000" pitchFamily="65" charset="-122"/>
                        </a:rPr>
                        <a:t>纸质报告</a:t>
                      </a:r>
                      <a:r>
                        <a:rPr lang="en-US" sz="1800" b="1" kern="100" dirty="0">
                          <a:solidFill>
                            <a:srgbClr val="0033B5"/>
                          </a:solidFill>
                          <a:effectLst/>
                          <a:latin typeface="方正小标宋_GBK" panose="03000509000000000000" pitchFamily="65" charset="-122"/>
                          <a:ea typeface="方正小标宋_GBK" panose="03000509000000000000" pitchFamily="65" charset="-122"/>
                          <a:sym typeface="Wingdings" panose="05000000000000000000" pitchFamily="2" charset="2"/>
                        </a:rPr>
                        <a:t></a:t>
                      </a:r>
                      <a:r>
                        <a:rPr lang="zh-CN" sz="1800" b="1" kern="100" dirty="0">
                          <a:solidFill>
                            <a:srgbClr val="0033B5"/>
                          </a:solidFill>
                          <a:effectLst/>
                          <a:latin typeface="方正小标宋_GBK" panose="03000509000000000000" pitchFamily="65" charset="-122"/>
                          <a:ea typeface="方正小标宋_GBK" panose="03000509000000000000" pitchFamily="65" charset="-122"/>
                        </a:rPr>
                        <a:t>随堂讨论</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2">
                  <a:txBody>
                    <a:bodyPr/>
                    <a:lstStyle/>
                    <a:p>
                      <a:pPr algn="ctr"/>
                      <a:r>
                        <a:rPr lang="zh-CN" sz="1800" b="1" kern="100">
                          <a:solidFill>
                            <a:srgbClr val="0033B5"/>
                          </a:solidFill>
                          <a:effectLst/>
                          <a:latin typeface="方正小标宋_GBK" panose="03000509000000000000" pitchFamily="65" charset="-122"/>
                          <a:ea typeface="方正小标宋_GBK" panose="03000509000000000000" pitchFamily="65" charset="-122"/>
                        </a:rPr>
                        <a:t>小组平时成绩</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gridSpan="2">
                  <a:txBody>
                    <a:bodyPr/>
                    <a:lstStyle/>
                    <a:p>
                      <a:pPr algn="ctr"/>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2"/>
                  </a:ext>
                </a:extLst>
              </a:tr>
              <a:tr h="266095">
                <a:tc>
                  <a:txBody>
                    <a:bodyPr/>
                    <a:lstStyle/>
                    <a:p>
                      <a:pPr algn="ctr"/>
                      <a:r>
                        <a:rPr lang="zh-CN" sz="1800" b="1" kern="100" dirty="0">
                          <a:solidFill>
                            <a:srgbClr val="0033B5"/>
                          </a:solidFill>
                          <a:effectLst/>
                          <a:latin typeface="方正小标宋_GBK" panose="03000509000000000000" pitchFamily="65" charset="-122"/>
                          <a:ea typeface="方正小标宋_GBK" panose="03000509000000000000" pitchFamily="65" charset="-122"/>
                        </a:rPr>
                        <a:t>姓名</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zh-CN" sz="1800" b="1" kern="100" dirty="0">
                          <a:solidFill>
                            <a:srgbClr val="0033B5"/>
                          </a:solidFill>
                          <a:effectLst/>
                          <a:latin typeface="方正小标宋_GBK" panose="03000509000000000000" pitchFamily="65" charset="-122"/>
                          <a:ea typeface="方正小标宋_GBK" panose="03000509000000000000" pitchFamily="65" charset="-122"/>
                        </a:rPr>
                        <a:t>序号、学号</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ctr"/>
                      <a:r>
                        <a:rPr lang="zh-CN" sz="1800" b="1" kern="100">
                          <a:solidFill>
                            <a:srgbClr val="0033B5"/>
                          </a:solidFill>
                          <a:effectLst/>
                          <a:latin typeface="方正小标宋_GBK" panose="03000509000000000000" pitchFamily="65" charset="-122"/>
                          <a:ea typeface="方正小标宋_GBK" panose="03000509000000000000" pitchFamily="65" charset="-122"/>
                        </a:rPr>
                        <a:t>分数</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ctr"/>
                      <a:r>
                        <a:rPr lang="zh-CN" sz="1800" b="1" kern="100">
                          <a:solidFill>
                            <a:srgbClr val="0033B5"/>
                          </a:solidFill>
                          <a:effectLst/>
                          <a:latin typeface="方正小标宋_GBK" panose="03000509000000000000" pitchFamily="65" charset="-122"/>
                          <a:ea typeface="方正小标宋_GBK" panose="03000509000000000000" pitchFamily="65" charset="-122"/>
                        </a:rPr>
                        <a:t>组员签字</a:t>
                      </a:r>
                    </a:p>
                  </a:txBody>
                  <a:tcPr marL="35860" marR="3586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3"/>
                  </a:ext>
                </a:extLst>
              </a:tr>
              <a:tr h="311281">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4"/>
                  </a:ext>
                </a:extLst>
              </a:tr>
              <a:tr h="320412">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5"/>
                  </a:ext>
                </a:extLst>
              </a:tr>
              <a:tr h="320412">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6"/>
                  </a:ext>
                </a:extLst>
              </a:tr>
              <a:tr h="320412">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7"/>
                  </a:ext>
                </a:extLst>
              </a:tr>
              <a:tr h="320412">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8"/>
                  </a:ext>
                </a:extLst>
              </a:tr>
              <a:tr h="320412">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9"/>
                  </a:ext>
                </a:extLst>
              </a:tr>
              <a:tr h="332449">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10"/>
                  </a:ext>
                </a:extLst>
              </a:tr>
              <a:tr h="332449">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11"/>
                  </a:ext>
                </a:extLst>
              </a:tr>
              <a:tr h="332449">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12"/>
                  </a:ext>
                </a:extLst>
              </a:tr>
              <a:tr h="332449">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13"/>
                  </a:ext>
                </a:extLst>
              </a:tr>
              <a:tr h="332449">
                <a:tc>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14"/>
                  </a:ext>
                </a:extLst>
              </a:tr>
              <a:tr h="332449">
                <a:tc>
                  <a:txBody>
                    <a:bodyPr/>
                    <a:lstStyle/>
                    <a:p>
                      <a:pPr algn="just"/>
                      <a:r>
                        <a:rPr lang="en-US" sz="1800" b="1" kern="100">
                          <a:solidFill>
                            <a:srgbClr val="0033B5"/>
                          </a:solidFill>
                          <a:effectLst/>
                          <a:latin typeface="方正小标宋_GBK" panose="03000509000000000000" pitchFamily="65" charset="-122"/>
                          <a:ea typeface="方正小标宋_GBK" panose="03000509000000000000" pitchFamily="65" charset="-122"/>
                        </a:rPr>
                        <a:t> </a:t>
                      </a:r>
                      <a:endParaRPr lang="zh-CN" sz="1800" b="1" kern="10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3">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4">
                  <a:txBody>
                    <a:bodyPr/>
                    <a:lstStyle/>
                    <a:p>
                      <a:pPr algn="just"/>
                      <a:r>
                        <a:rPr lang="en-US" sz="18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1800" b="1" kern="100" dirty="0">
                        <a:solidFill>
                          <a:srgbClr val="0033B5"/>
                        </a:solidFill>
                        <a:effectLst/>
                        <a:latin typeface="方正小标宋_GBK" panose="03000509000000000000" pitchFamily="65" charset="-122"/>
                        <a:ea typeface="方正小标宋_GBK" panose="03000509000000000000" pitchFamily="65" charset="-122"/>
                      </a:endParaRP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15"/>
                  </a:ext>
                </a:extLst>
              </a:tr>
              <a:tr h="598490">
                <a:tc gridSpan="11">
                  <a:txBody>
                    <a:bodyPr/>
                    <a:lstStyle/>
                    <a:p>
                      <a:pPr algn="just"/>
                      <a:r>
                        <a:rPr lang="zh-CN" sz="1800" b="1" kern="100" dirty="0">
                          <a:solidFill>
                            <a:srgbClr val="0033B5"/>
                          </a:solidFill>
                          <a:effectLst/>
                          <a:latin typeface="方正小标宋_GBK" panose="03000509000000000000" pitchFamily="65" charset="-122"/>
                          <a:ea typeface="方正小标宋_GBK" panose="03000509000000000000" pitchFamily="65" charset="-122"/>
                        </a:rPr>
                        <a:t>最高分和最低分的理由：</a:t>
                      </a:r>
                    </a:p>
                  </a:txBody>
                  <a:tcPr marL="35860" marR="3586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16"/>
                  </a:ext>
                </a:extLst>
              </a:tr>
            </a:tbl>
          </a:graphicData>
        </a:graphic>
      </p:graphicFrame>
    </p:spTree>
    <p:extLst>
      <p:ext uri="{BB962C8B-B14F-4D97-AF65-F5344CB8AC3E}">
        <p14:creationId xmlns:p14="http://schemas.microsoft.com/office/powerpoint/2010/main" val="37814344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E2C92A3-98E0-0097-A4D7-F7F837D9173E}"/>
              </a:ext>
            </a:extLst>
          </p:cNvPr>
          <p:cNvSpPr txBox="1"/>
          <p:nvPr/>
        </p:nvSpPr>
        <p:spPr>
          <a:xfrm>
            <a:off x="693363" y="1703899"/>
            <a:ext cx="10376899" cy="1481368"/>
          </a:xfrm>
          <a:prstGeom prst="rect">
            <a:avLst/>
          </a:prstGeom>
          <a:noFill/>
        </p:spPr>
        <p:txBody>
          <a:bodyPr wrap="square">
            <a:spAutoFit/>
          </a:bodyPr>
          <a:lstStyle/>
          <a:p>
            <a:pPr marL="0" marR="0" lvl="0" indent="0" algn="ctr" defTabSz="914400" rtl="0" eaLnBrk="1" fontAlgn="auto" latinLnBrk="0" hangingPunct="1">
              <a:lnSpc>
                <a:spcPct val="150000"/>
              </a:lnSpc>
              <a:spcBef>
                <a:spcPts val="1200"/>
              </a:spcBef>
              <a:spcAft>
                <a:spcPts val="1200"/>
              </a:spcAft>
              <a:buClrTx/>
              <a:buSzTx/>
              <a:buFontTx/>
              <a:buNone/>
              <a:tabLst/>
              <a:defRPr/>
            </a:pPr>
            <a:r>
              <a:rPr kumimoji="0" lang="zh-CN" altLang="en-US" sz="6600" b="0" i="0" u="none" strike="noStrike" kern="1200" cap="none" spc="600" normalizeH="0" baseline="0" noProof="0" dirty="0">
                <a:ln>
                  <a:noFill/>
                </a:ln>
                <a:solidFill>
                  <a:prstClr val="white"/>
                </a:solidFill>
                <a:effectLst/>
                <a:uLnTx/>
                <a:uFillTx/>
                <a:latin typeface="方正小标宋_GBK" panose="03000509000000000000" pitchFamily="65" charset="-122"/>
                <a:ea typeface="方正小标宋_GBK" panose="03000509000000000000" pitchFamily="65" charset="-122"/>
                <a:cs typeface="+mn-cs"/>
              </a:rPr>
              <a:t>第三维度：理论自信能力</a:t>
            </a:r>
          </a:p>
        </p:txBody>
      </p:sp>
    </p:spTree>
    <p:extLst>
      <p:ext uri="{BB962C8B-B14F-4D97-AF65-F5344CB8AC3E}">
        <p14:creationId xmlns:p14="http://schemas.microsoft.com/office/powerpoint/2010/main" val="12058653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34259" y="125270"/>
            <a:ext cx="6315959"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4000" b="1" dirty="0">
                <a:solidFill>
                  <a:srgbClr val="0033B5"/>
                </a:solidFill>
                <a:latin typeface="方正小标宋_GBK" panose="03000509000000000000" pitchFamily="65" charset="-122"/>
                <a:ea typeface="方正小标宋_GBK" panose="03000509000000000000" pitchFamily="65" charset="-122"/>
              </a:rPr>
              <a:t>能力目标</a:t>
            </a:r>
            <a:endParaRPr kumimoji="0" lang="zh-CN" altLang="en-US" sz="40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endParaRPr>
          </a:p>
        </p:txBody>
      </p:sp>
      <p:sp>
        <p:nvSpPr>
          <p:cNvPr id="4" name="矩形: 圆角 3">
            <a:extLst>
              <a:ext uri="{FF2B5EF4-FFF2-40B4-BE49-F238E27FC236}">
                <a16:creationId xmlns:a16="http://schemas.microsoft.com/office/drawing/2014/main" id="{EF906C5F-86D5-C316-5CF3-2BAC10D03106}"/>
              </a:ext>
            </a:extLst>
          </p:cNvPr>
          <p:cNvSpPr/>
          <p:nvPr/>
        </p:nvSpPr>
        <p:spPr>
          <a:xfrm>
            <a:off x="1955800" y="1548559"/>
            <a:ext cx="1219200" cy="902541"/>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spcAft>
                <a:spcPts val="600"/>
              </a:spcAft>
            </a:pPr>
            <a:r>
              <a:rPr lang="zh-CN" altLang="en-US" sz="2800" b="1">
                <a:latin typeface="方正小标宋_GBK" panose="03000509000000000000" pitchFamily="65" charset="-122"/>
                <a:ea typeface="方正小标宋_GBK" panose="03000509000000000000" pitchFamily="65" charset="-122"/>
              </a:rPr>
              <a:t>知识层面</a:t>
            </a:r>
            <a:endParaRPr lang="zh-CN" altLang="en-US" sz="2800" b="1" dirty="0">
              <a:latin typeface="方正小标宋_GBK" panose="03000509000000000000" pitchFamily="65" charset="-122"/>
              <a:ea typeface="方正小标宋_GBK" panose="03000509000000000000" pitchFamily="65" charset="-122"/>
            </a:endParaRPr>
          </a:p>
        </p:txBody>
      </p:sp>
      <p:sp>
        <p:nvSpPr>
          <p:cNvPr id="5" name="矩形: 圆角 4">
            <a:extLst>
              <a:ext uri="{FF2B5EF4-FFF2-40B4-BE49-F238E27FC236}">
                <a16:creationId xmlns:a16="http://schemas.microsoft.com/office/drawing/2014/main" id="{545F28AC-9023-CA0E-D625-7BD5E2661BE9}"/>
              </a:ext>
            </a:extLst>
          </p:cNvPr>
          <p:cNvSpPr/>
          <p:nvPr/>
        </p:nvSpPr>
        <p:spPr>
          <a:xfrm>
            <a:off x="3708400" y="1548559"/>
            <a:ext cx="6315959" cy="902541"/>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方正小标宋_GBK" panose="03000509000000000000" pitchFamily="65" charset="-122"/>
                <a:ea typeface="方正小标宋_GBK" panose="03000509000000000000" pitchFamily="65" charset="-122"/>
              </a:rPr>
              <a:t>从“具体历史”来到“时代视野”</a:t>
            </a:r>
          </a:p>
        </p:txBody>
      </p:sp>
      <p:sp>
        <p:nvSpPr>
          <p:cNvPr id="6" name="矩形: 圆角 5">
            <a:extLst>
              <a:ext uri="{FF2B5EF4-FFF2-40B4-BE49-F238E27FC236}">
                <a16:creationId xmlns:a16="http://schemas.microsoft.com/office/drawing/2014/main" id="{529497B7-0E32-04C8-8C72-2295A6F5E75D}"/>
              </a:ext>
            </a:extLst>
          </p:cNvPr>
          <p:cNvSpPr/>
          <p:nvPr/>
        </p:nvSpPr>
        <p:spPr>
          <a:xfrm>
            <a:off x="1955800" y="3021620"/>
            <a:ext cx="1219200" cy="902541"/>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spcAft>
                <a:spcPts val="600"/>
              </a:spcAft>
            </a:pPr>
            <a:r>
              <a:rPr lang="zh-CN" altLang="en-US" sz="2800" b="1" dirty="0">
                <a:latin typeface="方正小标宋_GBK" panose="03000509000000000000" pitchFamily="65" charset="-122"/>
                <a:ea typeface="方正小标宋_GBK" panose="03000509000000000000" pitchFamily="65" charset="-122"/>
              </a:rPr>
              <a:t>思维层面</a:t>
            </a:r>
          </a:p>
        </p:txBody>
      </p:sp>
      <p:sp>
        <p:nvSpPr>
          <p:cNvPr id="7" name="矩形: 圆角 6">
            <a:extLst>
              <a:ext uri="{FF2B5EF4-FFF2-40B4-BE49-F238E27FC236}">
                <a16:creationId xmlns:a16="http://schemas.microsoft.com/office/drawing/2014/main" id="{7260AFB8-ACFB-FA8D-5D32-2624FE7BB573}"/>
              </a:ext>
            </a:extLst>
          </p:cNvPr>
          <p:cNvSpPr/>
          <p:nvPr/>
        </p:nvSpPr>
        <p:spPr>
          <a:xfrm>
            <a:off x="3708400" y="3021620"/>
            <a:ext cx="6315959" cy="902541"/>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方正小标宋_GBK" panose="03000509000000000000" pitchFamily="65" charset="-122"/>
                <a:ea typeface="方正小标宋_GBK" panose="03000509000000000000" pitchFamily="65" charset="-122"/>
              </a:rPr>
              <a:t>从“经典文本”看到“思想力量”</a:t>
            </a:r>
          </a:p>
        </p:txBody>
      </p:sp>
      <p:sp>
        <p:nvSpPr>
          <p:cNvPr id="8" name="矩形: 圆角 7">
            <a:extLst>
              <a:ext uri="{FF2B5EF4-FFF2-40B4-BE49-F238E27FC236}">
                <a16:creationId xmlns:a16="http://schemas.microsoft.com/office/drawing/2014/main" id="{F8508E13-7D4F-87E4-576C-83E9E0929468}"/>
              </a:ext>
            </a:extLst>
          </p:cNvPr>
          <p:cNvSpPr/>
          <p:nvPr/>
        </p:nvSpPr>
        <p:spPr>
          <a:xfrm>
            <a:off x="1955800" y="4494681"/>
            <a:ext cx="1219200" cy="902541"/>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spcAft>
                <a:spcPts val="600"/>
              </a:spcAft>
            </a:pPr>
            <a:r>
              <a:rPr lang="zh-CN" altLang="en-US" sz="2800" b="1" dirty="0">
                <a:latin typeface="方正小标宋_GBK" panose="03000509000000000000" pitchFamily="65" charset="-122"/>
                <a:ea typeface="方正小标宋_GBK" panose="03000509000000000000" pitchFamily="65" charset="-122"/>
              </a:rPr>
              <a:t>价值层面</a:t>
            </a:r>
          </a:p>
        </p:txBody>
      </p:sp>
      <p:sp>
        <p:nvSpPr>
          <p:cNvPr id="9" name="矩形: 圆角 8">
            <a:extLst>
              <a:ext uri="{FF2B5EF4-FFF2-40B4-BE49-F238E27FC236}">
                <a16:creationId xmlns:a16="http://schemas.microsoft.com/office/drawing/2014/main" id="{15F8E5C1-D7DF-72C8-BDBC-CB1C700133B7}"/>
              </a:ext>
            </a:extLst>
          </p:cNvPr>
          <p:cNvSpPr/>
          <p:nvPr/>
        </p:nvSpPr>
        <p:spPr>
          <a:xfrm>
            <a:off x="3708400" y="4494681"/>
            <a:ext cx="6315959" cy="902541"/>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方正小标宋_GBK" panose="03000509000000000000" pitchFamily="65" charset="-122"/>
                <a:ea typeface="方正小标宋_GBK" panose="03000509000000000000" pitchFamily="65" charset="-122"/>
              </a:rPr>
              <a:t>从“筚路蓝缕”找到“使命在肩”</a:t>
            </a:r>
          </a:p>
        </p:txBody>
      </p:sp>
    </p:spTree>
    <p:extLst>
      <p:ext uri="{BB962C8B-B14F-4D97-AF65-F5344CB8AC3E}">
        <p14:creationId xmlns:p14="http://schemas.microsoft.com/office/powerpoint/2010/main" val="3524824414"/>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4" name="组合 14"/>
          <p:cNvGrpSpPr/>
          <p:nvPr/>
        </p:nvGrpSpPr>
        <p:grpSpPr bwMode="auto">
          <a:xfrm>
            <a:off x="5729288" y="1647825"/>
            <a:ext cx="2925762" cy="2520950"/>
            <a:chOff x="9022" y="2595"/>
            <a:chExt cx="4607" cy="3971"/>
          </a:xfrm>
        </p:grpSpPr>
        <p:sp>
          <p:nvSpPr>
            <p:cNvPr id="3095" name="圆角矩形 72"/>
            <p:cNvSpPr>
              <a:spLocks noChangeArrowheads="1"/>
            </p:cNvSpPr>
            <p:nvPr/>
          </p:nvSpPr>
          <p:spPr bwMode="auto">
            <a:xfrm>
              <a:off x="9022" y="2595"/>
              <a:ext cx="3715"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6" name="圆角矩形 73"/>
            <p:cNvSpPr>
              <a:spLocks noChangeArrowheads="1"/>
            </p:cNvSpPr>
            <p:nvPr/>
          </p:nvSpPr>
          <p:spPr bwMode="auto">
            <a:xfrm>
              <a:off x="9546" y="4182"/>
              <a:ext cx="3862"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7" name="圆角矩形 75"/>
            <p:cNvSpPr>
              <a:spLocks noChangeArrowheads="1"/>
            </p:cNvSpPr>
            <p:nvPr/>
          </p:nvSpPr>
          <p:spPr bwMode="auto">
            <a:xfrm>
              <a:off x="9712" y="5745"/>
              <a:ext cx="3917" cy="816"/>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8" name="TextBox 24"/>
            <p:cNvSpPr txBox="1">
              <a:spLocks noChangeArrowheads="1"/>
            </p:cNvSpPr>
            <p:nvPr/>
          </p:nvSpPr>
          <p:spPr bwMode="auto">
            <a:xfrm>
              <a:off x="9567" y="2627"/>
              <a:ext cx="2633" cy="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0033B5"/>
                  </a:solidFill>
                  <a:latin typeface="方正小标宋_GBK" panose="03000509000000000000" pitchFamily="65" charset="-122"/>
                  <a:ea typeface="方正小标宋_GBK" panose="03000509000000000000" pitchFamily="65" charset="-122"/>
                </a:rPr>
                <a:t>课程介绍</a:t>
              </a:r>
              <a:endPar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endParaRPr>
            </a:p>
          </p:txBody>
        </p:sp>
        <p:sp>
          <p:nvSpPr>
            <p:cNvPr id="3099" name="TextBox 25"/>
            <p:cNvSpPr txBox="1">
              <a:spLocks noChangeArrowheads="1"/>
            </p:cNvSpPr>
            <p:nvPr/>
          </p:nvSpPr>
          <p:spPr bwMode="auto">
            <a:xfrm>
              <a:off x="10210" y="4201"/>
              <a:ext cx="2885" cy="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0033B5"/>
                  </a:solidFill>
                  <a:latin typeface="方正小标宋_GBK" panose="03000509000000000000" pitchFamily="65" charset="-122"/>
                  <a:ea typeface="方正小标宋_GBK" panose="03000509000000000000" pitchFamily="65" charset="-122"/>
                  <a:sym typeface="宋体" panose="02010600030101010101" pitchFamily="2" charset="-122"/>
                </a:rPr>
                <a:t>课程安排</a:t>
              </a:r>
              <a:endPar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endParaRPr>
            </a:p>
          </p:txBody>
        </p:sp>
        <p:sp>
          <p:nvSpPr>
            <p:cNvPr id="3100" name="TextBox 30"/>
            <p:cNvSpPr txBox="1">
              <a:spLocks noChangeArrowheads="1"/>
            </p:cNvSpPr>
            <p:nvPr/>
          </p:nvSpPr>
          <p:spPr bwMode="auto">
            <a:xfrm>
              <a:off x="10053" y="5758"/>
              <a:ext cx="3220" cy="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lang="zh-CN" altLang="en-US" sz="2800" b="1" dirty="0">
                  <a:solidFill>
                    <a:srgbClr val="0033B5"/>
                  </a:solidFill>
                  <a:latin typeface="方正小标宋_GBK" panose="03000509000000000000" pitchFamily="65" charset="-122"/>
                  <a:ea typeface="方正小标宋_GBK" panose="03000509000000000000" pitchFamily="65" charset="-122"/>
                  <a:sym typeface="宋体" panose="02010600030101010101" pitchFamily="2" charset="-122"/>
                </a:rPr>
                <a:t>成绩评定</a:t>
              </a:r>
              <a:endParaRPr kumimoji="0" lang="zh-CN" altLang="en-US" sz="28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endParaRPr>
            </a:p>
          </p:txBody>
        </p:sp>
      </p:grpSp>
      <p:grpSp>
        <p:nvGrpSpPr>
          <p:cNvPr id="3075" name="组合 13"/>
          <p:cNvGrpSpPr/>
          <p:nvPr/>
        </p:nvGrpSpPr>
        <p:grpSpPr bwMode="auto">
          <a:xfrm>
            <a:off x="4356100" y="849313"/>
            <a:ext cx="1476375" cy="5697537"/>
            <a:chOff x="6859" y="1338"/>
            <a:chExt cx="2327" cy="8973"/>
          </a:xfrm>
        </p:grpSpPr>
        <p:sp>
          <p:nvSpPr>
            <p:cNvPr id="3088" name="Freeform 19"/>
            <p:cNvSpPr>
              <a:spLocks noChangeArrowheads="1"/>
            </p:cNvSpPr>
            <p:nvPr/>
          </p:nvSpPr>
          <p:spPr bwMode="auto">
            <a:xfrm>
              <a:off x="6859" y="1338"/>
              <a:ext cx="1840" cy="8973"/>
            </a:xfrm>
            <a:custGeom>
              <a:avLst/>
              <a:gdLst>
                <a:gd name="T0" fmla="*/ 0 w 1703"/>
                <a:gd name="T1" fmla="*/ 0 h 9079"/>
                <a:gd name="T2" fmla="*/ 3164 w 1703"/>
                <a:gd name="T3" fmla="*/ 4132 h 9079"/>
                <a:gd name="T4" fmla="*/ 0 w 1703"/>
                <a:gd name="T5" fmla="*/ 8264 h 9079"/>
                <a:gd name="T6" fmla="*/ 0 60000 65536"/>
                <a:gd name="T7" fmla="*/ 0 60000 65536"/>
                <a:gd name="T8" fmla="*/ 0 60000 65536"/>
                <a:gd name="T9" fmla="*/ 0 w 1703"/>
                <a:gd name="T10" fmla="*/ 0 h 9079"/>
                <a:gd name="T11" fmla="*/ 1703 w 1703"/>
                <a:gd name="T12" fmla="*/ 9079 h 9079"/>
              </a:gdLst>
              <a:ahLst/>
              <a:cxnLst>
                <a:cxn ang="T6">
                  <a:pos x="T0" y="T1"/>
                </a:cxn>
                <a:cxn ang="T7">
                  <a:pos x="T2" y="T3"/>
                </a:cxn>
                <a:cxn ang="T8">
                  <a:pos x="T4" y="T5"/>
                </a:cxn>
              </a:cxnLst>
              <a:rect l="T9" t="T10" r="T11" b="T12"/>
              <a:pathLst>
                <a:path w="1703" h="9079">
                  <a:moveTo>
                    <a:pt x="0" y="0"/>
                  </a:moveTo>
                  <a:cubicBezTo>
                    <a:pt x="1060" y="1213"/>
                    <a:pt x="1703" y="2801"/>
                    <a:pt x="1703" y="4539"/>
                  </a:cubicBezTo>
                  <a:cubicBezTo>
                    <a:pt x="1703" y="6277"/>
                    <a:pt x="1060" y="7865"/>
                    <a:pt x="0" y="9079"/>
                  </a:cubicBezTo>
                </a:path>
              </a:pathLst>
            </a:custGeom>
            <a:noFill/>
            <a:ln w="8">
              <a:solidFill>
                <a:srgbClr val="0033B5"/>
              </a:solidFill>
              <a:prstDash val="dash"/>
              <a:miter lim="800000"/>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9" name="椭圆 28"/>
            <p:cNvSpPr>
              <a:spLocks noChangeAspect="1" noChangeArrowheads="1"/>
            </p:cNvSpPr>
            <p:nvPr/>
          </p:nvSpPr>
          <p:spPr bwMode="auto">
            <a:xfrm>
              <a:off x="7531" y="2595"/>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0" name="椭圆 66"/>
            <p:cNvSpPr>
              <a:spLocks noChangeAspect="1" noChangeArrowheads="1"/>
            </p:cNvSpPr>
            <p:nvPr/>
          </p:nvSpPr>
          <p:spPr bwMode="auto">
            <a:xfrm>
              <a:off x="8069" y="4116"/>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1" name="椭圆 67"/>
            <p:cNvSpPr>
              <a:spLocks noChangeAspect="1" noChangeArrowheads="1"/>
            </p:cNvSpPr>
            <p:nvPr/>
          </p:nvSpPr>
          <p:spPr bwMode="auto">
            <a:xfrm>
              <a:off x="8156" y="5684"/>
              <a:ext cx="1030" cy="978"/>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92" name="TextBox 3"/>
            <p:cNvSpPr txBox="1">
              <a:spLocks noChangeArrowheads="1"/>
            </p:cNvSpPr>
            <p:nvPr/>
          </p:nvSpPr>
          <p:spPr bwMode="auto">
            <a:xfrm>
              <a:off x="7758" y="2691"/>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1</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93" name="TextBox 32"/>
            <p:cNvSpPr txBox="1">
              <a:spLocks noChangeArrowheads="1"/>
            </p:cNvSpPr>
            <p:nvPr/>
          </p:nvSpPr>
          <p:spPr bwMode="auto">
            <a:xfrm>
              <a:off x="8291" y="4144"/>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2</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94" name="TextBox 33"/>
            <p:cNvSpPr txBox="1">
              <a:spLocks noChangeArrowheads="1"/>
            </p:cNvSpPr>
            <p:nvPr/>
          </p:nvSpPr>
          <p:spPr bwMode="auto">
            <a:xfrm>
              <a:off x="8363" y="5770"/>
              <a:ext cx="607"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3</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grpSp>
      <p:grpSp>
        <p:nvGrpSpPr>
          <p:cNvPr id="3076" name="组合 12"/>
          <p:cNvGrpSpPr/>
          <p:nvPr/>
        </p:nvGrpSpPr>
        <p:grpSpPr bwMode="auto">
          <a:xfrm>
            <a:off x="2098675" y="2185988"/>
            <a:ext cx="2105025" cy="2057400"/>
            <a:chOff x="3306" y="4583"/>
            <a:chExt cx="3314" cy="3241"/>
          </a:xfrm>
        </p:grpSpPr>
        <p:sp>
          <p:nvSpPr>
            <p:cNvPr id="3086" name="Oval 14"/>
            <p:cNvSpPr>
              <a:spLocks noChangeArrowheads="1"/>
            </p:cNvSpPr>
            <p:nvPr/>
          </p:nvSpPr>
          <p:spPr bwMode="auto">
            <a:xfrm>
              <a:off x="3306" y="4583"/>
              <a:ext cx="3314" cy="3241"/>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7" name="TextBox 37"/>
            <p:cNvSpPr txBox="1">
              <a:spLocks noChangeArrowheads="1"/>
            </p:cNvSpPr>
            <p:nvPr/>
          </p:nvSpPr>
          <p:spPr bwMode="auto">
            <a:xfrm>
              <a:off x="4151" y="5785"/>
              <a:ext cx="1634" cy="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30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提要</a:t>
              </a:r>
            </a:p>
          </p:txBody>
        </p:sp>
      </p:grpSp>
      <p:sp>
        <p:nvSpPr>
          <p:cNvPr id="3081" name="椭圆 29"/>
          <p:cNvSpPr>
            <a:spLocks noChangeAspect="1" noChangeArrowheads="1"/>
          </p:cNvSpPr>
          <p:nvPr/>
        </p:nvSpPr>
        <p:spPr bwMode="auto">
          <a:xfrm>
            <a:off x="5024438" y="4589463"/>
            <a:ext cx="654050" cy="620712"/>
          </a:xfrm>
          <a:prstGeom prst="ellipse">
            <a:avLst/>
          </a:prstGeom>
          <a:solidFill>
            <a:srgbClr val="0033B5"/>
          </a:solidFill>
          <a:ln>
            <a:noFill/>
          </a:ln>
          <a:extLst>
            <a:ext uri="{91240B29-F687-4F45-9708-019B960494DF}">
              <a14:hiddenLine xmlns:a14="http://schemas.microsoft.com/office/drawing/2010/main" w="9525">
                <a:solidFill>
                  <a:srgbClr val="000000"/>
                </a:solidFill>
                <a:round/>
              </a14:hiddenLine>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2" name="TextBox 31"/>
          <p:cNvSpPr txBox="1">
            <a:spLocks noChangeArrowheads="1"/>
          </p:cNvSpPr>
          <p:nvPr/>
        </p:nvSpPr>
        <p:spPr bwMode="auto">
          <a:xfrm>
            <a:off x="5160963" y="4652963"/>
            <a:ext cx="385762"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rPr>
              <a:t>4</a:t>
            </a:r>
            <a:endParaRPr kumimoji="0" lang="zh-CN" altLang="en-US" sz="2700" b="1" i="0" u="none" strike="noStrike" kern="1200" cap="none" spc="0" normalizeH="0" baseline="0" noProof="0">
              <a:ln>
                <a:noFill/>
              </a:ln>
              <a:solidFill>
                <a:srgbClr val="F8F8F8"/>
              </a:solidFill>
              <a:effectLst/>
              <a:uLnTx/>
              <a:uFillTx/>
              <a:latin typeface="方正小标宋_GBK" panose="03000509000000000000" pitchFamily="65" charset="-122"/>
              <a:ea typeface="方正小标宋_GBK" panose="03000509000000000000" pitchFamily="65" charset="-122"/>
            </a:endParaRPr>
          </a:p>
        </p:txBody>
      </p:sp>
      <p:sp>
        <p:nvSpPr>
          <p:cNvPr id="3083" name="圆角矩形 35"/>
          <p:cNvSpPr>
            <a:spLocks noChangeArrowheads="1"/>
          </p:cNvSpPr>
          <p:nvPr/>
        </p:nvSpPr>
        <p:spPr bwMode="auto">
          <a:xfrm>
            <a:off x="5991225" y="4606925"/>
            <a:ext cx="2359025" cy="519113"/>
          </a:xfrm>
          <a:prstGeom prst="roundRect">
            <a:avLst>
              <a:gd name="adj" fmla="val 50000"/>
            </a:avLst>
          </a:prstGeom>
          <a:noFill/>
          <a:ln w="9525">
            <a:solidFill>
              <a:srgbClr val="0033B5"/>
            </a:solidFill>
            <a:round/>
          </a:ln>
          <a:extLst>
            <a:ext uri="{909E8E84-426E-40DD-AFC4-6F175D3DCCD1}">
              <a14:hiddenFill xmlns:a14="http://schemas.microsoft.com/office/drawing/2010/main">
                <a:solidFill>
                  <a:srgbClr val="FFFFFF"/>
                </a:solidFill>
              </a14:hiddenFill>
            </a:ext>
          </a:extLst>
        </p:spPr>
        <p:txBody>
          <a:bodyPr lIns="81614" tIns="40807" rIns="81614" bIns="40807"/>
          <a:lstStyle>
            <a:lvl1pPr defTabSz="815975" eaLnBrk="0" hangingPunct="0">
              <a:defRPr>
                <a:solidFill>
                  <a:schemeClr val="tx1"/>
                </a:solidFill>
                <a:latin typeface="Calibri" panose="020F0502020204030204" pitchFamily="34" charset="0"/>
                <a:ea typeface="宋体" panose="02010600030101010101" pitchFamily="2" charset="-122"/>
              </a:defRPr>
            </a:lvl1pPr>
            <a:lvl2pPr marL="742950" indent="-285750" defTabSz="815975" eaLnBrk="0" hangingPunct="0">
              <a:defRPr>
                <a:solidFill>
                  <a:schemeClr val="tx1"/>
                </a:solidFill>
                <a:latin typeface="Calibri" panose="020F0502020204030204" pitchFamily="34" charset="0"/>
                <a:ea typeface="宋体" panose="02010600030101010101" pitchFamily="2" charset="-122"/>
              </a:defRPr>
            </a:lvl2pPr>
            <a:lvl3pPr marL="1143000" indent="-228600" defTabSz="815975" eaLnBrk="0" hangingPunct="0">
              <a:defRPr>
                <a:solidFill>
                  <a:schemeClr val="tx1"/>
                </a:solidFill>
                <a:latin typeface="Calibri" panose="020F0502020204030204" pitchFamily="34" charset="0"/>
                <a:ea typeface="宋体" panose="02010600030101010101" pitchFamily="2" charset="-122"/>
              </a:defRPr>
            </a:lvl3pPr>
            <a:lvl4pPr marL="1600200" indent="-228600" defTabSz="815975" eaLnBrk="0" hangingPunct="0">
              <a:defRPr>
                <a:solidFill>
                  <a:schemeClr val="tx1"/>
                </a:solidFill>
                <a:latin typeface="Calibri" panose="020F0502020204030204" pitchFamily="34" charset="0"/>
                <a:ea typeface="宋体" panose="02010600030101010101" pitchFamily="2" charset="-122"/>
              </a:defRPr>
            </a:lvl4pPr>
            <a:lvl5pPr marL="2057400" indent="-228600" defTabSz="815975" eaLnBrk="0" hangingPunct="0">
              <a:defRPr>
                <a:solidFill>
                  <a:schemeClr val="tx1"/>
                </a:solidFill>
                <a:latin typeface="Calibri" panose="020F0502020204030204" pitchFamily="34" charset="0"/>
                <a:ea typeface="宋体" panose="02010600030101010101" pitchFamily="2" charset="-122"/>
              </a:defRPr>
            </a:lvl5pPr>
            <a:lvl6pPr marL="25146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81597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815975"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prstClr val="black"/>
              </a:solidFill>
              <a:effectLst/>
              <a:uLnTx/>
              <a:uFillTx/>
              <a:latin typeface="方正小标宋_GBK" panose="03000509000000000000" pitchFamily="65" charset="-122"/>
              <a:ea typeface="方正小标宋_GBK" panose="03000509000000000000" pitchFamily="65" charset="-122"/>
            </a:endParaRPr>
          </a:p>
        </p:txBody>
      </p:sp>
      <p:sp>
        <p:nvSpPr>
          <p:cNvPr id="3084" name="TextBox 36"/>
          <p:cNvSpPr txBox="1">
            <a:spLocks noChangeArrowheads="1"/>
          </p:cNvSpPr>
          <p:nvPr/>
        </p:nvSpPr>
        <p:spPr bwMode="auto">
          <a:xfrm>
            <a:off x="6357938" y="4598988"/>
            <a:ext cx="1630362"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1614" tIns="40807" rIns="81614" bIns="40807">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zh-CN" altLang="en-US" sz="2800" b="1" i="0" u="none" strike="noStrike" kern="1200" cap="none" spc="0" normalizeH="0" baseline="0" noProof="0" dirty="0">
                <a:ln>
                  <a:noFill/>
                </a:ln>
                <a:solidFill>
                  <a:srgbClr val="C00000"/>
                </a:solidFill>
                <a:effectLst/>
                <a:uLnTx/>
                <a:uFillTx/>
                <a:latin typeface="方正小标宋_GBK" panose="03000509000000000000" pitchFamily="65" charset="-122"/>
                <a:ea typeface="方正小标宋_GBK" panose="03000509000000000000" pitchFamily="65" charset="-122"/>
                <a:sym typeface="宋体" panose="02010600030101010101" pitchFamily="2" charset="-122"/>
              </a:rPr>
              <a:t>分组建群</a:t>
            </a:r>
          </a:p>
        </p:txBody>
      </p:sp>
      <p:sp>
        <p:nvSpPr>
          <p:cNvPr id="2" name="等腰三角形 1"/>
          <p:cNvSpPr/>
          <p:nvPr/>
        </p:nvSpPr>
        <p:spPr>
          <a:xfrm flipV="1">
            <a:off x="5753147"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latin typeface="方正小标宋_GBK" panose="03000509000000000000" pitchFamily="65" charset="-122"/>
              <a:ea typeface="方正小标宋_GBK" panose="03000509000000000000" pitchFamily="65" charset="-122"/>
            </a:endParaRPr>
          </a:p>
        </p:txBody>
      </p:sp>
      <p:sp>
        <p:nvSpPr>
          <p:cNvPr id="25" name="矩形 24">
            <a:extLst>
              <a:ext uri="{FF2B5EF4-FFF2-40B4-BE49-F238E27FC236}">
                <a16:creationId xmlns:a16="http://schemas.microsoft.com/office/drawing/2014/main" id="{8B12F7DD-9A52-4969-9BBB-4DB5D0260DE4}"/>
              </a:ext>
            </a:extLst>
          </p:cNvPr>
          <p:cNvSpPr/>
          <p:nvPr/>
        </p:nvSpPr>
        <p:spPr>
          <a:xfrm>
            <a:off x="1615062" y="6361266"/>
            <a:ext cx="6941470" cy="338554"/>
          </a:xfrm>
          <a:prstGeom prst="rect">
            <a:avLst/>
          </a:prstGeom>
        </p:spPr>
        <p:txBody>
          <a:bodyPr wrap="square">
            <a:spAutoFit/>
          </a:bodyPr>
          <a:lstStyle/>
          <a:p>
            <a:r>
              <a:rPr lang="zh-CN" altLang="en-US" sz="1600" kern="1200" dirty="0">
                <a:solidFill>
                  <a:srgbClr val="454545"/>
                </a:solidFill>
                <a:latin typeface="方正小标宋_GBK" panose="03000509000000000000" pitchFamily="65" charset="-122"/>
                <a:ea typeface="方正小标宋_GBK" panose="03000509000000000000" pitchFamily="65" charset="-122"/>
              </a:rPr>
              <a:t>毛泽东思想和中国特色社会主义理论体系概论</a:t>
            </a:r>
          </a:p>
        </p:txBody>
      </p:sp>
      <p:sp>
        <p:nvSpPr>
          <p:cNvPr id="26" name="medal-round-variant-with-lines_30941">
            <a:extLst>
              <a:ext uri="{FF2B5EF4-FFF2-40B4-BE49-F238E27FC236}">
                <a16:creationId xmlns:a16="http://schemas.microsoft.com/office/drawing/2014/main" id="{2857FEDA-9E20-4DF0-BADD-DA3A8C9B9571}"/>
              </a:ext>
            </a:extLst>
          </p:cNvPr>
          <p:cNvSpPr>
            <a:spLocks noChangeAspect="1"/>
          </p:cNvSpPr>
          <p:nvPr/>
        </p:nvSpPr>
        <p:spPr bwMode="auto">
          <a:xfrm>
            <a:off x="228773" y="6397752"/>
            <a:ext cx="137576" cy="249095"/>
          </a:xfrm>
          <a:custGeom>
            <a:avLst/>
            <a:gdLst>
              <a:gd name="connsiteX0" fmla="*/ 20030 w 332716"/>
              <a:gd name="connsiteY0" fmla="*/ 356849 h 602417"/>
              <a:gd name="connsiteX1" fmla="*/ 162018 w 332716"/>
              <a:gd name="connsiteY1" fmla="*/ 602417 h 602417"/>
              <a:gd name="connsiteX2" fmla="*/ 0 w 332716"/>
              <a:gd name="connsiteY2" fmla="*/ 436409 h 602417"/>
              <a:gd name="connsiteX3" fmla="*/ 20030 w 332716"/>
              <a:gd name="connsiteY3" fmla="*/ 356849 h 602417"/>
              <a:gd name="connsiteX4" fmla="*/ 40552 w 332716"/>
              <a:gd name="connsiteY4" fmla="*/ 327776 h 602417"/>
              <a:gd name="connsiteX5" fmla="*/ 275276 w 332716"/>
              <a:gd name="connsiteY5" fmla="*/ 562201 h 602417"/>
              <a:gd name="connsiteX6" fmla="*/ 189396 w 332716"/>
              <a:gd name="connsiteY6" fmla="*/ 600864 h 602417"/>
              <a:gd name="connsiteX7" fmla="*/ 35212 w 332716"/>
              <a:gd name="connsiteY7" fmla="*/ 334220 h 602417"/>
              <a:gd name="connsiteX8" fmla="*/ 40552 w 332716"/>
              <a:gd name="connsiteY8" fmla="*/ 327776 h 602417"/>
              <a:gd name="connsiteX9" fmla="*/ 64318 w 332716"/>
              <a:gd name="connsiteY9" fmla="*/ 305337 h 602417"/>
              <a:gd name="connsiteX10" fmla="*/ 331164 w 332716"/>
              <a:gd name="connsiteY10" fmla="*/ 459079 h 602417"/>
              <a:gd name="connsiteX11" fmla="*/ 292439 w 332716"/>
              <a:gd name="connsiteY11" fmla="*/ 544836 h 602417"/>
              <a:gd name="connsiteX12" fmla="*/ 57864 w 332716"/>
              <a:gd name="connsiteY12" fmla="*/ 310669 h 602417"/>
              <a:gd name="connsiteX13" fmla="*/ 64318 w 332716"/>
              <a:gd name="connsiteY13" fmla="*/ 305337 h 602417"/>
              <a:gd name="connsiteX14" fmla="*/ 33200 w 332716"/>
              <a:gd name="connsiteY14" fmla="*/ 0 h 602417"/>
              <a:gd name="connsiteX15" fmla="*/ 117314 w 332716"/>
              <a:gd name="connsiteY15" fmla="*/ 0 h 602417"/>
              <a:gd name="connsiteX16" fmla="*/ 117314 w 332716"/>
              <a:gd name="connsiteY16" fmla="*/ 202890 h 602417"/>
              <a:gd name="connsiteX17" fmla="*/ 143349 w 332716"/>
              <a:gd name="connsiteY17" fmla="*/ 202890 h 602417"/>
              <a:gd name="connsiteX18" fmla="*/ 143349 w 332716"/>
              <a:gd name="connsiteY18" fmla="*/ 0 h 602417"/>
              <a:gd name="connsiteX19" fmla="*/ 189634 w 332716"/>
              <a:gd name="connsiteY19" fmla="*/ 0 h 602417"/>
              <a:gd name="connsiteX20" fmla="*/ 189634 w 332716"/>
              <a:gd name="connsiteY20" fmla="*/ 202890 h 602417"/>
              <a:gd name="connsiteX21" fmla="*/ 215224 w 332716"/>
              <a:gd name="connsiteY21" fmla="*/ 202890 h 602417"/>
              <a:gd name="connsiteX22" fmla="*/ 215224 w 332716"/>
              <a:gd name="connsiteY22" fmla="*/ 0 h 602417"/>
              <a:gd name="connsiteX23" fmla="*/ 299560 w 332716"/>
              <a:gd name="connsiteY23" fmla="*/ 0 h 602417"/>
              <a:gd name="connsiteX24" fmla="*/ 299560 w 332716"/>
              <a:gd name="connsiteY24" fmla="*/ 210001 h 602417"/>
              <a:gd name="connsiteX25" fmla="*/ 313802 w 332716"/>
              <a:gd name="connsiteY25" fmla="*/ 210001 h 602417"/>
              <a:gd name="connsiteX26" fmla="*/ 327821 w 332716"/>
              <a:gd name="connsiteY26" fmla="*/ 224001 h 602417"/>
              <a:gd name="connsiteX27" fmla="*/ 313802 w 332716"/>
              <a:gd name="connsiteY27" fmla="*/ 238001 h 602417"/>
              <a:gd name="connsiteX28" fmla="*/ 269742 w 332716"/>
              <a:gd name="connsiteY28" fmla="*/ 238001 h 602417"/>
              <a:gd name="connsiteX29" fmla="*/ 254166 w 332716"/>
              <a:gd name="connsiteY29" fmla="*/ 245112 h 602417"/>
              <a:gd name="connsiteX30" fmla="*/ 186074 w 332716"/>
              <a:gd name="connsiteY30" fmla="*/ 245112 h 602417"/>
              <a:gd name="connsiteX31" fmla="*/ 187631 w 332716"/>
              <a:gd name="connsiteY31" fmla="*/ 252001 h 602417"/>
              <a:gd name="connsiteX32" fmla="*/ 181401 w 332716"/>
              <a:gd name="connsiteY32" fmla="*/ 266890 h 602417"/>
              <a:gd name="connsiteX33" fmla="*/ 175838 w 332716"/>
              <a:gd name="connsiteY33" fmla="*/ 270668 h 602417"/>
              <a:gd name="connsiteX34" fmla="*/ 332716 w 332716"/>
              <a:gd name="connsiteY34" fmla="*/ 432002 h 602417"/>
              <a:gd name="connsiteX35" fmla="*/ 87051 w 332716"/>
              <a:gd name="connsiteY35" fmla="*/ 290224 h 602417"/>
              <a:gd name="connsiteX36" fmla="*/ 157368 w 332716"/>
              <a:gd name="connsiteY36" fmla="*/ 270668 h 602417"/>
              <a:gd name="connsiteX37" fmla="*/ 151583 w 332716"/>
              <a:gd name="connsiteY37" fmla="*/ 266890 h 602417"/>
              <a:gd name="connsiteX38" fmla="*/ 145352 w 332716"/>
              <a:gd name="connsiteY38" fmla="*/ 252001 h 602417"/>
              <a:gd name="connsiteX39" fmla="*/ 146910 w 332716"/>
              <a:gd name="connsiteY39" fmla="*/ 245112 h 602417"/>
              <a:gd name="connsiteX40" fmla="*/ 78818 w 332716"/>
              <a:gd name="connsiteY40" fmla="*/ 245112 h 602417"/>
              <a:gd name="connsiteX41" fmla="*/ 63241 w 332716"/>
              <a:gd name="connsiteY41" fmla="*/ 238001 h 602417"/>
              <a:gd name="connsiteX42" fmla="*/ 19182 w 332716"/>
              <a:gd name="connsiteY42" fmla="*/ 238001 h 602417"/>
              <a:gd name="connsiteX43" fmla="*/ 4940 w 332716"/>
              <a:gd name="connsiteY43" fmla="*/ 224001 h 602417"/>
              <a:gd name="connsiteX44" fmla="*/ 19182 w 332716"/>
              <a:gd name="connsiteY44" fmla="*/ 210001 h 602417"/>
              <a:gd name="connsiteX45" fmla="*/ 33200 w 332716"/>
              <a:gd name="connsiteY45" fmla="*/ 210001 h 60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2716" h="602417">
                <a:moveTo>
                  <a:pt x="20030" y="356849"/>
                </a:moveTo>
                <a:lnTo>
                  <a:pt x="162018" y="602417"/>
                </a:lnTo>
                <a:cubicBezTo>
                  <a:pt x="72107" y="599973"/>
                  <a:pt x="0" y="526635"/>
                  <a:pt x="0" y="436409"/>
                </a:cubicBezTo>
                <a:cubicBezTo>
                  <a:pt x="0" y="407518"/>
                  <a:pt x="7344" y="380628"/>
                  <a:pt x="20030" y="356849"/>
                </a:cubicBezTo>
                <a:close/>
                <a:moveTo>
                  <a:pt x="40552" y="327776"/>
                </a:moveTo>
                <a:lnTo>
                  <a:pt x="275276" y="562201"/>
                </a:lnTo>
                <a:cubicBezTo>
                  <a:pt x="251470" y="582643"/>
                  <a:pt x="221879" y="596420"/>
                  <a:pt x="189396" y="600864"/>
                </a:cubicBezTo>
                <a:lnTo>
                  <a:pt x="35212" y="334220"/>
                </a:lnTo>
                <a:cubicBezTo>
                  <a:pt x="36992" y="331998"/>
                  <a:pt x="38772" y="329998"/>
                  <a:pt x="40552" y="327776"/>
                </a:cubicBezTo>
                <a:close/>
                <a:moveTo>
                  <a:pt x="64318" y="305337"/>
                </a:moveTo>
                <a:lnTo>
                  <a:pt x="331164" y="459079"/>
                </a:lnTo>
                <a:cubicBezTo>
                  <a:pt x="326713" y="491737"/>
                  <a:pt x="312914" y="521064"/>
                  <a:pt x="292439" y="544836"/>
                </a:cubicBezTo>
                <a:lnTo>
                  <a:pt x="57864" y="310669"/>
                </a:lnTo>
                <a:cubicBezTo>
                  <a:pt x="59867" y="308670"/>
                  <a:pt x="62093" y="307114"/>
                  <a:pt x="64318" y="305337"/>
                </a:cubicBezTo>
                <a:close/>
                <a:moveTo>
                  <a:pt x="33200" y="0"/>
                </a:moveTo>
                <a:lnTo>
                  <a:pt x="117314" y="0"/>
                </a:lnTo>
                <a:lnTo>
                  <a:pt x="117314" y="202890"/>
                </a:lnTo>
                <a:lnTo>
                  <a:pt x="143349" y="202890"/>
                </a:lnTo>
                <a:lnTo>
                  <a:pt x="143349" y="0"/>
                </a:lnTo>
                <a:lnTo>
                  <a:pt x="189634" y="0"/>
                </a:lnTo>
                <a:lnTo>
                  <a:pt x="189634" y="202890"/>
                </a:lnTo>
                <a:lnTo>
                  <a:pt x="215224" y="202890"/>
                </a:lnTo>
                <a:lnTo>
                  <a:pt x="215224" y="0"/>
                </a:lnTo>
                <a:lnTo>
                  <a:pt x="299560" y="0"/>
                </a:lnTo>
                <a:lnTo>
                  <a:pt x="299560" y="210001"/>
                </a:lnTo>
                <a:lnTo>
                  <a:pt x="313802" y="210001"/>
                </a:lnTo>
                <a:cubicBezTo>
                  <a:pt x="321590" y="210001"/>
                  <a:pt x="327821" y="216223"/>
                  <a:pt x="327821" y="224001"/>
                </a:cubicBezTo>
                <a:cubicBezTo>
                  <a:pt x="327821" y="231779"/>
                  <a:pt x="321590" y="238001"/>
                  <a:pt x="313802" y="238001"/>
                </a:cubicBezTo>
                <a:lnTo>
                  <a:pt x="269742" y="238001"/>
                </a:lnTo>
                <a:cubicBezTo>
                  <a:pt x="265737" y="242223"/>
                  <a:pt x="260396" y="245112"/>
                  <a:pt x="254166" y="245112"/>
                </a:cubicBezTo>
                <a:lnTo>
                  <a:pt x="186074" y="245112"/>
                </a:lnTo>
                <a:cubicBezTo>
                  <a:pt x="186964" y="247335"/>
                  <a:pt x="187631" y="249779"/>
                  <a:pt x="187631" y="252001"/>
                </a:cubicBezTo>
                <a:cubicBezTo>
                  <a:pt x="187631" y="257779"/>
                  <a:pt x="185406" y="263112"/>
                  <a:pt x="181401" y="266890"/>
                </a:cubicBezTo>
                <a:cubicBezTo>
                  <a:pt x="179843" y="268446"/>
                  <a:pt x="177840" y="269557"/>
                  <a:pt x="175838" y="270668"/>
                </a:cubicBezTo>
                <a:cubicBezTo>
                  <a:pt x="261954" y="275335"/>
                  <a:pt x="330491" y="345335"/>
                  <a:pt x="332716" y="432002"/>
                </a:cubicBezTo>
                <a:lnTo>
                  <a:pt x="87051" y="290224"/>
                </a:lnTo>
                <a:cubicBezTo>
                  <a:pt x="107968" y="278890"/>
                  <a:pt x="132001" y="272001"/>
                  <a:pt x="157368" y="270668"/>
                </a:cubicBezTo>
                <a:cubicBezTo>
                  <a:pt x="155143" y="269779"/>
                  <a:pt x="153140" y="268446"/>
                  <a:pt x="151583" y="266890"/>
                </a:cubicBezTo>
                <a:cubicBezTo>
                  <a:pt x="147577" y="262890"/>
                  <a:pt x="145352" y="257557"/>
                  <a:pt x="145352" y="252001"/>
                </a:cubicBezTo>
                <a:cubicBezTo>
                  <a:pt x="145352" y="249779"/>
                  <a:pt x="146019" y="247335"/>
                  <a:pt x="146910" y="245112"/>
                </a:cubicBezTo>
                <a:lnTo>
                  <a:pt x="78818" y="245112"/>
                </a:lnTo>
                <a:cubicBezTo>
                  <a:pt x="72587" y="245112"/>
                  <a:pt x="67024" y="242223"/>
                  <a:pt x="63241" y="238001"/>
                </a:cubicBezTo>
                <a:lnTo>
                  <a:pt x="19182" y="238001"/>
                </a:lnTo>
                <a:cubicBezTo>
                  <a:pt x="11393" y="238001"/>
                  <a:pt x="4940" y="231779"/>
                  <a:pt x="4940" y="224001"/>
                </a:cubicBezTo>
                <a:cubicBezTo>
                  <a:pt x="4940" y="216223"/>
                  <a:pt x="11393" y="210001"/>
                  <a:pt x="19182" y="210001"/>
                </a:cubicBezTo>
                <a:lnTo>
                  <a:pt x="33200" y="210001"/>
                </a:lnTo>
                <a:close/>
              </a:path>
            </a:pathLst>
          </a:custGeom>
          <a:solidFill>
            <a:srgbClr val="094BB7"/>
          </a:solidFill>
          <a:ln>
            <a:noFill/>
          </a:ln>
          <a:effectLst>
            <a:outerShdw blurRad="50800" dist="38100" dir="2700000" algn="tl" rotWithShape="0">
              <a:prstClr val="black">
                <a:alpha val="40000"/>
              </a:prstClr>
            </a:outerShdw>
          </a:effectLst>
        </p:spPr>
      </p:sp>
      <p:grpSp>
        <p:nvGrpSpPr>
          <p:cNvPr id="27" name="组合 26">
            <a:extLst>
              <a:ext uri="{FF2B5EF4-FFF2-40B4-BE49-F238E27FC236}">
                <a16:creationId xmlns:a16="http://schemas.microsoft.com/office/drawing/2014/main" id="{33B8F5F1-21B7-433D-A1FB-1F25A6A3D2DF}"/>
              </a:ext>
            </a:extLst>
          </p:cNvPr>
          <p:cNvGrpSpPr/>
          <p:nvPr/>
        </p:nvGrpSpPr>
        <p:grpSpPr>
          <a:xfrm>
            <a:off x="527597" y="6410561"/>
            <a:ext cx="912793" cy="242507"/>
            <a:chOff x="5415757" y="2776539"/>
            <a:chExt cx="3417888" cy="908051"/>
          </a:xfrm>
          <a:solidFill>
            <a:srgbClr val="C00000"/>
          </a:solidFill>
          <a:effectLst>
            <a:outerShdw blurRad="50800" dist="38100" dir="2700000" algn="tl" rotWithShape="0">
              <a:prstClr val="black">
                <a:alpha val="40000"/>
              </a:prstClr>
            </a:outerShdw>
          </a:effectLst>
        </p:grpSpPr>
        <p:sp>
          <p:nvSpPr>
            <p:cNvPr id="28" name="îşlíḓê">
              <a:extLst>
                <a:ext uri="{FF2B5EF4-FFF2-40B4-BE49-F238E27FC236}">
                  <a16:creationId xmlns:a16="http://schemas.microsoft.com/office/drawing/2014/main" id="{45C8F579-B1C6-4D1F-9097-C7BAEAC48A01}"/>
                </a:ext>
              </a:extLst>
            </p:cNvPr>
            <p:cNvSpPr/>
            <p:nvPr userDrawn="1"/>
          </p:nvSpPr>
          <p:spPr bwMode="auto">
            <a:xfrm>
              <a:off x="5577682" y="2901952"/>
              <a:ext cx="123825" cy="214313"/>
            </a:xfrm>
            <a:custGeom>
              <a:avLst/>
              <a:gdLst>
                <a:gd name="T0" fmla="*/ 20 w 24"/>
                <a:gd name="T1" fmla="*/ 28 h 41"/>
                <a:gd name="T2" fmla="*/ 14 w 24"/>
                <a:gd name="T3" fmla="*/ 9 h 41"/>
                <a:gd name="T4" fmla="*/ 4 w 24"/>
                <a:gd name="T5" fmla="*/ 10 h 41"/>
                <a:gd name="T6" fmla="*/ 5 w 24"/>
                <a:gd name="T7" fmla="*/ 32 h 41"/>
                <a:gd name="T8" fmla="*/ 20 w 24"/>
                <a:gd name="T9" fmla="*/ 28 h 41"/>
              </a:gdLst>
              <a:ahLst/>
              <a:cxnLst>
                <a:cxn ang="0">
                  <a:pos x="T0" y="T1"/>
                </a:cxn>
                <a:cxn ang="0">
                  <a:pos x="T2" y="T3"/>
                </a:cxn>
                <a:cxn ang="0">
                  <a:pos x="T4" y="T5"/>
                </a:cxn>
                <a:cxn ang="0">
                  <a:pos x="T6" y="T7"/>
                </a:cxn>
                <a:cxn ang="0">
                  <a:pos x="T8" y="T9"/>
                </a:cxn>
              </a:cxnLst>
              <a:rect l="0" t="0" r="r" b="b"/>
              <a:pathLst>
                <a:path w="24" h="41">
                  <a:moveTo>
                    <a:pt x="20" y="28"/>
                  </a:moveTo>
                  <a:cubicBezTo>
                    <a:pt x="24" y="20"/>
                    <a:pt x="14" y="9"/>
                    <a:pt x="14" y="9"/>
                  </a:cubicBezTo>
                  <a:cubicBezTo>
                    <a:pt x="14" y="9"/>
                    <a:pt x="8" y="0"/>
                    <a:pt x="4" y="10"/>
                  </a:cubicBezTo>
                  <a:cubicBezTo>
                    <a:pt x="0" y="20"/>
                    <a:pt x="0" y="23"/>
                    <a:pt x="5" y="32"/>
                  </a:cubicBezTo>
                  <a:cubicBezTo>
                    <a:pt x="9" y="41"/>
                    <a:pt x="16" y="35"/>
                    <a:pt x="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29" name="iṧļïḍé">
              <a:extLst>
                <a:ext uri="{FF2B5EF4-FFF2-40B4-BE49-F238E27FC236}">
                  <a16:creationId xmlns:a16="http://schemas.microsoft.com/office/drawing/2014/main" id="{342B16C3-2F51-49E2-AA8B-08D7A8FF8688}"/>
                </a:ext>
              </a:extLst>
            </p:cNvPr>
            <p:cNvSpPr/>
            <p:nvPr userDrawn="1"/>
          </p:nvSpPr>
          <p:spPr bwMode="auto">
            <a:xfrm>
              <a:off x="5415757" y="3016252"/>
              <a:ext cx="747713" cy="668338"/>
            </a:xfrm>
            <a:custGeom>
              <a:avLst/>
              <a:gdLst>
                <a:gd name="T0" fmla="*/ 138 w 144"/>
                <a:gd name="T1" fmla="*/ 24 h 128"/>
                <a:gd name="T2" fmla="*/ 135 w 144"/>
                <a:gd name="T3" fmla="*/ 20 h 128"/>
                <a:gd name="T4" fmla="*/ 126 w 144"/>
                <a:gd name="T5" fmla="*/ 23 h 128"/>
                <a:gd name="T6" fmla="*/ 117 w 144"/>
                <a:gd name="T7" fmla="*/ 29 h 128"/>
                <a:gd name="T8" fmla="*/ 120 w 144"/>
                <a:gd name="T9" fmla="*/ 23 h 128"/>
                <a:gd name="T10" fmla="*/ 131 w 144"/>
                <a:gd name="T11" fmla="*/ 15 h 128"/>
                <a:gd name="T12" fmla="*/ 138 w 144"/>
                <a:gd name="T13" fmla="*/ 9 h 128"/>
                <a:gd name="T14" fmla="*/ 127 w 144"/>
                <a:gd name="T15" fmla="*/ 5 h 128"/>
                <a:gd name="T16" fmla="*/ 112 w 144"/>
                <a:gd name="T17" fmla="*/ 5 h 128"/>
                <a:gd name="T18" fmla="*/ 102 w 144"/>
                <a:gd name="T19" fmla="*/ 8 h 128"/>
                <a:gd name="T20" fmla="*/ 100 w 144"/>
                <a:gd name="T21" fmla="*/ 24 h 128"/>
                <a:gd name="T22" fmla="*/ 88 w 144"/>
                <a:gd name="T23" fmla="*/ 33 h 128"/>
                <a:gd name="T24" fmla="*/ 83 w 144"/>
                <a:gd name="T25" fmla="*/ 31 h 128"/>
                <a:gd name="T26" fmla="*/ 91 w 144"/>
                <a:gd name="T27" fmla="*/ 26 h 128"/>
                <a:gd name="T28" fmla="*/ 91 w 144"/>
                <a:gd name="T29" fmla="*/ 21 h 128"/>
                <a:gd name="T30" fmla="*/ 82 w 144"/>
                <a:gd name="T31" fmla="*/ 10 h 128"/>
                <a:gd name="T32" fmla="*/ 70 w 144"/>
                <a:gd name="T33" fmla="*/ 12 h 128"/>
                <a:gd name="T34" fmla="*/ 63 w 144"/>
                <a:gd name="T35" fmla="*/ 30 h 128"/>
                <a:gd name="T36" fmla="*/ 58 w 144"/>
                <a:gd name="T37" fmla="*/ 42 h 128"/>
                <a:gd name="T38" fmla="*/ 58 w 144"/>
                <a:gd name="T39" fmla="*/ 52 h 128"/>
                <a:gd name="T40" fmla="*/ 39 w 144"/>
                <a:gd name="T41" fmla="*/ 61 h 128"/>
                <a:gd name="T42" fmla="*/ 35 w 144"/>
                <a:gd name="T43" fmla="*/ 58 h 128"/>
                <a:gd name="T44" fmla="*/ 9 w 144"/>
                <a:gd name="T45" fmla="*/ 90 h 128"/>
                <a:gd name="T46" fmla="*/ 3 w 144"/>
                <a:gd name="T47" fmla="*/ 115 h 128"/>
                <a:gd name="T48" fmla="*/ 20 w 144"/>
                <a:gd name="T49" fmla="*/ 114 h 128"/>
                <a:gd name="T50" fmla="*/ 33 w 144"/>
                <a:gd name="T51" fmla="*/ 82 h 128"/>
                <a:gd name="T52" fmla="*/ 42 w 144"/>
                <a:gd name="T53" fmla="*/ 80 h 128"/>
                <a:gd name="T54" fmla="*/ 56 w 144"/>
                <a:gd name="T55" fmla="*/ 73 h 128"/>
                <a:gd name="T56" fmla="*/ 58 w 144"/>
                <a:gd name="T57" fmla="*/ 79 h 128"/>
                <a:gd name="T58" fmla="*/ 58 w 144"/>
                <a:gd name="T59" fmla="*/ 89 h 128"/>
                <a:gd name="T60" fmla="*/ 76 w 144"/>
                <a:gd name="T61" fmla="*/ 70 h 128"/>
                <a:gd name="T62" fmla="*/ 77 w 144"/>
                <a:gd name="T63" fmla="*/ 60 h 128"/>
                <a:gd name="T64" fmla="*/ 95 w 144"/>
                <a:gd name="T65" fmla="*/ 42 h 128"/>
                <a:gd name="T66" fmla="*/ 95 w 144"/>
                <a:gd name="T67" fmla="*/ 53 h 128"/>
                <a:gd name="T68" fmla="*/ 96 w 144"/>
                <a:gd name="T69" fmla="*/ 67 h 128"/>
                <a:gd name="T70" fmla="*/ 113 w 144"/>
                <a:gd name="T71" fmla="*/ 50 h 128"/>
                <a:gd name="T72" fmla="*/ 116 w 144"/>
                <a:gd name="T73" fmla="*/ 50 h 128"/>
                <a:gd name="T74" fmla="*/ 117 w 144"/>
                <a:gd name="T75" fmla="*/ 87 h 128"/>
                <a:gd name="T76" fmla="*/ 135 w 144"/>
                <a:gd name="T77" fmla="*/ 66 h 128"/>
                <a:gd name="T78" fmla="*/ 134 w 144"/>
                <a:gd name="T79" fmla="*/ 40 h 128"/>
                <a:gd name="T80" fmla="*/ 144 w 144"/>
                <a:gd name="T81" fmla="*/ 28 h 128"/>
                <a:gd name="T82" fmla="*/ 138 w 144"/>
                <a:gd name="T83"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28">
                  <a:moveTo>
                    <a:pt x="138" y="24"/>
                  </a:moveTo>
                  <a:cubicBezTo>
                    <a:pt x="138" y="24"/>
                    <a:pt x="135" y="23"/>
                    <a:pt x="135" y="20"/>
                  </a:cubicBezTo>
                  <a:cubicBezTo>
                    <a:pt x="135" y="20"/>
                    <a:pt x="130" y="17"/>
                    <a:pt x="126" y="23"/>
                  </a:cubicBezTo>
                  <a:cubicBezTo>
                    <a:pt x="122" y="28"/>
                    <a:pt x="120" y="30"/>
                    <a:pt x="117" y="29"/>
                  </a:cubicBezTo>
                  <a:cubicBezTo>
                    <a:pt x="114" y="28"/>
                    <a:pt x="118" y="25"/>
                    <a:pt x="120" y="23"/>
                  </a:cubicBezTo>
                  <a:cubicBezTo>
                    <a:pt x="123" y="22"/>
                    <a:pt x="127" y="16"/>
                    <a:pt x="131" y="15"/>
                  </a:cubicBezTo>
                  <a:cubicBezTo>
                    <a:pt x="136" y="14"/>
                    <a:pt x="138" y="14"/>
                    <a:pt x="138" y="9"/>
                  </a:cubicBezTo>
                  <a:cubicBezTo>
                    <a:pt x="138" y="5"/>
                    <a:pt x="137" y="0"/>
                    <a:pt x="127" y="5"/>
                  </a:cubicBezTo>
                  <a:cubicBezTo>
                    <a:pt x="117" y="10"/>
                    <a:pt x="114" y="9"/>
                    <a:pt x="112" y="5"/>
                  </a:cubicBezTo>
                  <a:cubicBezTo>
                    <a:pt x="109" y="0"/>
                    <a:pt x="103" y="1"/>
                    <a:pt x="102" y="8"/>
                  </a:cubicBezTo>
                  <a:cubicBezTo>
                    <a:pt x="102" y="16"/>
                    <a:pt x="100" y="24"/>
                    <a:pt x="100" y="24"/>
                  </a:cubicBezTo>
                  <a:cubicBezTo>
                    <a:pt x="88" y="33"/>
                    <a:pt x="88" y="33"/>
                    <a:pt x="88" y="33"/>
                  </a:cubicBezTo>
                  <a:cubicBezTo>
                    <a:pt x="88" y="33"/>
                    <a:pt x="79" y="34"/>
                    <a:pt x="83" y="31"/>
                  </a:cubicBezTo>
                  <a:cubicBezTo>
                    <a:pt x="87" y="27"/>
                    <a:pt x="91" y="26"/>
                    <a:pt x="91" y="26"/>
                  </a:cubicBezTo>
                  <a:cubicBezTo>
                    <a:pt x="91" y="21"/>
                    <a:pt x="91" y="21"/>
                    <a:pt x="91" y="21"/>
                  </a:cubicBezTo>
                  <a:cubicBezTo>
                    <a:pt x="91" y="21"/>
                    <a:pt x="84" y="15"/>
                    <a:pt x="82" y="10"/>
                  </a:cubicBezTo>
                  <a:cubicBezTo>
                    <a:pt x="80" y="4"/>
                    <a:pt x="71" y="2"/>
                    <a:pt x="70" y="12"/>
                  </a:cubicBezTo>
                  <a:cubicBezTo>
                    <a:pt x="69" y="22"/>
                    <a:pt x="68" y="27"/>
                    <a:pt x="63" y="30"/>
                  </a:cubicBezTo>
                  <a:cubicBezTo>
                    <a:pt x="58" y="34"/>
                    <a:pt x="48" y="39"/>
                    <a:pt x="58" y="42"/>
                  </a:cubicBezTo>
                  <a:cubicBezTo>
                    <a:pt x="67" y="45"/>
                    <a:pt x="61" y="48"/>
                    <a:pt x="58" y="52"/>
                  </a:cubicBezTo>
                  <a:cubicBezTo>
                    <a:pt x="54" y="56"/>
                    <a:pt x="42" y="65"/>
                    <a:pt x="39" y="61"/>
                  </a:cubicBezTo>
                  <a:cubicBezTo>
                    <a:pt x="35" y="58"/>
                    <a:pt x="35" y="58"/>
                    <a:pt x="35" y="58"/>
                  </a:cubicBezTo>
                  <a:cubicBezTo>
                    <a:pt x="35" y="58"/>
                    <a:pt x="18" y="82"/>
                    <a:pt x="9" y="90"/>
                  </a:cubicBezTo>
                  <a:cubicBezTo>
                    <a:pt x="1" y="97"/>
                    <a:pt x="0" y="105"/>
                    <a:pt x="3" y="115"/>
                  </a:cubicBezTo>
                  <a:cubicBezTo>
                    <a:pt x="5" y="126"/>
                    <a:pt x="17" y="128"/>
                    <a:pt x="20" y="114"/>
                  </a:cubicBezTo>
                  <a:cubicBezTo>
                    <a:pt x="22" y="100"/>
                    <a:pt x="29" y="88"/>
                    <a:pt x="33" y="82"/>
                  </a:cubicBezTo>
                  <a:cubicBezTo>
                    <a:pt x="37" y="75"/>
                    <a:pt x="42" y="80"/>
                    <a:pt x="42" y="80"/>
                  </a:cubicBezTo>
                  <a:cubicBezTo>
                    <a:pt x="42" y="80"/>
                    <a:pt x="51" y="80"/>
                    <a:pt x="56" y="73"/>
                  </a:cubicBezTo>
                  <a:cubicBezTo>
                    <a:pt x="60" y="66"/>
                    <a:pt x="60" y="76"/>
                    <a:pt x="58" y="79"/>
                  </a:cubicBezTo>
                  <a:cubicBezTo>
                    <a:pt x="56" y="82"/>
                    <a:pt x="49" y="89"/>
                    <a:pt x="58" y="89"/>
                  </a:cubicBezTo>
                  <a:cubicBezTo>
                    <a:pt x="66" y="89"/>
                    <a:pt x="73" y="80"/>
                    <a:pt x="76" y="70"/>
                  </a:cubicBezTo>
                  <a:cubicBezTo>
                    <a:pt x="77" y="60"/>
                    <a:pt x="77" y="60"/>
                    <a:pt x="77" y="60"/>
                  </a:cubicBezTo>
                  <a:cubicBezTo>
                    <a:pt x="77" y="60"/>
                    <a:pt x="88" y="47"/>
                    <a:pt x="95" y="42"/>
                  </a:cubicBezTo>
                  <a:cubicBezTo>
                    <a:pt x="95" y="53"/>
                    <a:pt x="95" y="53"/>
                    <a:pt x="95" y="53"/>
                  </a:cubicBezTo>
                  <a:cubicBezTo>
                    <a:pt x="95" y="53"/>
                    <a:pt x="86" y="65"/>
                    <a:pt x="96" y="67"/>
                  </a:cubicBezTo>
                  <a:cubicBezTo>
                    <a:pt x="106" y="69"/>
                    <a:pt x="110" y="61"/>
                    <a:pt x="113" y="50"/>
                  </a:cubicBezTo>
                  <a:cubicBezTo>
                    <a:pt x="116" y="50"/>
                    <a:pt x="116" y="50"/>
                    <a:pt x="116" y="50"/>
                  </a:cubicBezTo>
                  <a:cubicBezTo>
                    <a:pt x="117" y="87"/>
                    <a:pt x="117" y="87"/>
                    <a:pt x="117" y="87"/>
                  </a:cubicBezTo>
                  <a:cubicBezTo>
                    <a:pt x="117" y="87"/>
                    <a:pt x="132" y="87"/>
                    <a:pt x="135" y="66"/>
                  </a:cubicBezTo>
                  <a:cubicBezTo>
                    <a:pt x="134" y="40"/>
                    <a:pt x="134" y="40"/>
                    <a:pt x="134" y="40"/>
                  </a:cubicBezTo>
                  <a:cubicBezTo>
                    <a:pt x="134" y="40"/>
                    <a:pt x="143" y="34"/>
                    <a:pt x="144" y="28"/>
                  </a:cubicBezTo>
                  <a:cubicBezTo>
                    <a:pt x="144" y="23"/>
                    <a:pt x="138" y="24"/>
                    <a:pt x="138"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0" name="íṣľiḋé">
              <a:extLst>
                <a:ext uri="{FF2B5EF4-FFF2-40B4-BE49-F238E27FC236}">
                  <a16:creationId xmlns:a16="http://schemas.microsoft.com/office/drawing/2014/main" id="{79A76A96-5626-4AB2-94D8-AC2840F35BD0}"/>
                </a:ext>
              </a:extLst>
            </p:cNvPr>
            <p:cNvSpPr/>
            <p:nvPr userDrawn="1"/>
          </p:nvSpPr>
          <p:spPr bwMode="auto">
            <a:xfrm>
              <a:off x="6631782" y="2892427"/>
              <a:ext cx="119063" cy="187325"/>
            </a:xfrm>
            <a:custGeom>
              <a:avLst/>
              <a:gdLst>
                <a:gd name="T0" fmla="*/ 10 w 23"/>
                <a:gd name="T1" fmla="*/ 6 h 36"/>
                <a:gd name="T2" fmla="*/ 3 w 23"/>
                <a:gd name="T3" fmla="*/ 10 h 36"/>
                <a:gd name="T4" fmla="*/ 3 w 23"/>
                <a:gd name="T5" fmla="*/ 30 h 36"/>
                <a:gd name="T6" fmla="*/ 19 w 23"/>
                <a:gd name="T7" fmla="*/ 30 h 36"/>
                <a:gd name="T8" fmla="*/ 18 w 23"/>
                <a:gd name="T9" fmla="*/ 14 h 36"/>
                <a:gd name="T10" fmla="*/ 10 w 23"/>
                <a:gd name="T11" fmla="*/ 6 h 36"/>
              </a:gdLst>
              <a:ahLst/>
              <a:cxnLst>
                <a:cxn ang="0">
                  <a:pos x="T0" y="T1"/>
                </a:cxn>
                <a:cxn ang="0">
                  <a:pos x="T2" y="T3"/>
                </a:cxn>
                <a:cxn ang="0">
                  <a:pos x="T4" y="T5"/>
                </a:cxn>
                <a:cxn ang="0">
                  <a:pos x="T6" y="T7"/>
                </a:cxn>
                <a:cxn ang="0">
                  <a:pos x="T8" y="T9"/>
                </a:cxn>
                <a:cxn ang="0">
                  <a:pos x="T10" y="T11"/>
                </a:cxn>
              </a:cxnLst>
              <a:rect l="0" t="0" r="r" b="b"/>
              <a:pathLst>
                <a:path w="23" h="36">
                  <a:moveTo>
                    <a:pt x="10" y="6"/>
                  </a:moveTo>
                  <a:cubicBezTo>
                    <a:pt x="10" y="6"/>
                    <a:pt x="6" y="0"/>
                    <a:pt x="3" y="10"/>
                  </a:cubicBezTo>
                  <a:cubicBezTo>
                    <a:pt x="0" y="19"/>
                    <a:pt x="4" y="24"/>
                    <a:pt x="3" y="30"/>
                  </a:cubicBezTo>
                  <a:cubicBezTo>
                    <a:pt x="2" y="36"/>
                    <a:pt x="15" y="34"/>
                    <a:pt x="19" y="30"/>
                  </a:cubicBezTo>
                  <a:cubicBezTo>
                    <a:pt x="23" y="27"/>
                    <a:pt x="23" y="18"/>
                    <a:pt x="18" y="14"/>
                  </a:cubicBezTo>
                  <a:cubicBezTo>
                    <a:pt x="12" y="9"/>
                    <a:pt x="10" y="6"/>
                    <a:pt x="1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1" name="íṡḷïďé">
              <a:extLst>
                <a:ext uri="{FF2B5EF4-FFF2-40B4-BE49-F238E27FC236}">
                  <a16:creationId xmlns:a16="http://schemas.microsoft.com/office/drawing/2014/main" id="{B1D9FF12-31FD-490C-8DD7-C0DC8D8ED6B3}"/>
                </a:ext>
              </a:extLst>
            </p:cNvPr>
            <p:cNvSpPr/>
            <p:nvPr userDrawn="1"/>
          </p:nvSpPr>
          <p:spPr bwMode="auto">
            <a:xfrm>
              <a:off x="6538119" y="3100389"/>
              <a:ext cx="139700" cy="182563"/>
            </a:xfrm>
            <a:custGeom>
              <a:avLst/>
              <a:gdLst>
                <a:gd name="T0" fmla="*/ 8 w 27"/>
                <a:gd name="T1" fmla="*/ 31 h 35"/>
                <a:gd name="T2" fmla="*/ 21 w 27"/>
                <a:gd name="T3" fmla="*/ 25 h 35"/>
                <a:gd name="T4" fmla="*/ 16 w 27"/>
                <a:gd name="T5" fmla="*/ 8 h 35"/>
                <a:gd name="T6" fmla="*/ 8 w 27"/>
                <a:gd name="T7" fmla="*/ 4 h 35"/>
                <a:gd name="T8" fmla="*/ 2 w 27"/>
                <a:gd name="T9" fmla="*/ 19 h 35"/>
                <a:gd name="T10" fmla="*/ 8 w 27"/>
                <a:gd name="T11" fmla="*/ 31 h 35"/>
              </a:gdLst>
              <a:ahLst/>
              <a:cxnLst>
                <a:cxn ang="0">
                  <a:pos x="T0" y="T1"/>
                </a:cxn>
                <a:cxn ang="0">
                  <a:pos x="T2" y="T3"/>
                </a:cxn>
                <a:cxn ang="0">
                  <a:pos x="T4" y="T5"/>
                </a:cxn>
                <a:cxn ang="0">
                  <a:pos x="T6" y="T7"/>
                </a:cxn>
                <a:cxn ang="0">
                  <a:pos x="T8" y="T9"/>
                </a:cxn>
                <a:cxn ang="0">
                  <a:pos x="T10" y="T11"/>
                </a:cxn>
              </a:cxnLst>
              <a:rect l="0" t="0" r="r" b="b"/>
              <a:pathLst>
                <a:path w="27" h="35">
                  <a:moveTo>
                    <a:pt x="8" y="31"/>
                  </a:moveTo>
                  <a:cubicBezTo>
                    <a:pt x="8" y="31"/>
                    <a:pt x="15" y="35"/>
                    <a:pt x="21" y="25"/>
                  </a:cubicBezTo>
                  <a:cubicBezTo>
                    <a:pt x="27" y="14"/>
                    <a:pt x="16" y="8"/>
                    <a:pt x="16" y="8"/>
                  </a:cubicBezTo>
                  <a:cubicBezTo>
                    <a:pt x="16" y="8"/>
                    <a:pt x="13" y="0"/>
                    <a:pt x="8" y="4"/>
                  </a:cubicBezTo>
                  <a:cubicBezTo>
                    <a:pt x="3" y="7"/>
                    <a:pt x="0" y="13"/>
                    <a:pt x="2" y="19"/>
                  </a:cubicBezTo>
                  <a:cubicBezTo>
                    <a:pt x="5" y="25"/>
                    <a:pt x="7" y="23"/>
                    <a:pt x="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2" name="iṩļîḋe">
              <a:extLst>
                <a:ext uri="{FF2B5EF4-FFF2-40B4-BE49-F238E27FC236}">
                  <a16:creationId xmlns:a16="http://schemas.microsoft.com/office/drawing/2014/main" id="{18609CE4-5B87-4235-B182-36BB640E5A90}"/>
                </a:ext>
              </a:extLst>
            </p:cNvPr>
            <p:cNvSpPr/>
            <p:nvPr userDrawn="1"/>
          </p:nvSpPr>
          <p:spPr bwMode="auto">
            <a:xfrm>
              <a:off x="6330157" y="3225802"/>
              <a:ext cx="363538" cy="449263"/>
            </a:xfrm>
            <a:custGeom>
              <a:avLst/>
              <a:gdLst>
                <a:gd name="T0" fmla="*/ 63 w 70"/>
                <a:gd name="T1" fmla="*/ 12 h 86"/>
                <a:gd name="T2" fmla="*/ 15 w 70"/>
                <a:gd name="T3" fmla="*/ 58 h 86"/>
                <a:gd name="T4" fmla="*/ 17 w 70"/>
                <a:gd name="T5" fmla="*/ 76 h 86"/>
                <a:gd name="T6" fmla="*/ 33 w 70"/>
                <a:gd name="T7" fmla="*/ 73 h 86"/>
                <a:gd name="T8" fmla="*/ 70 w 70"/>
                <a:gd name="T9" fmla="*/ 14 h 86"/>
                <a:gd name="T10" fmla="*/ 70 w 70"/>
                <a:gd name="T11" fmla="*/ 10 h 86"/>
                <a:gd name="T12" fmla="*/ 63 w 70"/>
                <a:gd name="T13" fmla="*/ 12 h 86"/>
              </a:gdLst>
              <a:ahLst/>
              <a:cxnLst>
                <a:cxn ang="0">
                  <a:pos x="T0" y="T1"/>
                </a:cxn>
                <a:cxn ang="0">
                  <a:pos x="T2" y="T3"/>
                </a:cxn>
                <a:cxn ang="0">
                  <a:pos x="T4" y="T5"/>
                </a:cxn>
                <a:cxn ang="0">
                  <a:pos x="T6" y="T7"/>
                </a:cxn>
                <a:cxn ang="0">
                  <a:pos x="T8" y="T9"/>
                </a:cxn>
                <a:cxn ang="0">
                  <a:pos x="T10" y="T11"/>
                </a:cxn>
                <a:cxn ang="0">
                  <a:pos x="T12" y="T13"/>
                </a:cxn>
              </a:cxnLst>
              <a:rect l="0" t="0" r="r" b="b"/>
              <a:pathLst>
                <a:path w="70" h="86">
                  <a:moveTo>
                    <a:pt x="63" y="12"/>
                  </a:moveTo>
                  <a:cubicBezTo>
                    <a:pt x="56" y="25"/>
                    <a:pt x="29" y="52"/>
                    <a:pt x="15" y="58"/>
                  </a:cubicBezTo>
                  <a:cubicBezTo>
                    <a:pt x="0" y="64"/>
                    <a:pt x="17" y="76"/>
                    <a:pt x="17" y="76"/>
                  </a:cubicBezTo>
                  <a:cubicBezTo>
                    <a:pt x="17" y="76"/>
                    <a:pt x="24" y="86"/>
                    <a:pt x="33" y="73"/>
                  </a:cubicBezTo>
                  <a:cubicBezTo>
                    <a:pt x="43" y="60"/>
                    <a:pt x="59" y="40"/>
                    <a:pt x="70" y="14"/>
                  </a:cubicBezTo>
                  <a:cubicBezTo>
                    <a:pt x="70" y="12"/>
                    <a:pt x="70" y="10"/>
                    <a:pt x="70" y="10"/>
                  </a:cubicBezTo>
                  <a:cubicBezTo>
                    <a:pt x="70" y="10"/>
                    <a:pt x="70" y="0"/>
                    <a:pt x="6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3" name="išḷîḋê">
              <a:extLst>
                <a:ext uri="{FF2B5EF4-FFF2-40B4-BE49-F238E27FC236}">
                  <a16:creationId xmlns:a16="http://schemas.microsoft.com/office/drawing/2014/main" id="{8150ECD5-3F22-44AB-A295-77E5F0B59179}"/>
                </a:ext>
              </a:extLst>
            </p:cNvPr>
            <p:cNvSpPr/>
            <p:nvPr userDrawn="1"/>
          </p:nvSpPr>
          <p:spPr bwMode="auto">
            <a:xfrm>
              <a:off x="6817519" y="3032127"/>
              <a:ext cx="271463" cy="246063"/>
            </a:xfrm>
            <a:custGeom>
              <a:avLst/>
              <a:gdLst>
                <a:gd name="T0" fmla="*/ 37 w 52"/>
                <a:gd name="T1" fmla="*/ 2 h 47"/>
                <a:gd name="T2" fmla="*/ 10 w 52"/>
                <a:gd name="T3" fmla="*/ 11 h 47"/>
                <a:gd name="T4" fmla="*/ 6 w 52"/>
                <a:gd name="T5" fmla="*/ 21 h 47"/>
                <a:gd name="T6" fmla="*/ 19 w 52"/>
                <a:gd name="T7" fmla="*/ 29 h 47"/>
                <a:gd name="T8" fmla="*/ 25 w 52"/>
                <a:gd name="T9" fmla="*/ 32 h 47"/>
                <a:gd name="T10" fmla="*/ 20 w 52"/>
                <a:gd name="T11" fmla="*/ 47 h 47"/>
                <a:gd name="T12" fmla="*/ 36 w 52"/>
                <a:gd name="T13" fmla="*/ 41 h 47"/>
                <a:gd name="T14" fmla="*/ 51 w 52"/>
                <a:gd name="T15" fmla="*/ 17 h 47"/>
                <a:gd name="T16" fmla="*/ 37 w 52"/>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7">
                  <a:moveTo>
                    <a:pt x="37" y="2"/>
                  </a:moveTo>
                  <a:cubicBezTo>
                    <a:pt x="27" y="5"/>
                    <a:pt x="10" y="11"/>
                    <a:pt x="10" y="11"/>
                  </a:cubicBezTo>
                  <a:cubicBezTo>
                    <a:pt x="10" y="11"/>
                    <a:pt x="0" y="14"/>
                    <a:pt x="6" y="21"/>
                  </a:cubicBezTo>
                  <a:cubicBezTo>
                    <a:pt x="12" y="28"/>
                    <a:pt x="12" y="33"/>
                    <a:pt x="19" y="29"/>
                  </a:cubicBezTo>
                  <a:cubicBezTo>
                    <a:pt x="27" y="26"/>
                    <a:pt x="27" y="28"/>
                    <a:pt x="25" y="32"/>
                  </a:cubicBezTo>
                  <a:cubicBezTo>
                    <a:pt x="24" y="36"/>
                    <a:pt x="19" y="43"/>
                    <a:pt x="20" y="47"/>
                  </a:cubicBezTo>
                  <a:cubicBezTo>
                    <a:pt x="20" y="47"/>
                    <a:pt x="32" y="46"/>
                    <a:pt x="36" y="41"/>
                  </a:cubicBezTo>
                  <a:cubicBezTo>
                    <a:pt x="39" y="35"/>
                    <a:pt x="50" y="24"/>
                    <a:pt x="51" y="17"/>
                  </a:cubicBezTo>
                  <a:cubicBezTo>
                    <a:pt x="52" y="9"/>
                    <a:pt x="46" y="0"/>
                    <a:pt x="3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4" name="ísliďe">
              <a:extLst>
                <a:ext uri="{FF2B5EF4-FFF2-40B4-BE49-F238E27FC236}">
                  <a16:creationId xmlns:a16="http://schemas.microsoft.com/office/drawing/2014/main" id="{0C1285B7-3C9D-4BA9-8559-2E28897CCCAB}"/>
                </a:ext>
              </a:extLst>
            </p:cNvPr>
            <p:cNvSpPr/>
            <p:nvPr userDrawn="1"/>
          </p:nvSpPr>
          <p:spPr bwMode="auto">
            <a:xfrm>
              <a:off x="6792119" y="3273427"/>
              <a:ext cx="228600" cy="150813"/>
            </a:xfrm>
            <a:custGeom>
              <a:avLst/>
              <a:gdLst>
                <a:gd name="T0" fmla="*/ 31 w 44"/>
                <a:gd name="T1" fmla="*/ 3 h 29"/>
                <a:gd name="T2" fmla="*/ 8 w 44"/>
                <a:gd name="T3" fmla="*/ 9 h 29"/>
                <a:gd name="T4" fmla="*/ 7 w 44"/>
                <a:gd name="T5" fmla="*/ 20 h 29"/>
                <a:gd name="T6" fmla="*/ 31 w 44"/>
                <a:gd name="T7" fmla="*/ 23 h 29"/>
                <a:gd name="T8" fmla="*/ 44 w 44"/>
                <a:gd name="T9" fmla="*/ 2 h 29"/>
                <a:gd name="T10" fmla="*/ 31 w 44"/>
                <a:gd name="T11" fmla="*/ 3 h 29"/>
              </a:gdLst>
              <a:ahLst/>
              <a:cxnLst>
                <a:cxn ang="0">
                  <a:pos x="T0" y="T1"/>
                </a:cxn>
                <a:cxn ang="0">
                  <a:pos x="T2" y="T3"/>
                </a:cxn>
                <a:cxn ang="0">
                  <a:pos x="T4" y="T5"/>
                </a:cxn>
                <a:cxn ang="0">
                  <a:pos x="T6" y="T7"/>
                </a:cxn>
                <a:cxn ang="0">
                  <a:pos x="T8" y="T9"/>
                </a:cxn>
                <a:cxn ang="0">
                  <a:pos x="T10" y="T11"/>
                </a:cxn>
              </a:cxnLst>
              <a:rect l="0" t="0" r="r" b="b"/>
              <a:pathLst>
                <a:path w="44" h="29">
                  <a:moveTo>
                    <a:pt x="31" y="3"/>
                  </a:moveTo>
                  <a:cubicBezTo>
                    <a:pt x="24" y="6"/>
                    <a:pt x="8" y="9"/>
                    <a:pt x="8" y="9"/>
                  </a:cubicBezTo>
                  <a:cubicBezTo>
                    <a:pt x="8" y="9"/>
                    <a:pt x="0" y="13"/>
                    <a:pt x="7" y="20"/>
                  </a:cubicBezTo>
                  <a:cubicBezTo>
                    <a:pt x="13" y="27"/>
                    <a:pt x="22" y="29"/>
                    <a:pt x="31" y="23"/>
                  </a:cubicBezTo>
                  <a:cubicBezTo>
                    <a:pt x="41" y="17"/>
                    <a:pt x="43" y="13"/>
                    <a:pt x="44" y="2"/>
                  </a:cubicBezTo>
                  <a:cubicBezTo>
                    <a:pt x="44" y="2"/>
                    <a:pt x="38" y="0"/>
                    <a:pt x="3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5" name="i$líďè">
              <a:extLst>
                <a:ext uri="{FF2B5EF4-FFF2-40B4-BE49-F238E27FC236}">
                  <a16:creationId xmlns:a16="http://schemas.microsoft.com/office/drawing/2014/main" id="{489F17A3-9D51-4BBC-85F3-38E352399088}"/>
                </a:ext>
              </a:extLst>
            </p:cNvPr>
            <p:cNvSpPr/>
            <p:nvPr userDrawn="1"/>
          </p:nvSpPr>
          <p:spPr bwMode="auto">
            <a:xfrm>
              <a:off x="7363620" y="2876553"/>
              <a:ext cx="566738" cy="625474"/>
            </a:xfrm>
            <a:custGeom>
              <a:avLst/>
              <a:gdLst>
                <a:gd name="T0" fmla="*/ 108 w 109"/>
                <a:gd name="T1" fmla="*/ 54 h 120"/>
                <a:gd name="T2" fmla="*/ 97 w 109"/>
                <a:gd name="T3" fmla="*/ 52 h 120"/>
                <a:gd name="T4" fmla="*/ 84 w 109"/>
                <a:gd name="T5" fmla="*/ 58 h 120"/>
                <a:gd name="T6" fmla="*/ 89 w 109"/>
                <a:gd name="T7" fmla="*/ 43 h 120"/>
                <a:gd name="T8" fmla="*/ 85 w 109"/>
                <a:gd name="T9" fmla="*/ 10 h 120"/>
                <a:gd name="T10" fmla="*/ 70 w 109"/>
                <a:gd name="T11" fmla="*/ 16 h 120"/>
                <a:gd name="T12" fmla="*/ 68 w 109"/>
                <a:gd name="T13" fmla="*/ 53 h 120"/>
                <a:gd name="T14" fmla="*/ 53 w 109"/>
                <a:gd name="T15" fmla="*/ 72 h 120"/>
                <a:gd name="T16" fmla="*/ 11 w 109"/>
                <a:gd name="T17" fmla="*/ 79 h 120"/>
                <a:gd name="T18" fmla="*/ 2 w 109"/>
                <a:gd name="T19" fmla="*/ 89 h 120"/>
                <a:gd name="T20" fmla="*/ 20 w 109"/>
                <a:gd name="T21" fmla="*/ 100 h 120"/>
                <a:gd name="T22" fmla="*/ 31 w 109"/>
                <a:gd name="T23" fmla="*/ 98 h 120"/>
                <a:gd name="T24" fmla="*/ 41 w 109"/>
                <a:gd name="T25" fmla="*/ 94 h 120"/>
                <a:gd name="T26" fmla="*/ 49 w 109"/>
                <a:gd name="T27" fmla="*/ 90 h 120"/>
                <a:gd name="T28" fmla="*/ 54 w 109"/>
                <a:gd name="T29" fmla="*/ 92 h 120"/>
                <a:gd name="T30" fmla="*/ 32 w 109"/>
                <a:gd name="T31" fmla="*/ 110 h 120"/>
                <a:gd name="T32" fmla="*/ 35 w 109"/>
                <a:gd name="T33" fmla="*/ 119 h 120"/>
                <a:gd name="T34" fmla="*/ 70 w 109"/>
                <a:gd name="T35" fmla="*/ 92 h 120"/>
                <a:gd name="T36" fmla="*/ 89 w 109"/>
                <a:gd name="T37" fmla="*/ 72 h 120"/>
                <a:gd name="T38" fmla="*/ 108 w 109"/>
                <a:gd name="T39"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120">
                  <a:moveTo>
                    <a:pt x="108" y="54"/>
                  </a:moveTo>
                  <a:cubicBezTo>
                    <a:pt x="109" y="45"/>
                    <a:pt x="101" y="49"/>
                    <a:pt x="97" y="52"/>
                  </a:cubicBezTo>
                  <a:cubicBezTo>
                    <a:pt x="94" y="54"/>
                    <a:pt x="86" y="57"/>
                    <a:pt x="84" y="58"/>
                  </a:cubicBezTo>
                  <a:cubicBezTo>
                    <a:pt x="84" y="58"/>
                    <a:pt x="86" y="48"/>
                    <a:pt x="89" y="43"/>
                  </a:cubicBezTo>
                  <a:cubicBezTo>
                    <a:pt x="92" y="37"/>
                    <a:pt x="96" y="21"/>
                    <a:pt x="85" y="10"/>
                  </a:cubicBezTo>
                  <a:cubicBezTo>
                    <a:pt x="74" y="0"/>
                    <a:pt x="72" y="5"/>
                    <a:pt x="70" y="16"/>
                  </a:cubicBezTo>
                  <a:cubicBezTo>
                    <a:pt x="67" y="26"/>
                    <a:pt x="72" y="36"/>
                    <a:pt x="68" y="53"/>
                  </a:cubicBezTo>
                  <a:cubicBezTo>
                    <a:pt x="64" y="70"/>
                    <a:pt x="64" y="68"/>
                    <a:pt x="53" y="72"/>
                  </a:cubicBezTo>
                  <a:cubicBezTo>
                    <a:pt x="42" y="76"/>
                    <a:pt x="27" y="81"/>
                    <a:pt x="11" y="79"/>
                  </a:cubicBezTo>
                  <a:cubicBezTo>
                    <a:pt x="3" y="78"/>
                    <a:pt x="0" y="75"/>
                    <a:pt x="2" y="89"/>
                  </a:cubicBezTo>
                  <a:cubicBezTo>
                    <a:pt x="2" y="89"/>
                    <a:pt x="4" y="97"/>
                    <a:pt x="20" y="100"/>
                  </a:cubicBezTo>
                  <a:cubicBezTo>
                    <a:pt x="24" y="101"/>
                    <a:pt x="27" y="99"/>
                    <a:pt x="31" y="98"/>
                  </a:cubicBezTo>
                  <a:cubicBezTo>
                    <a:pt x="35" y="98"/>
                    <a:pt x="38" y="96"/>
                    <a:pt x="41" y="94"/>
                  </a:cubicBezTo>
                  <a:cubicBezTo>
                    <a:pt x="46" y="92"/>
                    <a:pt x="49" y="90"/>
                    <a:pt x="49" y="90"/>
                  </a:cubicBezTo>
                  <a:cubicBezTo>
                    <a:pt x="49" y="90"/>
                    <a:pt x="55" y="89"/>
                    <a:pt x="54" y="92"/>
                  </a:cubicBezTo>
                  <a:cubicBezTo>
                    <a:pt x="53" y="95"/>
                    <a:pt x="47" y="104"/>
                    <a:pt x="32" y="110"/>
                  </a:cubicBezTo>
                  <a:cubicBezTo>
                    <a:pt x="17" y="116"/>
                    <a:pt x="29" y="120"/>
                    <a:pt x="35" y="119"/>
                  </a:cubicBezTo>
                  <a:cubicBezTo>
                    <a:pt x="40" y="118"/>
                    <a:pt x="61" y="116"/>
                    <a:pt x="70" y="92"/>
                  </a:cubicBezTo>
                  <a:cubicBezTo>
                    <a:pt x="80" y="69"/>
                    <a:pt x="89" y="72"/>
                    <a:pt x="89" y="72"/>
                  </a:cubicBezTo>
                  <a:cubicBezTo>
                    <a:pt x="89" y="72"/>
                    <a:pt x="107" y="63"/>
                    <a:pt x="108"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6" name="iṥḷîďè">
              <a:extLst>
                <a:ext uri="{FF2B5EF4-FFF2-40B4-BE49-F238E27FC236}">
                  <a16:creationId xmlns:a16="http://schemas.microsoft.com/office/drawing/2014/main" id="{042E6E73-6AE4-4816-A2E4-F9395F390FCA}"/>
                </a:ext>
              </a:extLst>
            </p:cNvPr>
            <p:cNvSpPr/>
            <p:nvPr userDrawn="1"/>
          </p:nvSpPr>
          <p:spPr bwMode="auto">
            <a:xfrm>
              <a:off x="7809707" y="3346452"/>
              <a:ext cx="161925" cy="187325"/>
            </a:xfrm>
            <a:custGeom>
              <a:avLst/>
              <a:gdLst>
                <a:gd name="T0" fmla="*/ 17 w 31"/>
                <a:gd name="T1" fmla="*/ 6 h 36"/>
                <a:gd name="T2" fmla="*/ 3 w 31"/>
                <a:gd name="T3" fmla="*/ 7 h 36"/>
                <a:gd name="T4" fmla="*/ 9 w 31"/>
                <a:gd name="T5" fmla="*/ 27 h 36"/>
                <a:gd name="T6" fmla="*/ 12 w 31"/>
                <a:gd name="T7" fmla="*/ 36 h 36"/>
                <a:gd name="T8" fmla="*/ 26 w 31"/>
                <a:gd name="T9" fmla="*/ 17 h 36"/>
                <a:gd name="T10" fmla="*/ 17 w 31"/>
                <a:gd name="T11" fmla="*/ 6 h 36"/>
              </a:gdLst>
              <a:ahLst/>
              <a:cxnLst>
                <a:cxn ang="0">
                  <a:pos x="T0" y="T1"/>
                </a:cxn>
                <a:cxn ang="0">
                  <a:pos x="T2" y="T3"/>
                </a:cxn>
                <a:cxn ang="0">
                  <a:pos x="T4" y="T5"/>
                </a:cxn>
                <a:cxn ang="0">
                  <a:pos x="T6" y="T7"/>
                </a:cxn>
                <a:cxn ang="0">
                  <a:pos x="T8" y="T9"/>
                </a:cxn>
                <a:cxn ang="0">
                  <a:pos x="T10" y="T11"/>
                </a:cxn>
              </a:cxnLst>
              <a:rect l="0" t="0" r="r" b="b"/>
              <a:pathLst>
                <a:path w="31" h="36">
                  <a:moveTo>
                    <a:pt x="17" y="6"/>
                  </a:moveTo>
                  <a:cubicBezTo>
                    <a:pt x="17" y="6"/>
                    <a:pt x="6" y="0"/>
                    <a:pt x="3" y="7"/>
                  </a:cubicBezTo>
                  <a:cubicBezTo>
                    <a:pt x="0" y="14"/>
                    <a:pt x="6" y="23"/>
                    <a:pt x="9" y="27"/>
                  </a:cubicBezTo>
                  <a:cubicBezTo>
                    <a:pt x="12" y="31"/>
                    <a:pt x="5" y="36"/>
                    <a:pt x="12" y="36"/>
                  </a:cubicBezTo>
                  <a:cubicBezTo>
                    <a:pt x="20" y="36"/>
                    <a:pt x="31" y="33"/>
                    <a:pt x="26" y="17"/>
                  </a:cubicBezTo>
                  <a:cubicBezTo>
                    <a:pt x="23" y="10"/>
                    <a:pt x="17" y="6"/>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7" name="i$ľíḑé">
              <a:extLst>
                <a:ext uri="{FF2B5EF4-FFF2-40B4-BE49-F238E27FC236}">
                  <a16:creationId xmlns:a16="http://schemas.microsoft.com/office/drawing/2014/main" id="{56695224-9300-4A65-8CDF-F88F479EAE3D}"/>
                </a:ext>
              </a:extLst>
            </p:cNvPr>
            <p:cNvSpPr/>
            <p:nvPr userDrawn="1"/>
          </p:nvSpPr>
          <p:spPr bwMode="auto">
            <a:xfrm>
              <a:off x="8266907" y="3121027"/>
              <a:ext cx="93663" cy="146050"/>
            </a:xfrm>
            <a:custGeom>
              <a:avLst/>
              <a:gdLst>
                <a:gd name="T0" fmla="*/ 11 w 18"/>
                <a:gd name="T1" fmla="*/ 27 h 28"/>
                <a:gd name="T2" fmla="*/ 17 w 18"/>
                <a:gd name="T3" fmla="*/ 10 h 28"/>
                <a:gd name="T4" fmla="*/ 14 w 18"/>
                <a:gd name="T5" fmla="*/ 4 h 28"/>
                <a:gd name="T6" fmla="*/ 8 w 18"/>
                <a:gd name="T7" fmla="*/ 0 h 28"/>
                <a:gd name="T8" fmla="*/ 1 w 18"/>
                <a:gd name="T9" fmla="*/ 12 h 28"/>
                <a:gd name="T10" fmla="*/ 11 w 18"/>
                <a:gd name="T11" fmla="*/ 27 h 28"/>
              </a:gdLst>
              <a:ahLst/>
              <a:cxnLst>
                <a:cxn ang="0">
                  <a:pos x="T0" y="T1"/>
                </a:cxn>
                <a:cxn ang="0">
                  <a:pos x="T2" y="T3"/>
                </a:cxn>
                <a:cxn ang="0">
                  <a:pos x="T4" y="T5"/>
                </a:cxn>
                <a:cxn ang="0">
                  <a:pos x="T6" y="T7"/>
                </a:cxn>
                <a:cxn ang="0">
                  <a:pos x="T8" y="T9"/>
                </a:cxn>
                <a:cxn ang="0">
                  <a:pos x="T10" y="T11"/>
                </a:cxn>
              </a:cxnLst>
              <a:rect l="0" t="0" r="r" b="b"/>
              <a:pathLst>
                <a:path w="18" h="28">
                  <a:moveTo>
                    <a:pt x="11" y="27"/>
                  </a:moveTo>
                  <a:cubicBezTo>
                    <a:pt x="15" y="25"/>
                    <a:pt x="18" y="21"/>
                    <a:pt x="17" y="10"/>
                  </a:cubicBezTo>
                  <a:cubicBezTo>
                    <a:pt x="16" y="7"/>
                    <a:pt x="15" y="6"/>
                    <a:pt x="14" y="4"/>
                  </a:cubicBezTo>
                  <a:cubicBezTo>
                    <a:pt x="11" y="2"/>
                    <a:pt x="9" y="0"/>
                    <a:pt x="8" y="0"/>
                  </a:cubicBezTo>
                  <a:cubicBezTo>
                    <a:pt x="6" y="0"/>
                    <a:pt x="0" y="2"/>
                    <a:pt x="1" y="12"/>
                  </a:cubicBezTo>
                  <a:cubicBezTo>
                    <a:pt x="2" y="21"/>
                    <a:pt x="7" y="28"/>
                    <a:pt x="1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sp>
          <p:nvSpPr>
            <p:cNvPr id="38" name="îŝļíḑé">
              <a:extLst>
                <a:ext uri="{FF2B5EF4-FFF2-40B4-BE49-F238E27FC236}">
                  <a16:creationId xmlns:a16="http://schemas.microsoft.com/office/drawing/2014/main" id="{5A9378D3-3971-47BB-B96E-B8BF8194811E}"/>
                </a:ext>
              </a:extLst>
            </p:cNvPr>
            <p:cNvSpPr/>
            <p:nvPr userDrawn="1"/>
          </p:nvSpPr>
          <p:spPr bwMode="auto">
            <a:xfrm>
              <a:off x="8209757" y="2776539"/>
              <a:ext cx="623888" cy="846138"/>
            </a:xfrm>
            <a:custGeom>
              <a:avLst/>
              <a:gdLst>
                <a:gd name="T0" fmla="*/ 100 w 120"/>
                <a:gd name="T1" fmla="*/ 60 h 162"/>
                <a:gd name="T2" fmla="*/ 107 w 120"/>
                <a:gd name="T3" fmla="*/ 27 h 162"/>
                <a:gd name="T4" fmla="*/ 95 w 120"/>
                <a:gd name="T5" fmla="*/ 23 h 162"/>
                <a:gd name="T6" fmla="*/ 91 w 120"/>
                <a:gd name="T7" fmla="*/ 3 h 162"/>
                <a:gd name="T8" fmla="*/ 84 w 120"/>
                <a:gd name="T9" fmla="*/ 9 h 162"/>
                <a:gd name="T10" fmla="*/ 77 w 120"/>
                <a:gd name="T11" fmla="*/ 19 h 162"/>
                <a:gd name="T12" fmla="*/ 69 w 120"/>
                <a:gd name="T13" fmla="*/ 19 h 162"/>
                <a:gd name="T14" fmla="*/ 56 w 120"/>
                <a:gd name="T15" fmla="*/ 28 h 162"/>
                <a:gd name="T16" fmla="*/ 60 w 120"/>
                <a:gd name="T17" fmla="*/ 33 h 162"/>
                <a:gd name="T18" fmla="*/ 59 w 120"/>
                <a:gd name="T19" fmla="*/ 43 h 162"/>
                <a:gd name="T20" fmla="*/ 50 w 120"/>
                <a:gd name="T21" fmla="*/ 52 h 162"/>
                <a:gd name="T22" fmla="*/ 52 w 120"/>
                <a:gd name="T23" fmla="*/ 60 h 162"/>
                <a:gd name="T24" fmla="*/ 48 w 120"/>
                <a:gd name="T25" fmla="*/ 56 h 162"/>
                <a:gd name="T26" fmla="*/ 32 w 120"/>
                <a:gd name="T27" fmla="*/ 37 h 162"/>
                <a:gd name="T28" fmla="*/ 26 w 120"/>
                <a:gd name="T29" fmla="*/ 50 h 162"/>
                <a:gd name="T30" fmla="*/ 33 w 120"/>
                <a:gd name="T31" fmla="*/ 76 h 162"/>
                <a:gd name="T32" fmla="*/ 45 w 120"/>
                <a:gd name="T33" fmla="*/ 77 h 162"/>
                <a:gd name="T34" fmla="*/ 58 w 120"/>
                <a:gd name="T35" fmla="*/ 72 h 162"/>
                <a:gd name="T36" fmla="*/ 62 w 120"/>
                <a:gd name="T37" fmla="*/ 75 h 162"/>
                <a:gd name="T38" fmla="*/ 22 w 120"/>
                <a:gd name="T39" fmla="*/ 101 h 162"/>
                <a:gd name="T40" fmla="*/ 25 w 120"/>
                <a:gd name="T41" fmla="*/ 111 h 162"/>
                <a:gd name="T42" fmla="*/ 55 w 120"/>
                <a:gd name="T43" fmla="*/ 100 h 162"/>
                <a:gd name="T44" fmla="*/ 59 w 120"/>
                <a:gd name="T45" fmla="*/ 103 h 162"/>
                <a:gd name="T46" fmla="*/ 39 w 120"/>
                <a:gd name="T47" fmla="*/ 119 h 162"/>
                <a:gd name="T48" fmla="*/ 12 w 120"/>
                <a:gd name="T49" fmla="*/ 128 h 162"/>
                <a:gd name="T50" fmla="*/ 7 w 120"/>
                <a:gd name="T51" fmla="*/ 136 h 162"/>
                <a:gd name="T52" fmla="*/ 30 w 120"/>
                <a:gd name="T53" fmla="*/ 141 h 162"/>
                <a:gd name="T54" fmla="*/ 55 w 120"/>
                <a:gd name="T55" fmla="*/ 136 h 162"/>
                <a:gd name="T56" fmla="*/ 43 w 120"/>
                <a:gd name="T57" fmla="*/ 148 h 162"/>
                <a:gd name="T58" fmla="*/ 50 w 120"/>
                <a:gd name="T59" fmla="*/ 158 h 162"/>
                <a:gd name="T60" fmla="*/ 71 w 120"/>
                <a:gd name="T61" fmla="*/ 149 h 162"/>
                <a:gd name="T62" fmla="*/ 71 w 120"/>
                <a:gd name="T63" fmla="*/ 125 h 162"/>
                <a:gd name="T64" fmla="*/ 79 w 120"/>
                <a:gd name="T65" fmla="*/ 120 h 162"/>
                <a:gd name="T66" fmla="*/ 75 w 120"/>
                <a:gd name="T67" fmla="*/ 102 h 162"/>
                <a:gd name="T68" fmla="*/ 96 w 120"/>
                <a:gd name="T69" fmla="*/ 86 h 162"/>
                <a:gd name="T70" fmla="*/ 102 w 120"/>
                <a:gd name="T71" fmla="*/ 75 h 162"/>
                <a:gd name="T72" fmla="*/ 100 w 120"/>
                <a:gd name="T73" fmla="*/ 60 h 162"/>
                <a:gd name="T74" fmla="*/ 90 w 120"/>
                <a:gd name="T75" fmla="*/ 49 h 162"/>
                <a:gd name="T76" fmla="*/ 86 w 120"/>
                <a:gd name="T77" fmla="*/ 53 h 162"/>
                <a:gd name="T78" fmla="*/ 83 w 120"/>
                <a:gd name="T79" fmla="*/ 53 h 162"/>
                <a:gd name="T80" fmla="*/ 80 w 120"/>
                <a:gd name="T81" fmla="*/ 48 h 162"/>
                <a:gd name="T82" fmla="*/ 89 w 120"/>
                <a:gd name="T83" fmla="*/ 44 h 162"/>
                <a:gd name="T84" fmla="*/ 90 w 120"/>
                <a:gd name="T85"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62">
                  <a:moveTo>
                    <a:pt x="100" y="60"/>
                  </a:moveTo>
                  <a:cubicBezTo>
                    <a:pt x="108" y="50"/>
                    <a:pt x="120" y="40"/>
                    <a:pt x="107" y="27"/>
                  </a:cubicBezTo>
                  <a:cubicBezTo>
                    <a:pt x="107" y="27"/>
                    <a:pt x="105" y="24"/>
                    <a:pt x="95" y="23"/>
                  </a:cubicBezTo>
                  <a:cubicBezTo>
                    <a:pt x="95" y="23"/>
                    <a:pt x="105" y="8"/>
                    <a:pt x="91" y="3"/>
                  </a:cubicBezTo>
                  <a:cubicBezTo>
                    <a:pt x="91" y="3"/>
                    <a:pt x="88" y="0"/>
                    <a:pt x="84" y="9"/>
                  </a:cubicBezTo>
                  <a:cubicBezTo>
                    <a:pt x="80" y="17"/>
                    <a:pt x="77" y="17"/>
                    <a:pt x="77" y="19"/>
                  </a:cubicBezTo>
                  <a:cubicBezTo>
                    <a:pt x="77" y="21"/>
                    <a:pt x="74" y="21"/>
                    <a:pt x="69" y="19"/>
                  </a:cubicBezTo>
                  <a:cubicBezTo>
                    <a:pt x="64" y="17"/>
                    <a:pt x="56" y="19"/>
                    <a:pt x="56" y="28"/>
                  </a:cubicBezTo>
                  <a:cubicBezTo>
                    <a:pt x="56" y="28"/>
                    <a:pt x="56" y="31"/>
                    <a:pt x="60" y="33"/>
                  </a:cubicBezTo>
                  <a:cubicBezTo>
                    <a:pt x="63" y="36"/>
                    <a:pt x="66" y="37"/>
                    <a:pt x="59" y="43"/>
                  </a:cubicBezTo>
                  <a:cubicBezTo>
                    <a:pt x="53" y="49"/>
                    <a:pt x="50" y="40"/>
                    <a:pt x="50" y="52"/>
                  </a:cubicBezTo>
                  <a:cubicBezTo>
                    <a:pt x="50" y="52"/>
                    <a:pt x="57" y="57"/>
                    <a:pt x="52" y="60"/>
                  </a:cubicBezTo>
                  <a:cubicBezTo>
                    <a:pt x="47" y="63"/>
                    <a:pt x="48" y="59"/>
                    <a:pt x="48" y="56"/>
                  </a:cubicBezTo>
                  <a:cubicBezTo>
                    <a:pt x="48" y="59"/>
                    <a:pt x="43" y="42"/>
                    <a:pt x="32" y="37"/>
                  </a:cubicBezTo>
                  <a:cubicBezTo>
                    <a:pt x="30" y="37"/>
                    <a:pt x="24" y="37"/>
                    <a:pt x="26" y="50"/>
                  </a:cubicBezTo>
                  <a:cubicBezTo>
                    <a:pt x="28" y="63"/>
                    <a:pt x="32" y="66"/>
                    <a:pt x="33" y="76"/>
                  </a:cubicBezTo>
                  <a:cubicBezTo>
                    <a:pt x="33" y="87"/>
                    <a:pt x="43" y="82"/>
                    <a:pt x="45" y="77"/>
                  </a:cubicBezTo>
                  <a:cubicBezTo>
                    <a:pt x="46" y="72"/>
                    <a:pt x="58" y="72"/>
                    <a:pt x="58" y="72"/>
                  </a:cubicBezTo>
                  <a:cubicBezTo>
                    <a:pt x="58" y="72"/>
                    <a:pt x="68" y="71"/>
                    <a:pt x="62" y="75"/>
                  </a:cubicBezTo>
                  <a:cubicBezTo>
                    <a:pt x="56" y="80"/>
                    <a:pt x="22" y="101"/>
                    <a:pt x="22" y="101"/>
                  </a:cubicBezTo>
                  <a:cubicBezTo>
                    <a:pt x="22" y="101"/>
                    <a:pt x="9" y="108"/>
                    <a:pt x="25" y="111"/>
                  </a:cubicBezTo>
                  <a:cubicBezTo>
                    <a:pt x="42" y="113"/>
                    <a:pt x="55" y="100"/>
                    <a:pt x="55" y="100"/>
                  </a:cubicBezTo>
                  <a:cubicBezTo>
                    <a:pt x="55" y="100"/>
                    <a:pt x="61" y="95"/>
                    <a:pt x="59" y="103"/>
                  </a:cubicBezTo>
                  <a:cubicBezTo>
                    <a:pt x="56" y="111"/>
                    <a:pt x="39" y="119"/>
                    <a:pt x="39" y="119"/>
                  </a:cubicBezTo>
                  <a:cubicBezTo>
                    <a:pt x="39" y="119"/>
                    <a:pt x="23" y="125"/>
                    <a:pt x="12" y="128"/>
                  </a:cubicBezTo>
                  <a:cubicBezTo>
                    <a:pt x="0" y="130"/>
                    <a:pt x="4" y="130"/>
                    <a:pt x="7" y="136"/>
                  </a:cubicBezTo>
                  <a:cubicBezTo>
                    <a:pt x="10" y="143"/>
                    <a:pt x="21" y="147"/>
                    <a:pt x="30" y="141"/>
                  </a:cubicBezTo>
                  <a:cubicBezTo>
                    <a:pt x="38" y="135"/>
                    <a:pt x="56" y="129"/>
                    <a:pt x="55" y="136"/>
                  </a:cubicBezTo>
                  <a:cubicBezTo>
                    <a:pt x="55" y="143"/>
                    <a:pt x="54" y="145"/>
                    <a:pt x="43" y="148"/>
                  </a:cubicBezTo>
                  <a:cubicBezTo>
                    <a:pt x="32" y="152"/>
                    <a:pt x="37" y="154"/>
                    <a:pt x="50" y="158"/>
                  </a:cubicBezTo>
                  <a:cubicBezTo>
                    <a:pt x="63" y="162"/>
                    <a:pt x="71" y="157"/>
                    <a:pt x="71" y="149"/>
                  </a:cubicBezTo>
                  <a:cubicBezTo>
                    <a:pt x="71" y="140"/>
                    <a:pt x="71" y="125"/>
                    <a:pt x="71" y="125"/>
                  </a:cubicBezTo>
                  <a:cubicBezTo>
                    <a:pt x="71" y="125"/>
                    <a:pt x="76" y="121"/>
                    <a:pt x="79" y="120"/>
                  </a:cubicBezTo>
                  <a:cubicBezTo>
                    <a:pt x="82" y="119"/>
                    <a:pt x="85" y="103"/>
                    <a:pt x="75" y="102"/>
                  </a:cubicBezTo>
                  <a:cubicBezTo>
                    <a:pt x="75" y="102"/>
                    <a:pt x="81" y="90"/>
                    <a:pt x="96" y="86"/>
                  </a:cubicBezTo>
                  <a:cubicBezTo>
                    <a:pt x="96" y="86"/>
                    <a:pt x="102" y="84"/>
                    <a:pt x="102" y="75"/>
                  </a:cubicBezTo>
                  <a:cubicBezTo>
                    <a:pt x="102" y="66"/>
                    <a:pt x="91" y="70"/>
                    <a:pt x="100" y="60"/>
                  </a:cubicBezTo>
                  <a:close/>
                  <a:moveTo>
                    <a:pt x="90" y="49"/>
                  </a:moveTo>
                  <a:cubicBezTo>
                    <a:pt x="88" y="51"/>
                    <a:pt x="86" y="53"/>
                    <a:pt x="86" y="53"/>
                  </a:cubicBezTo>
                  <a:cubicBezTo>
                    <a:pt x="85" y="59"/>
                    <a:pt x="85" y="55"/>
                    <a:pt x="83" y="53"/>
                  </a:cubicBezTo>
                  <a:cubicBezTo>
                    <a:pt x="80" y="51"/>
                    <a:pt x="80" y="48"/>
                    <a:pt x="80" y="48"/>
                  </a:cubicBezTo>
                  <a:cubicBezTo>
                    <a:pt x="81" y="38"/>
                    <a:pt x="89" y="44"/>
                    <a:pt x="89" y="44"/>
                  </a:cubicBezTo>
                  <a:cubicBezTo>
                    <a:pt x="89" y="44"/>
                    <a:pt x="92" y="48"/>
                    <a:pt x="9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方正小标宋_GBK" panose="03000509000000000000" pitchFamily="65" charset="-122"/>
                <a:ea typeface="方正小标宋_GBK" panose="03000509000000000000" pitchFamily="65" charset="-122"/>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1437" y="1100848"/>
            <a:ext cx="12049125" cy="4498091"/>
          </a:xfrm>
          <a:prstGeom prst="rect">
            <a:avLst/>
          </a:prstGeom>
          <a:solidFill>
            <a:schemeClr val="accent5">
              <a:lumMod val="20000"/>
              <a:lumOff val="80000"/>
            </a:schemeClr>
          </a:solidFill>
          <a:ln w="38100">
            <a:noFill/>
          </a:ln>
          <a:effectLst>
            <a:softEdge rad="63500"/>
          </a:effectLst>
        </p:spPr>
        <p:txBody>
          <a:bodyPr wrap="square" rtlCol="0">
            <a:spAutoFit/>
          </a:bodyPr>
          <a:lstStyle/>
          <a:p>
            <a:pPr algn="ctr">
              <a:lnSpc>
                <a:spcPct val="150000"/>
              </a:lnSpc>
            </a:pPr>
            <a:r>
              <a:rPr lang="zh-CN" altLang="en-US" sz="3200" b="1" dirty="0">
                <a:solidFill>
                  <a:schemeClr val="accent1">
                    <a:lumMod val="50000"/>
                  </a:schemeClr>
                </a:solidFill>
                <a:latin typeface="方正小标宋_GBK" panose="03000509000000000000" pitchFamily="65" charset="-122"/>
                <a:ea typeface="方正小标宋_GBK" panose="03000509000000000000" pitchFamily="65" charset="-122"/>
              </a:rPr>
              <a:t>*课程名称*</a:t>
            </a:r>
            <a:endParaRPr lang="en-US" altLang="zh-CN" sz="3200" b="1" dirty="0">
              <a:solidFill>
                <a:schemeClr val="accent1">
                  <a:lumMod val="50000"/>
                </a:schemeClr>
              </a:solidFill>
              <a:latin typeface="方正小标宋_GBK" panose="03000509000000000000" pitchFamily="65" charset="-122"/>
              <a:ea typeface="方正小标宋_GBK" panose="03000509000000000000" pitchFamily="65" charset="-122"/>
            </a:endParaRPr>
          </a:p>
          <a:p>
            <a:pPr algn="ctr">
              <a:lnSpc>
                <a:spcPct val="150000"/>
              </a:lnSpc>
            </a:pPr>
            <a:r>
              <a:rPr lang="en-US" altLang="zh-CN" sz="2800" b="1" dirty="0">
                <a:solidFill>
                  <a:schemeClr val="accent1">
                    <a:lumMod val="50000"/>
                  </a:schemeClr>
                </a:solidFill>
                <a:latin typeface="方正小标宋_GBK" panose="03000509000000000000" pitchFamily="65" charset="-122"/>
                <a:ea typeface="方正小标宋_GBK" panose="03000509000000000000" pitchFamily="65" charset="-122"/>
              </a:rPr>
              <a:t>《</a:t>
            </a:r>
            <a:r>
              <a:rPr lang="zh-CN" altLang="en-US" sz="2800" b="1" dirty="0">
                <a:solidFill>
                  <a:schemeClr val="accent1">
                    <a:lumMod val="50000"/>
                  </a:schemeClr>
                </a:solidFill>
                <a:latin typeface="方正小标宋_GBK" panose="03000509000000000000" pitchFamily="65" charset="-122"/>
                <a:ea typeface="方正小标宋_GBK" panose="03000509000000000000" pitchFamily="65" charset="-122"/>
              </a:rPr>
              <a:t>毛泽东思想和中国特色社会主义理论体系概论</a:t>
            </a:r>
            <a:r>
              <a:rPr lang="en-US" altLang="zh-CN" sz="2800" b="1" dirty="0">
                <a:solidFill>
                  <a:schemeClr val="accent1">
                    <a:lumMod val="50000"/>
                  </a:schemeClr>
                </a:solidFill>
                <a:latin typeface="方正小标宋_GBK" panose="03000509000000000000" pitchFamily="65" charset="-122"/>
                <a:ea typeface="方正小标宋_GBK" panose="03000509000000000000" pitchFamily="65" charset="-122"/>
              </a:rPr>
              <a:t>》</a:t>
            </a:r>
          </a:p>
          <a:p>
            <a:pPr algn="ctr">
              <a:lnSpc>
                <a:spcPct val="150000"/>
              </a:lnSpc>
              <a:spcBef>
                <a:spcPts val="1200"/>
              </a:spcBef>
            </a:pPr>
            <a:r>
              <a:rPr lang="zh-CN" altLang="en-US" sz="3200" b="1" dirty="0">
                <a:solidFill>
                  <a:schemeClr val="accent1">
                    <a:lumMod val="50000"/>
                  </a:schemeClr>
                </a:solidFill>
                <a:latin typeface="方正小标宋_GBK" panose="03000509000000000000" pitchFamily="65" charset="-122"/>
                <a:ea typeface="方正小标宋_GBK" panose="03000509000000000000" pitchFamily="65" charset="-122"/>
              </a:rPr>
              <a:t>*学分设置*</a:t>
            </a:r>
            <a:endParaRPr lang="en-US" altLang="zh-CN" sz="3200" b="1" dirty="0">
              <a:solidFill>
                <a:schemeClr val="accent1">
                  <a:lumMod val="50000"/>
                </a:schemeClr>
              </a:solidFill>
              <a:latin typeface="方正小标宋_GBK" panose="03000509000000000000" pitchFamily="65" charset="-122"/>
              <a:ea typeface="方正小标宋_GBK" panose="03000509000000000000" pitchFamily="65" charset="-122"/>
            </a:endParaRPr>
          </a:p>
          <a:p>
            <a:pPr algn="ctr">
              <a:lnSpc>
                <a:spcPct val="150000"/>
              </a:lnSpc>
            </a:pPr>
            <a:r>
              <a:rPr lang="en-US" altLang="zh-CN" sz="2800" b="1" dirty="0">
                <a:solidFill>
                  <a:srgbClr val="C00000"/>
                </a:solidFill>
                <a:latin typeface="方正小标宋_GBK" panose="03000509000000000000" pitchFamily="65" charset="-122"/>
                <a:ea typeface="方正小标宋_GBK" panose="03000509000000000000" pitchFamily="65" charset="-122"/>
              </a:rPr>
              <a:t>3.0</a:t>
            </a:r>
            <a:r>
              <a:rPr lang="zh-CN" altLang="en-US" sz="2800" b="1" dirty="0">
                <a:solidFill>
                  <a:srgbClr val="C00000"/>
                </a:solidFill>
                <a:latin typeface="方正小标宋_GBK" panose="03000509000000000000" pitchFamily="65" charset="-122"/>
                <a:ea typeface="方正小标宋_GBK" panose="03000509000000000000" pitchFamily="65" charset="-122"/>
              </a:rPr>
              <a:t>学分</a:t>
            </a:r>
            <a:endParaRPr lang="en-US" altLang="zh-CN" sz="2800" b="1" dirty="0">
              <a:solidFill>
                <a:srgbClr val="C00000"/>
              </a:solidFill>
              <a:latin typeface="方正小标宋_GBK" panose="03000509000000000000" pitchFamily="65" charset="-122"/>
              <a:ea typeface="方正小标宋_GBK" panose="03000509000000000000" pitchFamily="65" charset="-122"/>
            </a:endParaRPr>
          </a:p>
          <a:p>
            <a:pPr algn="ctr">
              <a:lnSpc>
                <a:spcPct val="150000"/>
              </a:lnSpc>
              <a:spcBef>
                <a:spcPts val="1200"/>
              </a:spcBef>
            </a:pPr>
            <a:r>
              <a:rPr lang="zh-CN" altLang="en-US" sz="3200" b="1" dirty="0">
                <a:solidFill>
                  <a:schemeClr val="accent1">
                    <a:lumMod val="50000"/>
                  </a:schemeClr>
                </a:solidFill>
                <a:latin typeface="方正小标宋_GBK" panose="03000509000000000000" pitchFamily="65" charset="-122"/>
                <a:ea typeface="方正小标宋_GBK" panose="03000509000000000000" pitchFamily="65" charset="-122"/>
              </a:rPr>
              <a:t>*学时总计*</a:t>
            </a:r>
            <a:endParaRPr lang="en-US" altLang="zh-CN" sz="3200" b="1" dirty="0">
              <a:solidFill>
                <a:schemeClr val="accent1">
                  <a:lumMod val="50000"/>
                </a:schemeClr>
              </a:solidFill>
              <a:latin typeface="方正小标宋_GBK" panose="03000509000000000000" pitchFamily="65" charset="-122"/>
              <a:ea typeface="方正小标宋_GBK" panose="03000509000000000000" pitchFamily="65" charset="-122"/>
            </a:endParaRPr>
          </a:p>
          <a:p>
            <a:pPr algn="ctr">
              <a:lnSpc>
                <a:spcPct val="150000"/>
              </a:lnSpc>
            </a:pPr>
            <a:r>
              <a:rPr lang="en-US" altLang="zh-CN" sz="2800" b="1" dirty="0">
                <a:solidFill>
                  <a:schemeClr val="accent1">
                    <a:lumMod val="50000"/>
                  </a:schemeClr>
                </a:solidFill>
                <a:latin typeface="方正小标宋_GBK" panose="03000509000000000000" pitchFamily="65" charset="-122"/>
                <a:ea typeface="方正小标宋_GBK" panose="03000509000000000000" pitchFamily="65" charset="-122"/>
              </a:rPr>
              <a:t>3</a:t>
            </a:r>
            <a:r>
              <a:rPr lang="zh-CN" altLang="en-US" sz="2800" b="1" dirty="0">
                <a:solidFill>
                  <a:schemeClr val="accent1">
                    <a:lumMod val="50000"/>
                  </a:schemeClr>
                </a:solidFill>
                <a:latin typeface="方正小标宋_GBK" panose="03000509000000000000" pitchFamily="65" charset="-122"/>
                <a:ea typeface="方正小标宋_GBK" panose="03000509000000000000" pitchFamily="65" charset="-122"/>
              </a:rPr>
              <a:t>*</a:t>
            </a:r>
            <a:r>
              <a:rPr lang="en-US" altLang="zh-CN" sz="2800" b="1" dirty="0">
                <a:solidFill>
                  <a:schemeClr val="accent1">
                    <a:lumMod val="50000"/>
                  </a:schemeClr>
                </a:solidFill>
                <a:latin typeface="方正小标宋_GBK" panose="03000509000000000000" pitchFamily="65" charset="-122"/>
                <a:ea typeface="方正小标宋_GBK" panose="03000509000000000000" pitchFamily="65" charset="-122"/>
              </a:rPr>
              <a:t>16</a:t>
            </a:r>
          </a:p>
        </p:txBody>
      </p:sp>
      <p:sp>
        <p:nvSpPr>
          <p:cNvPr id="3" name="文本框 2">
            <a:extLst>
              <a:ext uri="{FF2B5EF4-FFF2-40B4-BE49-F238E27FC236}">
                <a16:creationId xmlns:a16="http://schemas.microsoft.com/office/drawing/2014/main" id="{D7231114-B347-4B7D-868A-58E9024EC6A2}"/>
              </a:ext>
            </a:extLst>
          </p:cNvPr>
          <p:cNvSpPr txBox="1"/>
          <p:nvPr/>
        </p:nvSpPr>
        <p:spPr>
          <a:xfrm>
            <a:off x="-219959" y="85986"/>
            <a:ext cx="631595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3600" b="1" dirty="0">
                <a:solidFill>
                  <a:srgbClr val="0033B5"/>
                </a:solidFill>
                <a:latin typeface="方正小标宋_GBK" panose="03000509000000000000" pitchFamily="65" charset="-122"/>
                <a:ea typeface="方正小标宋_GBK" panose="03000509000000000000" pitchFamily="65" charset="-122"/>
              </a:rPr>
              <a:t>课程自然情况</a:t>
            </a:r>
            <a:endParaRPr kumimoji="0" lang="zh-CN" altLang="en-US" sz="36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endParaRPr>
          </a:p>
        </p:txBody>
      </p:sp>
    </p:spTree>
    <p:extLst>
      <p:ext uri="{BB962C8B-B14F-4D97-AF65-F5344CB8AC3E}">
        <p14:creationId xmlns:p14="http://schemas.microsoft.com/office/powerpoint/2010/main" val="966207800"/>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17534" y="1012954"/>
            <a:ext cx="11641116" cy="4832092"/>
          </a:xfrm>
          <a:prstGeom prst="rect">
            <a:avLst/>
          </a:prstGeom>
          <a:solidFill>
            <a:schemeClr val="bg1">
              <a:lumMod val="85000"/>
            </a:schemeClr>
          </a:solidFill>
          <a:ln w="381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rtlCol="0">
            <a:spAutoFit/>
          </a:bodyPr>
          <a:lstStyle/>
          <a:p>
            <a:r>
              <a:rPr lang="zh-CN" altLang="en-US" sz="2800" b="1" dirty="0">
                <a:solidFill>
                  <a:srgbClr val="C00000"/>
                </a:solidFill>
                <a:latin typeface="方正小标宋_GBK" panose="03000509000000000000" pitchFamily="65" charset="-122"/>
                <a:ea typeface="方正小标宋_GBK" panose="03000509000000000000" pitchFamily="65" charset="-122"/>
              </a:rPr>
              <a:t>●</a:t>
            </a:r>
            <a:r>
              <a:rPr lang="zh-CN" altLang="en-US" sz="2800" b="1" dirty="0">
                <a:solidFill>
                  <a:srgbClr val="0033B5"/>
                </a:solidFill>
                <a:latin typeface="方正小标宋_GBK" panose="03000509000000000000" pitchFamily="65" charset="-122"/>
                <a:ea typeface="方正小标宋_GBK" panose="03000509000000000000" pitchFamily="65" charset="-122"/>
              </a:rPr>
              <a:t>推举</a:t>
            </a:r>
            <a:r>
              <a:rPr lang="en-US" altLang="zh-CN" sz="2800" b="1" dirty="0">
                <a:solidFill>
                  <a:srgbClr val="0033B5"/>
                </a:solidFill>
                <a:latin typeface="方正小标宋_GBK" panose="03000509000000000000" pitchFamily="65" charset="-122"/>
                <a:ea typeface="方正小标宋_GBK" panose="03000509000000000000" pitchFamily="65" charset="-122"/>
              </a:rPr>
              <a:t>2</a:t>
            </a:r>
            <a:r>
              <a:rPr lang="zh-CN" altLang="en-US" sz="2800" b="1" dirty="0">
                <a:solidFill>
                  <a:srgbClr val="0033B5"/>
                </a:solidFill>
                <a:latin typeface="方正小标宋_GBK" panose="03000509000000000000" pitchFamily="65" charset="-122"/>
                <a:ea typeface="方正小标宋_GBK" panose="03000509000000000000" pitchFamily="65" charset="-122"/>
              </a:rPr>
              <a:t>名</a:t>
            </a:r>
            <a:r>
              <a:rPr lang="zh-CN" altLang="en-US" sz="2800" b="1" dirty="0">
                <a:solidFill>
                  <a:srgbClr val="C00000"/>
                </a:solidFill>
                <a:latin typeface="方正小标宋_GBK" panose="03000509000000000000" pitchFamily="65" charset="-122"/>
                <a:ea typeface="方正小标宋_GBK" panose="03000509000000000000" pitchFamily="65" charset="-122"/>
              </a:rPr>
              <a:t>课代表</a:t>
            </a:r>
            <a:r>
              <a:rPr lang="zh-CN" altLang="en-US" sz="2800" b="1" dirty="0">
                <a:solidFill>
                  <a:srgbClr val="0033B5"/>
                </a:solidFill>
                <a:latin typeface="方正小标宋_GBK" panose="03000509000000000000" pitchFamily="65" charset="-122"/>
                <a:ea typeface="方正小标宋_GBK" panose="03000509000000000000" pitchFamily="65" charset="-122"/>
              </a:rPr>
              <a:t>。</a:t>
            </a:r>
            <a:endParaRPr lang="en-US" altLang="zh-CN" sz="2800" b="1" dirty="0">
              <a:solidFill>
                <a:srgbClr val="0033B5"/>
              </a:solidFill>
              <a:latin typeface="方正小标宋_GBK" panose="03000509000000000000" pitchFamily="65" charset="-122"/>
              <a:ea typeface="方正小标宋_GBK" panose="03000509000000000000" pitchFamily="65" charset="-122"/>
            </a:endParaRPr>
          </a:p>
          <a:p>
            <a:endParaRPr lang="zh-CN" altLang="en-US" sz="2800" b="1" dirty="0">
              <a:solidFill>
                <a:srgbClr val="C00000"/>
              </a:solidFill>
              <a:latin typeface="方正小标宋_GBK" panose="03000509000000000000" pitchFamily="65" charset="-122"/>
              <a:ea typeface="方正小标宋_GBK" panose="03000509000000000000" pitchFamily="65" charset="-122"/>
            </a:endParaRPr>
          </a:p>
          <a:p>
            <a:r>
              <a:rPr lang="zh-CN" altLang="en-US" sz="2800" b="1" dirty="0">
                <a:solidFill>
                  <a:srgbClr val="C00000"/>
                </a:solidFill>
                <a:latin typeface="方正小标宋_GBK" panose="03000509000000000000" pitchFamily="65" charset="-122"/>
                <a:ea typeface="方正小标宋_GBK" panose="03000509000000000000" pitchFamily="65" charset="-122"/>
              </a:rPr>
              <a:t>●</a:t>
            </a:r>
            <a:r>
              <a:rPr lang="zh-CN" altLang="en-US" sz="2800" b="1" dirty="0">
                <a:solidFill>
                  <a:srgbClr val="0033B5"/>
                </a:solidFill>
                <a:latin typeface="方正小标宋_GBK" panose="03000509000000000000" pitchFamily="65" charset="-122"/>
                <a:ea typeface="方正小标宋_GBK" panose="03000509000000000000" pitchFamily="65" charset="-122"/>
              </a:rPr>
              <a:t>自愿建</a:t>
            </a:r>
            <a:r>
              <a:rPr lang="en-US" altLang="zh-CN" sz="2800" b="1" dirty="0">
                <a:solidFill>
                  <a:srgbClr val="0033B5"/>
                </a:solidFill>
                <a:latin typeface="方正小标宋_GBK" panose="03000509000000000000" pitchFamily="65" charset="-122"/>
                <a:ea typeface="方正小标宋_GBK" panose="03000509000000000000" pitchFamily="65" charset="-122"/>
              </a:rPr>
              <a:t>10</a:t>
            </a:r>
            <a:r>
              <a:rPr lang="zh-CN" altLang="en-US" sz="2800" b="1" dirty="0">
                <a:solidFill>
                  <a:srgbClr val="0033B5"/>
                </a:solidFill>
                <a:latin typeface="方正小标宋_GBK" panose="03000509000000000000" pitchFamily="65" charset="-122"/>
                <a:ea typeface="方正小标宋_GBK" panose="03000509000000000000" pitchFamily="65" charset="-122"/>
              </a:rPr>
              <a:t>个组。</a:t>
            </a:r>
            <a:endParaRPr lang="en-US" altLang="zh-CN" sz="2800" b="1" dirty="0">
              <a:solidFill>
                <a:srgbClr val="0033B5"/>
              </a:solidFill>
              <a:latin typeface="方正小标宋_GBK" panose="03000509000000000000" pitchFamily="65" charset="-122"/>
              <a:ea typeface="方正小标宋_GBK" panose="03000509000000000000" pitchFamily="65" charset="-122"/>
            </a:endParaRPr>
          </a:p>
          <a:p>
            <a:endParaRPr lang="zh-CN" altLang="en-US" sz="2800" b="1" dirty="0">
              <a:solidFill>
                <a:srgbClr val="C00000"/>
              </a:solidFill>
              <a:latin typeface="方正小标宋_GBK" panose="03000509000000000000" pitchFamily="65" charset="-122"/>
              <a:ea typeface="方正小标宋_GBK" panose="03000509000000000000" pitchFamily="65" charset="-122"/>
            </a:endParaRPr>
          </a:p>
          <a:p>
            <a:r>
              <a:rPr lang="zh-CN" altLang="en-US" sz="2800" b="1" dirty="0">
                <a:solidFill>
                  <a:srgbClr val="C00000"/>
                </a:solidFill>
                <a:latin typeface="方正小标宋_GBK" panose="03000509000000000000" pitchFamily="65" charset="-122"/>
                <a:ea typeface="方正小标宋_GBK" panose="03000509000000000000" pitchFamily="65" charset="-122"/>
              </a:rPr>
              <a:t>●</a:t>
            </a:r>
            <a:r>
              <a:rPr lang="zh-CN" altLang="en-US" sz="2800" b="1" dirty="0">
                <a:solidFill>
                  <a:srgbClr val="0033B5"/>
                </a:solidFill>
                <a:latin typeface="方正小标宋_GBK" panose="03000509000000000000" pitchFamily="65" charset="-122"/>
                <a:ea typeface="方正小标宋_GBK" panose="03000509000000000000" pitchFamily="65" charset="-122"/>
              </a:rPr>
              <a:t>小组推举</a:t>
            </a:r>
            <a:r>
              <a:rPr lang="zh-CN" altLang="en-US" sz="2800" b="1" dirty="0">
                <a:solidFill>
                  <a:srgbClr val="C00000"/>
                </a:solidFill>
                <a:latin typeface="方正小标宋_GBK" panose="03000509000000000000" pitchFamily="65" charset="-122"/>
                <a:ea typeface="方正小标宋_GBK" panose="03000509000000000000" pitchFamily="65" charset="-122"/>
              </a:rPr>
              <a:t>组长</a:t>
            </a:r>
            <a:r>
              <a:rPr lang="en-US" altLang="zh-CN" sz="2800" b="1" dirty="0">
                <a:solidFill>
                  <a:srgbClr val="C00000"/>
                </a:solidFill>
                <a:latin typeface="方正小标宋_GBK" panose="03000509000000000000" pitchFamily="65" charset="-122"/>
                <a:ea typeface="方正小标宋_GBK" panose="03000509000000000000" pitchFamily="65" charset="-122"/>
              </a:rPr>
              <a:t>1</a:t>
            </a:r>
            <a:r>
              <a:rPr lang="zh-CN" altLang="en-US" sz="2800" b="1" dirty="0">
                <a:solidFill>
                  <a:srgbClr val="C00000"/>
                </a:solidFill>
                <a:latin typeface="方正小标宋_GBK" panose="03000509000000000000" pitchFamily="65" charset="-122"/>
                <a:ea typeface="方正小标宋_GBK" panose="03000509000000000000" pitchFamily="65" charset="-122"/>
              </a:rPr>
              <a:t>名、记分员</a:t>
            </a:r>
            <a:r>
              <a:rPr lang="en-US" altLang="zh-CN" sz="2800" b="1" dirty="0">
                <a:solidFill>
                  <a:srgbClr val="C00000"/>
                </a:solidFill>
                <a:latin typeface="方正小标宋_GBK" panose="03000509000000000000" pitchFamily="65" charset="-122"/>
                <a:ea typeface="方正小标宋_GBK" panose="03000509000000000000" pitchFamily="65" charset="-122"/>
              </a:rPr>
              <a:t>1</a:t>
            </a:r>
            <a:r>
              <a:rPr lang="zh-CN" altLang="en-US" sz="2800" b="1" dirty="0">
                <a:solidFill>
                  <a:srgbClr val="C00000"/>
                </a:solidFill>
                <a:latin typeface="方正小标宋_GBK" panose="03000509000000000000" pitchFamily="65" charset="-122"/>
                <a:ea typeface="方正小标宋_GBK" panose="03000509000000000000" pitchFamily="65" charset="-122"/>
              </a:rPr>
              <a:t>名</a:t>
            </a:r>
            <a:r>
              <a:rPr lang="zh-CN" altLang="en-US" sz="2800" b="1" dirty="0">
                <a:solidFill>
                  <a:srgbClr val="0033B5"/>
                </a:solidFill>
                <a:latin typeface="方正小标宋_GBK" panose="03000509000000000000" pitchFamily="65" charset="-122"/>
                <a:ea typeface="方正小标宋_GBK" panose="03000509000000000000" pitchFamily="65" charset="-122"/>
              </a:rPr>
              <a:t>。</a:t>
            </a:r>
          </a:p>
          <a:p>
            <a:endParaRPr lang="en-US" altLang="zh-CN" sz="2800" b="1" dirty="0">
              <a:solidFill>
                <a:srgbClr val="C00000"/>
              </a:solidFill>
              <a:latin typeface="方正小标宋_GBK" panose="03000509000000000000" pitchFamily="65" charset="-122"/>
              <a:ea typeface="方正小标宋_GBK" panose="03000509000000000000" pitchFamily="65" charset="-122"/>
            </a:endParaRPr>
          </a:p>
          <a:p>
            <a:r>
              <a:rPr lang="zh-CN" altLang="en-US" sz="2800" b="1" dirty="0">
                <a:solidFill>
                  <a:srgbClr val="C00000"/>
                </a:solidFill>
                <a:latin typeface="方正小标宋_GBK" panose="03000509000000000000" pitchFamily="65" charset="-122"/>
                <a:ea typeface="方正小标宋_GBK" panose="03000509000000000000" pitchFamily="65" charset="-122"/>
              </a:rPr>
              <a:t>●</a:t>
            </a:r>
            <a:r>
              <a:rPr lang="zh-CN" altLang="en-US" sz="2800" b="1" dirty="0">
                <a:solidFill>
                  <a:srgbClr val="0033B5"/>
                </a:solidFill>
                <a:latin typeface="方正小标宋_GBK" panose="03000509000000000000" pitchFamily="65" charset="-122"/>
                <a:ea typeface="方正小标宋_GBK" panose="03000509000000000000" pitchFamily="65" charset="-122"/>
              </a:rPr>
              <a:t>提交小组成员名单。</a:t>
            </a:r>
            <a:endParaRPr lang="en-US" altLang="zh-CN" sz="2800" b="1" dirty="0">
              <a:solidFill>
                <a:srgbClr val="0033B5"/>
              </a:solidFill>
              <a:latin typeface="方正小标宋_GBK" panose="03000509000000000000" pitchFamily="65" charset="-122"/>
              <a:ea typeface="方正小标宋_GBK" panose="03000509000000000000" pitchFamily="65" charset="-122"/>
            </a:endParaRPr>
          </a:p>
          <a:p>
            <a:endParaRPr lang="en-US" altLang="zh-CN" sz="2800" b="1" dirty="0">
              <a:solidFill>
                <a:srgbClr val="0033B5"/>
              </a:solidFill>
              <a:latin typeface="方正小标宋_GBK" panose="03000509000000000000" pitchFamily="65" charset="-122"/>
              <a:ea typeface="方正小标宋_GBK" panose="03000509000000000000" pitchFamily="65" charset="-122"/>
            </a:endParaRPr>
          </a:p>
          <a:p>
            <a:r>
              <a:rPr lang="zh-CN" altLang="en-US" sz="2800" b="1" dirty="0">
                <a:solidFill>
                  <a:srgbClr val="C00000"/>
                </a:solidFill>
                <a:latin typeface="方正小标宋_GBK" panose="03000509000000000000" pitchFamily="65" charset="-122"/>
                <a:ea typeface="方正小标宋_GBK" panose="03000509000000000000" pitchFamily="65" charset="-122"/>
              </a:rPr>
              <a:t>●</a:t>
            </a:r>
            <a:r>
              <a:rPr lang="zh-CN" altLang="en-US" sz="2800" b="1" dirty="0">
                <a:solidFill>
                  <a:srgbClr val="0033B5"/>
                </a:solidFill>
                <a:latin typeface="方正小标宋_GBK" panose="03000509000000000000" pitchFamily="65" charset="-122"/>
                <a:ea typeface="方正小标宋_GBK" panose="03000509000000000000" pitchFamily="65" charset="-122"/>
              </a:rPr>
              <a:t>确定决定发言顺序。</a:t>
            </a:r>
            <a:endParaRPr lang="en-US" altLang="zh-CN" sz="2800" b="1" dirty="0">
              <a:solidFill>
                <a:srgbClr val="0033B5"/>
              </a:solidFill>
              <a:latin typeface="方正小标宋_GBK" panose="03000509000000000000" pitchFamily="65" charset="-122"/>
              <a:ea typeface="方正小标宋_GBK" panose="03000509000000000000" pitchFamily="65" charset="-122"/>
            </a:endParaRPr>
          </a:p>
          <a:p>
            <a:endParaRPr lang="en-US" altLang="zh-CN" sz="2800" b="1" dirty="0">
              <a:solidFill>
                <a:srgbClr val="C00000"/>
              </a:solidFill>
              <a:latin typeface="方正小标宋_GBK" panose="03000509000000000000" pitchFamily="65" charset="-122"/>
              <a:ea typeface="方正小标宋_GBK" panose="03000509000000000000" pitchFamily="65" charset="-122"/>
            </a:endParaRPr>
          </a:p>
          <a:p>
            <a:r>
              <a:rPr lang="zh-CN" altLang="en-US" sz="2800" b="1" dirty="0">
                <a:solidFill>
                  <a:srgbClr val="C00000"/>
                </a:solidFill>
                <a:latin typeface="方正小标宋_GBK" panose="03000509000000000000" pitchFamily="65" charset="-122"/>
                <a:ea typeface="方正小标宋_GBK" panose="03000509000000000000" pitchFamily="65" charset="-122"/>
              </a:rPr>
              <a:t>●</a:t>
            </a:r>
            <a:r>
              <a:rPr lang="zh-CN" altLang="en-US" sz="2800" b="1" dirty="0">
                <a:solidFill>
                  <a:srgbClr val="0033B5"/>
                </a:solidFill>
                <a:latin typeface="方正小标宋_GBK" panose="03000509000000000000" pitchFamily="65" charset="-122"/>
                <a:ea typeface="方正小标宋_GBK" panose="03000509000000000000" pitchFamily="65" charset="-122"/>
              </a:rPr>
              <a:t>日后组员有变化，</a:t>
            </a:r>
            <a:r>
              <a:rPr lang="zh-CN" altLang="en-US" sz="2800" b="1" dirty="0">
                <a:solidFill>
                  <a:srgbClr val="C00000"/>
                </a:solidFill>
                <a:latin typeface="方正小标宋_GBK" panose="03000509000000000000" pitchFamily="65" charset="-122"/>
                <a:ea typeface="方正小标宋_GBK" panose="03000509000000000000" pitchFamily="65" charset="-122"/>
              </a:rPr>
              <a:t>组长</a:t>
            </a:r>
            <a:r>
              <a:rPr lang="zh-CN" altLang="en-US" sz="2800" b="1" dirty="0">
                <a:solidFill>
                  <a:srgbClr val="0033B5"/>
                </a:solidFill>
                <a:latin typeface="方正小标宋_GBK" panose="03000509000000000000" pitchFamily="65" charset="-122"/>
                <a:ea typeface="方正小标宋_GBK" panose="03000509000000000000" pitchFamily="65" charset="-122"/>
              </a:rPr>
              <a:t>须及时通知课代表、助教、教师。</a:t>
            </a:r>
          </a:p>
        </p:txBody>
      </p:sp>
    </p:spTree>
    <p:extLst>
      <p:ext uri="{BB962C8B-B14F-4D97-AF65-F5344CB8AC3E}">
        <p14:creationId xmlns:p14="http://schemas.microsoft.com/office/powerpoint/2010/main" val="1265969078"/>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等腰三角形 2"/>
          <p:cNvSpPr/>
          <p:nvPr/>
        </p:nvSpPr>
        <p:spPr>
          <a:xfrm flipV="1">
            <a:off x="5681662"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spcBef>
                <a:spcPct val="0"/>
              </a:spcBef>
              <a:spcAft>
                <a:spcPct val="0"/>
              </a:spcAft>
              <a:defRPr/>
            </a:pPr>
            <a:endParaRPr lang="zh-CN" altLang="en-US" noProof="1">
              <a:solidFill>
                <a:prstClr val="white"/>
              </a:solidFill>
              <a:latin typeface="方正小标宋_GBK" panose="03000509000000000000" pitchFamily="65" charset="-122"/>
              <a:ea typeface="方正小标宋_GBK" panose="03000509000000000000" pitchFamily="65" charset="-122"/>
            </a:endParaRPr>
          </a:p>
        </p:txBody>
      </p:sp>
      <p:graphicFrame>
        <p:nvGraphicFramePr>
          <p:cNvPr id="4" name="表格 3"/>
          <p:cNvGraphicFramePr>
            <a:graphicFrameLocks noGrp="1"/>
          </p:cNvGraphicFramePr>
          <p:nvPr>
            <p:extLst>
              <p:ext uri="{D42A27DB-BD31-4B8C-83A1-F6EECF244321}">
                <p14:modId xmlns:p14="http://schemas.microsoft.com/office/powerpoint/2010/main" val="3405354079"/>
              </p:ext>
            </p:extLst>
          </p:nvPr>
        </p:nvGraphicFramePr>
        <p:xfrm>
          <a:off x="867052" y="465904"/>
          <a:ext cx="10457894" cy="5425440"/>
        </p:xfrm>
        <a:graphic>
          <a:graphicData uri="http://schemas.openxmlformats.org/drawingml/2006/table">
            <a:tbl>
              <a:tblPr/>
              <a:tblGrid>
                <a:gridCol w="825623">
                  <a:extLst>
                    <a:ext uri="{9D8B030D-6E8A-4147-A177-3AD203B41FA5}">
                      <a16:colId xmlns:a16="http://schemas.microsoft.com/office/drawing/2014/main" val="20000"/>
                    </a:ext>
                  </a:extLst>
                </a:gridCol>
                <a:gridCol w="645025">
                  <a:extLst>
                    <a:ext uri="{9D8B030D-6E8A-4147-A177-3AD203B41FA5}">
                      <a16:colId xmlns:a16="http://schemas.microsoft.com/office/drawing/2014/main" val="20001"/>
                    </a:ext>
                  </a:extLst>
                </a:gridCol>
                <a:gridCol w="1547917">
                  <a:extLst>
                    <a:ext uri="{9D8B030D-6E8A-4147-A177-3AD203B41FA5}">
                      <a16:colId xmlns:a16="http://schemas.microsoft.com/office/drawing/2014/main" val="20002"/>
                    </a:ext>
                  </a:extLst>
                </a:gridCol>
                <a:gridCol w="1754306">
                  <a:extLst>
                    <a:ext uri="{9D8B030D-6E8A-4147-A177-3AD203B41FA5}">
                      <a16:colId xmlns:a16="http://schemas.microsoft.com/office/drawing/2014/main" val="20003"/>
                    </a:ext>
                  </a:extLst>
                </a:gridCol>
                <a:gridCol w="1577057">
                  <a:extLst>
                    <a:ext uri="{9D8B030D-6E8A-4147-A177-3AD203B41FA5}">
                      <a16:colId xmlns:a16="http://schemas.microsoft.com/office/drawing/2014/main" val="20004"/>
                    </a:ext>
                  </a:extLst>
                </a:gridCol>
                <a:gridCol w="1287718">
                  <a:extLst>
                    <a:ext uri="{9D8B030D-6E8A-4147-A177-3AD203B41FA5}">
                      <a16:colId xmlns:a16="http://schemas.microsoft.com/office/drawing/2014/main" val="20005"/>
                    </a:ext>
                  </a:extLst>
                </a:gridCol>
                <a:gridCol w="2820248">
                  <a:extLst>
                    <a:ext uri="{9D8B030D-6E8A-4147-A177-3AD203B41FA5}">
                      <a16:colId xmlns:a16="http://schemas.microsoft.com/office/drawing/2014/main" val="20006"/>
                    </a:ext>
                  </a:extLst>
                </a:gridCol>
              </a:tblGrid>
              <a:tr h="450666">
                <a:tc gridSpan="7">
                  <a:txBody>
                    <a:bodyPr/>
                    <a:lstStyle/>
                    <a:p>
                      <a:pPr algn="ctr">
                        <a:lnSpc>
                          <a:spcPct val="100000"/>
                        </a:lnSpc>
                        <a:spcBef>
                          <a:spcPts val="1300"/>
                        </a:spcBef>
                        <a:spcAft>
                          <a:spcPts val="1300"/>
                        </a:spcAft>
                      </a:pPr>
                      <a:r>
                        <a:rPr lang="en-US" altLang="zh-CN" sz="2000" b="1" kern="100" dirty="0">
                          <a:solidFill>
                            <a:srgbClr val="0033B5"/>
                          </a:solidFill>
                          <a:effectLst/>
                          <a:latin typeface="方正小标宋_GBK" panose="03000509000000000000" pitchFamily="65" charset="-122"/>
                          <a:ea typeface="方正小标宋_GBK" panose="03000509000000000000" pitchFamily="65" charset="-122"/>
                        </a:rPr>
                        <a:t> </a:t>
                      </a:r>
                      <a:r>
                        <a:rPr lang="zh-CN" altLang="en-US" sz="3600" b="1" kern="100" dirty="0">
                          <a:solidFill>
                            <a:srgbClr val="C00000"/>
                          </a:solidFill>
                          <a:effectLst/>
                          <a:latin typeface="方正小标宋_GBK" panose="03000509000000000000" pitchFamily="65" charset="-122"/>
                          <a:ea typeface="方正小标宋_GBK" panose="03000509000000000000" pitchFamily="65" charset="-122"/>
                        </a:rPr>
                        <a:t>小组成员表</a:t>
                      </a:r>
                      <a:endParaRPr lang="zh-CN" altLang="en-US" sz="3600" b="1" kern="100" dirty="0">
                        <a:solidFill>
                          <a:srgbClr val="C00000"/>
                        </a:solidFill>
                        <a:effectLst/>
                        <a:latin typeface="方正小标宋_GBK" panose="03000509000000000000" pitchFamily="65" charset="-122"/>
                        <a:ea typeface="方正小标宋_GBK" panose="03000509000000000000" pitchFamily="65" charset="-122"/>
                        <a:cs typeface="Times New Roman" panose="02020603050405020304" pitchFamily="18" charset="0"/>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lnL w="12700" cmpd="sng">
                      <a:noFill/>
                      <a:prstDash val="solid"/>
                    </a:lnL>
                  </a:tcPr>
                </a:tc>
                <a:extLst>
                  <a:ext uri="{0D108BD9-81ED-4DB2-BD59-A6C34878D82A}">
                    <a16:rowId xmlns:a16="http://schemas.microsoft.com/office/drawing/2014/main" val="10000"/>
                  </a:ext>
                </a:extLst>
              </a:tr>
              <a:tr h="250370">
                <a:tc gridSpan="2">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班级</a:t>
                      </a: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000" b="1" kern="100">
                          <a:solidFill>
                            <a:srgbClr val="0033B5"/>
                          </a:solidFill>
                          <a:effectLst/>
                          <a:latin typeface="方正小标宋_GBK" panose="03000509000000000000" pitchFamily="65" charset="-122"/>
                          <a:ea typeface="方正小标宋_GBK" panose="03000509000000000000" pitchFamily="65" charset="-122"/>
                        </a:rPr>
                        <a:t>小组编号</a:t>
                      </a: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000" b="1" kern="100">
                          <a:solidFill>
                            <a:srgbClr val="0033B5"/>
                          </a:solidFill>
                          <a:effectLst/>
                          <a:latin typeface="方正小标宋_GBK" panose="03000509000000000000" pitchFamily="65" charset="-122"/>
                          <a:ea typeface="方正小标宋_GBK" panose="03000509000000000000" pitchFamily="65" charset="-122"/>
                        </a:rPr>
                        <a:t>组长</a:t>
                      </a: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altLang="en-US" b="1" dirty="0">
                        <a:solidFill>
                          <a:srgbClr val="0033B5"/>
                        </a:solidFill>
                        <a:latin typeface="方正小标宋_GBK" panose="03000509000000000000" pitchFamily="65" charset="-122"/>
                        <a:ea typeface="方正小标宋_GBK" panose="03000509000000000000" pitchFamily="65" charset="-122"/>
                      </a:endParaRP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50370">
                <a:tc>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序号</a:t>
                      </a: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000" b="1" kern="100">
                          <a:solidFill>
                            <a:srgbClr val="0033B5"/>
                          </a:solidFill>
                          <a:effectLst/>
                          <a:latin typeface="方正小标宋_GBK" panose="03000509000000000000" pitchFamily="65" charset="-122"/>
                          <a:ea typeface="方正小标宋_GBK" panose="03000509000000000000" pitchFamily="65" charset="-122"/>
                        </a:rPr>
                        <a:t>学号</a:t>
                      </a: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姓名</a:t>
                      </a: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sz="2000" b="1" kern="100" dirty="0">
                          <a:solidFill>
                            <a:srgbClr val="0033B5"/>
                          </a:solidFill>
                          <a:effectLst/>
                          <a:latin typeface="方正小标宋_GBK" panose="03000509000000000000" pitchFamily="65" charset="-122"/>
                          <a:ea typeface="方正小标宋_GBK" panose="03000509000000000000" pitchFamily="65" charset="-122"/>
                        </a:rPr>
                        <a:t>专业</a:t>
                      </a: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ctr"/>
                      <a:r>
                        <a:rPr lang="zh-CN" sz="2000" b="1" kern="100">
                          <a:solidFill>
                            <a:srgbClr val="0033B5"/>
                          </a:solidFill>
                          <a:effectLst/>
                          <a:latin typeface="方正小标宋_GBK" panose="03000509000000000000" pitchFamily="65" charset="-122"/>
                          <a:ea typeface="方正小标宋_GBK" panose="03000509000000000000" pitchFamily="65" charset="-122"/>
                        </a:rPr>
                        <a:t>手机</a:t>
                      </a: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rgbClr val="0033B5"/>
                          </a:solidFill>
                          <a:effectLst/>
                          <a:latin typeface="方正小标宋_GBK" panose="03000509000000000000" pitchFamily="65" charset="-122"/>
                          <a:ea typeface="方正小标宋_GBK" panose="03000509000000000000" pitchFamily="65" charset="-122"/>
                        </a:rPr>
                        <a:t>Email</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250370">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9"/>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0"/>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1"/>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2"/>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4"/>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5"/>
                  </a:ext>
                </a:extLst>
              </a:tr>
              <a:tr h="250370">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a:txBody>
                    <a:bodyPr/>
                    <a:lstStyle/>
                    <a:p>
                      <a:pPr algn="just"/>
                      <a:r>
                        <a:rPr lang="en-US" sz="2000" b="1" kern="100">
                          <a:solidFill>
                            <a:srgbClr val="0033B5"/>
                          </a:solidFill>
                          <a:effectLst/>
                          <a:latin typeface="方正小标宋_GBK" panose="03000509000000000000" pitchFamily="65" charset="-122"/>
                          <a:ea typeface="方正小标宋_GBK" panose="03000509000000000000" pitchFamily="65" charset="-122"/>
                        </a:rPr>
                        <a:t> </a:t>
                      </a:r>
                      <a:endParaRPr lang="zh-CN" sz="2000" b="1" kern="10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2000" b="1" kern="100" dirty="0">
                          <a:solidFill>
                            <a:srgbClr val="0033B5"/>
                          </a:solidFill>
                          <a:effectLst/>
                          <a:latin typeface="方正小标宋_GBK" panose="03000509000000000000" pitchFamily="65" charset="-122"/>
                          <a:ea typeface="方正小标宋_GBK" panose="03000509000000000000" pitchFamily="65" charset="-122"/>
                        </a:rPr>
                        <a:t> </a:t>
                      </a:r>
                      <a:endParaRPr lang="zh-CN" sz="2000" b="1" kern="100" dirty="0">
                        <a:solidFill>
                          <a:srgbClr val="0033B5"/>
                        </a:solidFill>
                        <a:effectLst/>
                        <a:latin typeface="方正小标宋_GBK" panose="03000509000000000000" pitchFamily="65" charset="-122"/>
                        <a:ea typeface="方正小标宋_GBK" panose="03000509000000000000" pitchFamily="65" charset="-122"/>
                      </a:endParaRPr>
                    </a:p>
                  </a:txBody>
                  <a:tcPr marL="36089" marR="3608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6"/>
                  </a:ext>
                </a:extLst>
              </a:tr>
            </a:tbl>
          </a:graphicData>
        </a:graphic>
      </p:graphicFrame>
      <p:sp>
        <p:nvSpPr>
          <p:cNvPr id="6" name="文本框 5"/>
          <p:cNvSpPr txBox="1"/>
          <p:nvPr/>
        </p:nvSpPr>
        <p:spPr>
          <a:xfrm>
            <a:off x="405412" y="5950847"/>
            <a:ext cx="11381173" cy="892552"/>
          </a:xfrm>
          <a:prstGeom prst="rect">
            <a:avLst/>
          </a:prstGeom>
          <a:noFill/>
        </p:spPr>
        <p:txBody>
          <a:bodyPr wrap="square">
            <a:spAutoFit/>
          </a:bodyPr>
          <a:lstStyle/>
          <a:p>
            <a:pPr algn="ctr"/>
            <a:r>
              <a:rPr lang="zh-CN" altLang="en-US" sz="2800" b="1" dirty="0">
                <a:solidFill>
                  <a:srgbClr val="C00000"/>
                </a:solidFill>
                <a:latin typeface="方正小标宋_GBK" panose="03000509000000000000" pitchFamily="65" charset="-122"/>
                <a:ea typeface="方正小标宋_GBK" panose="03000509000000000000" pitchFamily="65" charset="-122"/>
              </a:rPr>
              <a:t>注</a:t>
            </a:r>
            <a:r>
              <a:rPr lang="zh-CN" altLang="en-US" sz="2400" b="1" dirty="0">
                <a:solidFill>
                  <a:srgbClr val="0033B5"/>
                </a:solidFill>
                <a:latin typeface="方正小标宋_GBK" panose="03000509000000000000" pitchFamily="65" charset="-122"/>
                <a:ea typeface="方正小标宋_GBK" panose="03000509000000000000" pitchFamily="65" charset="-122"/>
              </a:rPr>
              <a:t>：由组长统计。有退选、退学、出国、长期病休等情况需及时告知助教、教师，</a:t>
            </a:r>
            <a:endParaRPr lang="en-US" altLang="zh-CN" sz="2400" b="1" dirty="0">
              <a:solidFill>
                <a:srgbClr val="0033B5"/>
              </a:solidFill>
              <a:latin typeface="方正小标宋_GBK" panose="03000509000000000000" pitchFamily="65" charset="-122"/>
              <a:ea typeface="方正小标宋_GBK" panose="03000509000000000000" pitchFamily="65" charset="-122"/>
            </a:endParaRPr>
          </a:p>
          <a:p>
            <a:pPr algn="ctr"/>
            <a:r>
              <a:rPr lang="zh-CN" altLang="en-US" sz="2400" b="1" dirty="0">
                <a:solidFill>
                  <a:srgbClr val="0033B5"/>
                </a:solidFill>
                <a:latin typeface="方正小标宋_GBK" panose="03000509000000000000" pitchFamily="65" charset="-122"/>
                <a:ea typeface="方正小标宋_GBK" panose="03000509000000000000" pitchFamily="65" charset="-122"/>
              </a:rPr>
              <a:t>最后成绩协商时需排除在外。</a:t>
            </a:r>
          </a:p>
        </p:txBody>
      </p:sp>
    </p:spTree>
    <p:extLst>
      <p:ext uri="{BB962C8B-B14F-4D97-AF65-F5344CB8AC3E}">
        <p14:creationId xmlns:p14="http://schemas.microsoft.com/office/powerpoint/2010/main" val="32274814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等腰三角形 2"/>
          <p:cNvSpPr/>
          <p:nvPr/>
        </p:nvSpPr>
        <p:spPr>
          <a:xfrm flipV="1">
            <a:off x="5681662" y="0"/>
            <a:ext cx="828675" cy="406401"/>
          </a:xfrm>
          <a:prstGeom prst="triangle">
            <a:avLst/>
          </a:prstGeom>
          <a:solidFill>
            <a:srgbClr val="0033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spcBef>
                <a:spcPct val="0"/>
              </a:spcBef>
              <a:spcAft>
                <a:spcPct val="0"/>
              </a:spcAft>
              <a:defRPr/>
            </a:pPr>
            <a:endParaRPr lang="zh-CN" altLang="en-US" noProof="1">
              <a:solidFill>
                <a:prstClr val="white"/>
              </a:solidFill>
            </a:endParaRPr>
          </a:p>
        </p:txBody>
      </p:sp>
      <p:graphicFrame>
        <p:nvGraphicFramePr>
          <p:cNvPr id="4" name="表格 3"/>
          <p:cNvGraphicFramePr>
            <a:graphicFrameLocks noGrp="1"/>
          </p:cNvGraphicFramePr>
          <p:nvPr>
            <p:extLst>
              <p:ext uri="{D42A27DB-BD31-4B8C-83A1-F6EECF244321}">
                <p14:modId xmlns:p14="http://schemas.microsoft.com/office/powerpoint/2010/main" val="891269072"/>
              </p:ext>
            </p:extLst>
          </p:nvPr>
        </p:nvGraphicFramePr>
        <p:xfrm>
          <a:off x="1380243" y="96252"/>
          <a:ext cx="9463596" cy="6711045"/>
        </p:xfrm>
        <a:graphic>
          <a:graphicData uri="http://schemas.openxmlformats.org/drawingml/2006/table">
            <a:tbl>
              <a:tblPr/>
              <a:tblGrid>
                <a:gridCol w="660608">
                  <a:extLst>
                    <a:ext uri="{9D8B030D-6E8A-4147-A177-3AD203B41FA5}">
                      <a16:colId xmlns:a16="http://schemas.microsoft.com/office/drawing/2014/main" val="20000"/>
                    </a:ext>
                  </a:extLst>
                </a:gridCol>
                <a:gridCol w="1567026">
                  <a:extLst>
                    <a:ext uri="{9D8B030D-6E8A-4147-A177-3AD203B41FA5}">
                      <a16:colId xmlns:a16="http://schemas.microsoft.com/office/drawing/2014/main" val="20001"/>
                    </a:ext>
                  </a:extLst>
                </a:gridCol>
                <a:gridCol w="1823072">
                  <a:extLst>
                    <a:ext uri="{9D8B030D-6E8A-4147-A177-3AD203B41FA5}">
                      <a16:colId xmlns:a16="http://schemas.microsoft.com/office/drawing/2014/main" val="20002"/>
                    </a:ext>
                  </a:extLst>
                </a:gridCol>
                <a:gridCol w="2002306">
                  <a:extLst>
                    <a:ext uri="{9D8B030D-6E8A-4147-A177-3AD203B41FA5}">
                      <a16:colId xmlns:a16="http://schemas.microsoft.com/office/drawing/2014/main" val="20003"/>
                    </a:ext>
                  </a:extLst>
                </a:gridCol>
                <a:gridCol w="860329">
                  <a:extLst>
                    <a:ext uri="{9D8B030D-6E8A-4147-A177-3AD203B41FA5}">
                      <a16:colId xmlns:a16="http://schemas.microsoft.com/office/drawing/2014/main" val="20004"/>
                    </a:ext>
                  </a:extLst>
                </a:gridCol>
                <a:gridCol w="2550255">
                  <a:extLst>
                    <a:ext uri="{9D8B030D-6E8A-4147-A177-3AD203B41FA5}">
                      <a16:colId xmlns:a16="http://schemas.microsoft.com/office/drawing/2014/main" val="20005"/>
                    </a:ext>
                  </a:extLst>
                </a:gridCol>
              </a:tblGrid>
              <a:tr h="161568">
                <a:tc gridSpan="6">
                  <a:txBody>
                    <a:bodyPr/>
                    <a:lstStyle/>
                    <a:p>
                      <a:pPr algn="ctr"/>
                      <a:r>
                        <a:rPr lang="zh-CN" sz="3600" b="1" kern="100" dirty="0">
                          <a:solidFill>
                            <a:srgbClr val="C00000"/>
                          </a:solidFill>
                          <a:effectLst/>
                          <a:latin typeface="方正小标宋_GBK" panose="03000509000000000000" pitchFamily="65" charset="-122"/>
                          <a:ea typeface="方正小标宋_GBK" panose="03000509000000000000" pitchFamily="65" charset="-122"/>
                        </a:rPr>
                        <a:t>“概论”专题课出勤情况记录表</a:t>
                      </a: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121176">
                <a:tc>
                  <a:txBody>
                    <a:bodyPr/>
                    <a:lstStyle/>
                    <a:p>
                      <a:pPr algn="ctr"/>
                      <a:r>
                        <a:rPr lang="zh-CN" sz="2000" b="1" kern="100" dirty="0">
                          <a:solidFill>
                            <a:srgbClr val="0033B5"/>
                          </a:solidFill>
                          <a:effectLst/>
                          <a:latin typeface="仿宋_GB2312" panose="02010609030101010101" pitchFamily="49" charset="-122"/>
                          <a:ea typeface="仿宋_GB2312" panose="02010609030101010101" pitchFamily="49" charset="-122"/>
                        </a:rPr>
                        <a:t>班级</a:t>
                      </a: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000" b="1" kern="100" dirty="0">
                          <a:solidFill>
                            <a:srgbClr val="0033B5"/>
                          </a:solidFill>
                          <a:effectLst/>
                          <a:latin typeface="仿宋_GB2312" panose="02010609030101010101" pitchFamily="49" charset="-122"/>
                          <a:ea typeface="仿宋_GB2312" panose="02010609030101010101" pitchFamily="49" charset="-122"/>
                        </a:rPr>
                        <a:t>上课时间</a:t>
                      </a: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 </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sz="2000" b="1" kern="100">
                          <a:solidFill>
                            <a:srgbClr val="0033B5"/>
                          </a:solidFill>
                          <a:effectLst/>
                          <a:latin typeface="仿宋_GB2312" panose="02010609030101010101" pitchFamily="49" charset="-122"/>
                          <a:ea typeface="仿宋_GB2312" panose="02010609030101010101" pitchFamily="49" charset="-122"/>
                        </a:rPr>
                        <a:t>小组</a:t>
                      </a: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 </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121176">
                <a:tc>
                  <a:txBody>
                    <a:bodyPr/>
                    <a:lstStyle/>
                    <a:p>
                      <a:pPr algn="ctr"/>
                      <a:r>
                        <a:rPr lang="zh-CN" sz="2000" b="1" kern="100" dirty="0">
                          <a:solidFill>
                            <a:srgbClr val="0033B5"/>
                          </a:solidFill>
                          <a:effectLst/>
                          <a:latin typeface="仿宋_GB2312" panose="02010609030101010101" pitchFamily="49" charset="-122"/>
                          <a:ea typeface="仿宋_GB2312" panose="02010609030101010101" pitchFamily="49" charset="-122"/>
                        </a:rPr>
                        <a:t>周次</a:t>
                      </a: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zh-CN" sz="2000" b="1" kern="100" dirty="0">
                          <a:solidFill>
                            <a:srgbClr val="0033B5"/>
                          </a:solidFill>
                          <a:effectLst/>
                          <a:latin typeface="仿宋_GB2312" panose="02010609030101010101" pitchFamily="49" charset="-122"/>
                          <a:ea typeface="仿宋_GB2312" panose="02010609030101010101" pitchFamily="49" charset="-122"/>
                        </a:rPr>
                        <a:t>到课组员</a:t>
                      </a: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ctr"/>
                      <a:r>
                        <a:rPr lang="zh-CN" sz="2000" b="1" kern="100">
                          <a:solidFill>
                            <a:srgbClr val="0033B5"/>
                          </a:solidFill>
                          <a:effectLst/>
                          <a:latin typeface="仿宋_GB2312" panose="02010609030101010101" pitchFamily="49" charset="-122"/>
                          <a:ea typeface="仿宋_GB2312" panose="02010609030101010101" pitchFamily="49" charset="-122"/>
                        </a:rPr>
                        <a:t>缺席组员</a:t>
                      </a: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2"/>
                  </a:ext>
                </a:extLst>
              </a:tr>
              <a:tr h="121176">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1</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 </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3"/>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2</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a:solidFill>
                            <a:srgbClr val="0033B5"/>
                          </a:solidFill>
                          <a:effectLst/>
                          <a:latin typeface="仿宋_GB2312" panose="02010609030101010101" pitchFamily="49" charset="-122"/>
                          <a:ea typeface="仿宋_GB2312" panose="02010609030101010101" pitchFamily="49" charset="-122"/>
                        </a:rPr>
                        <a:t> </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4"/>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3</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5"/>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4</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a:solidFill>
                            <a:srgbClr val="0033B5"/>
                          </a:solidFill>
                          <a:effectLst/>
                          <a:latin typeface="仿宋_GB2312" panose="02010609030101010101" pitchFamily="49" charset="-122"/>
                          <a:ea typeface="仿宋_GB2312" panose="02010609030101010101" pitchFamily="49" charset="-122"/>
                        </a:rPr>
                        <a:t> </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6"/>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5</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7"/>
                  </a:ext>
                </a:extLst>
              </a:tr>
              <a:tr h="349867">
                <a:tc>
                  <a:txBody>
                    <a:bodyPr/>
                    <a:lstStyle/>
                    <a:p>
                      <a:pPr algn="ctr"/>
                      <a:r>
                        <a:rPr lang="en-US" sz="2000" b="1" kern="100" dirty="0">
                          <a:solidFill>
                            <a:srgbClr val="0033B5"/>
                          </a:solidFill>
                          <a:effectLst/>
                          <a:latin typeface="仿宋_GB2312" panose="02010609030101010101" pitchFamily="49" charset="-122"/>
                          <a:ea typeface="仿宋_GB2312" panose="02010609030101010101" pitchFamily="49" charset="-122"/>
                        </a:rPr>
                        <a:t>6</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a:solidFill>
                            <a:srgbClr val="0033B5"/>
                          </a:solidFill>
                          <a:effectLst/>
                          <a:latin typeface="仿宋_GB2312" panose="02010609030101010101" pitchFamily="49" charset="-122"/>
                          <a:ea typeface="仿宋_GB2312" panose="02010609030101010101" pitchFamily="49" charset="-122"/>
                        </a:rPr>
                        <a:t> </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8"/>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7</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09"/>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8</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10"/>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1</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11"/>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2</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a:solidFill>
                            <a:srgbClr val="0033B5"/>
                          </a:solidFill>
                          <a:effectLst/>
                          <a:latin typeface="仿宋_GB2312" panose="02010609030101010101" pitchFamily="49" charset="-122"/>
                          <a:ea typeface="仿宋_GB2312" panose="02010609030101010101" pitchFamily="49" charset="-122"/>
                        </a:rPr>
                        <a:t> </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12"/>
                  </a:ext>
                </a:extLst>
              </a:tr>
              <a:tr h="349867">
                <a:tc>
                  <a:txBody>
                    <a:bodyPr/>
                    <a:lstStyle/>
                    <a:p>
                      <a:pPr algn="ctr"/>
                      <a:r>
                        <a:rPr lang="en-US" sz="2000" b="1" kern="100" dirty="0">
                          <a:solidFill>
                            <a:srgbClr val="0033B5"/>
                          </a:solidFill>
                          <a:effectLst/>
                          <a:latin typeface="仿宋_GB2312" panose="02010609030101010101" pitchFamily="49" charset="-122"/>
                          <a:ea typeface="仿宋_GB2312" panose="02010609030101010101" pitchFamily="49" charset="-122"/>
                        </a:rPr>
                        <a:t>3</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a:solidFill>
                            <a:srgbClr val="0033B5"/>
                          </a:solidFill>
                          <a:effectLst/>
                          <a:latin typeface="仿宋_GB2312" panose="02010609030101010101" pitchFamily="49" charset="-122"/>
                          <a:ea typeface="仿宋_GB2312" panose="02010609030101010101" pitchFamily="49" charset="-122"/>
                        </a:rPr>
                        <a:t> </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13"/>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4</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14"/>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5</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15"/>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6</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16"/>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7</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17"/>
                  </a:ext>
                </a:extLst>
              </a:tr>
              <a:tr h="349867">
                <a:tc>
                  <a:txBody>
                    <a:bodyPr/>
                    <a:lstStyle/>
                    <a:p>
                      <a:pPr algn="ctr"/>
                      <a:r>
                        <a:rPr lang="en-US" sz="2000" b="1" kern="100">
                          <a:solidFill>
                            <a:srgbClr val="0033B5"/>
                          </a:solidFill>
                          <a:effectLst/>
                          <a:latin typeface="仿宋_GB2312" panose="02010609030101010101" pitchFamily="49" charset="-122"/>
                          <a:ea typeface="仿宋_GB2312" panose="02010609030101010101" pitchFamily="49" charset="-122"/>
                        </a:rPr>
                        <a:t>8</a:t>
                      </a:r>
                      <a:endParaRPr lang="zh-CN" sz="2000" b="1" kern="100">
                        <a:solidFill>
                          <a:srgbClr val="0033B5"/>
                        </a:solidFill>
                        <a:effectLst/>
                        <a:latin typeface="仿宋_GB2312" panose="02010609030101010101" pitchFamily="49" charset="-122"/>
                        <a:ea typeface="仿宋_GB2312" panose="02010609030101010101" pitchFamily="49" charset="-122"/>
                      </a:endParaRPr>
                    </a:p>
                  </a:txBody>
                  <a:tcPr marL="38688" marR="3868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tc hMerge="1">
                  <a:txBody>
                    <a:bodyPr/>
                    <a:lstStyle/>
                    <a:p>
                      <a:endParaRPr lang="zh-CN"/>
                    </a:p>
                  </a:txBody>
                  <a:tcPr/>
                </a:tc>
                <a:tc gridSpan="2">
                  <a:txBody>
                    <a:bodyPr/>
                    <a:lstStyle/>
                    <a:p>
                      <a:pPr algn="just"/>
                      <a:r>
                        <a:rPr lang="en-US" sz="2000" b="1" kern="100" dirty="0">
                          <a:solidFill>
                            <a:srgbClr val="0033B5"/>
                          </a:solidFill>
                          <a:effectLst/>
                          <a:latin typeface="仿宋_GB2312" panose="02010609030101010101" pitchFamily="49" charset="-122"/>
                          <a:ea typeface="仿宋_GB2312" panose="02010609030101010101" pitchFamily="49" charset="-122"/>
                        </a:rPr>
                        <a:t> </a:t>
                      </a:r>
                      <a:endParaRPr lang="zh-CN" sz="2000" b="1" kern="100" dirty="0">
                        <a:solidFill>
                          <a:srgbClr val="0033B5"/>
                        </a:solidFill>
                        <a:effectLst/>
                        <a:latin typeface="仿宋_GB2312" panose="02010609030101010101" pitchFamily="49" charset="-122"/>
                        <a:ea typeface="仿宋_GB2312" panose="02010609030101010101" pitchFamily="49" charset="-122"/>
                      </a:endParaRPr>
                    </a:p>
                  </a:txBody>
                  <a:tcPr marL="38688" marR="3868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p>
                  </a:txBody>
                  <a:tcPr/>
                </a:tc>
                <a:extLst>
                  <a:ext uri="{0D108BD9-81ED-4DB2-BD59-A6C34878D82A}">
                    <a16:rowId xmlns:a16="http://schemas.microsoft.com/office/drawing/2014/main" val="10018"/>
                  </a:ext>
                </a:extLst>
              </a:tr>
            </a:tbl>
          </a:graphicData>
        </a:graphic>
      </p:graphicFrame>
    </p:spTree>
    <p:extLst>
      <p:ext uri="{BB962C8B-B14F-4D97-AF65-F5344CB8AC3E}">
        <p14:creationId xmlns:p14="http://schemas.microsoft.com/office/powerpoint/2010/main" val="4719071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1195497" y="928596"/>
          <a:ext cx="9537896" cy="4220309"/>
        </p:xfrm>
        <a:graphic>
          <a:graphicData uri="http://schemas.openxmlformats.org/drawingml/2006/table">
            <a:tbl>
              <a:tblPr firstRow="1" bandRow="1">
                <a:tableStyleId>{5C22544A-7EE6-4342-B048-85BDC9FD1C3A}</a:tableStyleId>
              </a:tblPr>
              <a:tblGrid>
                <a:gridCol w="2384474">
                  <a:extLst>
                    <a:ext uri="{9D8B030D-6E8A-4147-A177-3AD203B41FA5}">
                      <a16:colId xmlns:a16="http://schemas.microsoft.com/office/drawing/2014/main" val="20000"/>
                    </a:ext>
                  </a:extLst>
                </a:gridCol>
                <a:gridCol w="2384474">
                  <a:extLst>
                    <a:ext uri="{9D8B030D-6E8A-4147-A177-3AD203B41FA5}">
                      <a16:colId xmlns:a16="http://schemas.microsoft.com/office/drawing/2014/main" val="20001"/>
                    </a:ext>
                  </a:extLst>
                </a:gridCol>
                <a:gridCol w="2384474">
                  <a:extLst>
                    <a:ext uri="{9D8B030D-6E8A-4147-A177-3AD203B41FA5}">
                      <a16:colId xmlns:a16="http://schemas.microsoft.com/office/drawing/2014/main" val="20002"/>
                    </a:ext>
                  </a:extLst>
                </a:gridCol>
                <a:gridCol w="2384474">
                  <a:extLst>
                    <a:ext uri="{9D8B030D-6E8A-4147-A177-3AD203B41FA5}">
                      <a16:colId xmlns:a16="http://schemas.microsoft.com/office/drawing/2014/main" val="20003"/>
                    </a:ext>
                  </a:extLst>
                </a:gridCol>
              </a:tblGrid>
              <a:tr h="1055077">
                <a:tc gridSpan="4">
                  <a:txBody>
                    <a:bodyPr/>
                    <a:lstStyle/>
                    <a:p>
                      <a:pPr algn="ctr"/>
                      <a:r>
                        <a:rPr lang="zh-CN" altLang="en-US" sz="2800" dirty="0">
                          <a:latin typeface="方正小标宋_GBK" panose="03000509000000000000" pitchFamily="65" charset="-122"/>
                          <a:ea typeface="方正小标宋_GBK" panose="03000509000000000000" pitchFamily="65" charset="-122"/>
                        </a:rPr>
                        <a:t>讲台（第一排空）</a:t>
                      </a:r>
                    </a:p>
                  </a:txBody>
                  <a:tcPr anchor="ctr" anchorCtr="1"/>
                </a:tc>
                <a:tc hMerge="1">
                  <a:txBody>
                    <a:bodyPr/>
                    <a:lstStyle/>
                    <a:p>
                      <a:endParaRPr lang="zh-CN" altLang="en-US" dirty="0">
                        <a:latin typeface="方正小标宋_GBK" panose="03000509000000000000" pitchFamily="65" charset="-122"/>
                        <a:ea typeface="方正小标宋_GBK" panose="03000509000000000000" pitchFamily="65" charset="-122"/>
                      </a:endParaRPr>
                    </a:p>
                  </a:txBody>
                  <a:tcPr/>
                </a:tc>
                <a:tc hMerge="1">
                  <a:txBody>
                    <a:bodyPr/>
                    <a:lstStyle/>
                    <a:p>
                      <a:endParaRPr lang="zh-CN" altLang="en-US">
                        <a:latin typeface="方正小标宋_GBK" panose="03000509000000000000" pitchFamily="65" charset="-122"/>
                        <a:ea typeface="方正小标宋_GBK" panose="03000509000000000000" pitchFamily="65" charset="-122"/>
                      </a:endParaRPr>
                    </a:p>
                  </a:txBody>
                  <a:tcPr/>
                </a:tc>
                <a:tc hMerge="1">
                  <a:txBody>
                    <a:bodyPr/>
                    <a:lstStyle/>
                    <a:p>
                      <a:endParaRPr lang="zh-CN" altLang="en-US" dirty="0">
                        <a:latin typeface="方正小标宋_GBK" panose="03000509000000000000" pitchFamily="65" charset="-122"/>
                        <a:ea typeface="方正小标宋_GBK" panose="03000509000000000000" pitchFamily="65" charset="-122"/>
                      </a:endParaRPr>
                    </a:p>
                  </a:txBody>
                  <a:tcPr/>
                </a:tc>
                <a:extLst>
                  <a:ext uri="{0D108BD9-81ED-4DB2-BD59-A6C34878D82A}">
                    <a16:rowId xmlns:a16="http://schemas.microsoft.com/office/drawing/2014/main" val="10000"/>
                  </a:ext>
                </a:extLst>
              </a:tr>
              <a:tr h="1055077">
                <a:tc rowSpan="2">
                  <a:txBody>
                    <a:bodyPr/>
                    <a:lstStyle/>
                    <a:p>
                      <a:pPr algn="ctr"/>
                      <a:r>
                        <a:rPr lang="en-US" altLang="zh-CN" sz="2800" dirty="0">
                          <a:latin typeface="方正小标宋_GBK" panose="03000509000000000000" pitchFamily="65" charset="-122"/>
                          <a:ea typeface="方正小标宋_GBK" panose="03000509000000000000" pitchFamily="65" charset="-122"/>
                        </a:rPr>
                        <a:t>10</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2-5</a:t>
                      </a:r>
                      <a:r>
                        <a:rPr lang="zh-CN" altLang="en-US" sz="2800" dirty="0">
                          <a:latin typeface="方正小标宋_GBK" panose="03000509000000000000" pitchFamily="65" charset="-122"/>
                          <a:ea typeface="方正小标宋_GBK" panose="03000509000000000000" pitchFamily="65" charset="-122"/>
                        </a:rPr>
                        <a:t>排）</a:t>
                      </a:r>
                    </a:p>
                  </a:txBody>
                  <a:tcPr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latin typeface="方正小标宋_GBK" panose="03000509000000000000" pitchFamily="65" charset="-122"/>
                          <a:ea typeface="方正小标宋_GBK" panose="03000509000000000000" pitchFamily="65" charset="-122"/>
                        </a:rPr>
                        <a:t>6</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2-4</a:t>
                      </a:r>
                      <a:r>
                        <a:rPr lang="zh-CN" altLang="en-US" sz="2800" dirty="0">
                          <a:latin typeface="方正小标宋_GBK" panose="03000509000000000000" pitchFamily="65" charset="-122"/>
                          <a:ea typeface="方正小标宋_GBK" panose="03000509000000000000" pitchFamily="65" charset="-122"/>
                        </a:rPr>
                        <a:t>排）</a:t>
                      </a:r>
                    </a:p>
                  </a:txBody>
                  <a:tcPr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latin typeface="方正小标宋_GBK" panose="03000509000000000000" pitchFamily="65" charset="-122"/>
                          <a:ea typeface="方正小标宋_GBK" panose="03000509000000000000" pitchFamily="65" charset="-122"/>
                        </a:rPr>
                        <a:t>5</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2-4</a:t>
                      </a:r>
                      <a:r>
                        <a:rPr lang="zh-CN" altLang="en-US" sz="2800" dirty="0">
                          <a:latin typeface="方正小标宋_GBK" panose="03000509000000000000" pitchFamily="65" charset="-122"/>
                          <a:ea typeface="方正小标宋_GBK" panose="03000509000000000000" pitchFamily="65" charset="-122"/>
                        </a:rPr>
                        <a:t>排）</a:t>
                      </a:r>
                    </a:p>
                  </a:txBody>
                  <a:tcPr anchor="ctr" anchorCtr="1"/>
                </a:tc>
                <a:tc row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latin typeface="方正小标宋_GBK" panose="03000509000000000000" pitchFamily="65" charset="-122"/>
                          <a:ea typeface="方正小标宋_GBK" panose="03000509000000000000" pitchFamily="65" charset="-122"/>
                        </a:rPr>
                        <a:t>1</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2-5</a:t>
                      </a:r>
                      <a:r>
                        <a:rPr lang="zh-CN" altLang="en-US" sz="2800" dirty="0">
                          <a:latin typeface="方正小标宋_GBK" panose="03000509000000000000" pitchFamily="65" charset="-122"/>
                          <a:ea typeface="方正小标宋_GBK" panose="03000509000000000000" pitchFamily="65" charset="-122"/>
                        </a:rPr>
                        <a:t>排）</a:t>
                      </a:r>
                    </a:p>
                  </a:txBody>
                  <a:tcPr anchor="ctr" anchorCtr="1"/>
                </a:tc>
                <a:extLst>
                  <a:ext uri="{0D108BD9-81ED-4DB2-BD59-A6C34878D82A}">
                    <a16:rowId xmlns:a16="http://schemas.microsoft.com/office/drawing/2014/main" val="10001"/>
                  </a:ext>
                </a:extLst>
              </a:tr>
              <a:tr h="527539">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sz="2800" dirty="0">
                        <a:latin typeface="方正小标宋_GBK" panose="03000509000000000000" pitchFamily="65" charset="-122"/>
                        <a:ea typeface="方正小标宋_GBK" panose="03000509000000000000" pitchFamily="65" charset="-122"/>
                      </a:endParaRPr>
                    </a:p>
                  </a:txBody>
                  <a:tcPr anchor="ctr" anchorCtr="1"/>
                </a:tc>
                <a:tc row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latin typeface="方正小标宋_GBK" panose="03000509000000000000" pitchFamily="65" charset="-122"/>
                          <a:ea typeface="方正小标宋_GBK" panose="03000509000000000000" pitchFamily="65" charset="-122"/>
                        </a:rPr>
                        <a:t>7</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5-7</a:t>
                      </a:r>
                      <a:r>
                        <a:rPr lang="zh-CN" altLang="en-US" sz="2800" dirty="0">
                          <a:latin typeface="方正小标宋_GBK" panose="03000509000000000000" pitchFamily="65" charset="-122"/>
                          <a:ea typeface="方正小标宋_GBK" panose="03000509000000000000" pitchFamily="65" charset="-122"/>
                        </a:rPr>
                        <a:t>排）</a:t>
                      </a:r>
                    </a:p>
                  </a:txBody>
                  <a:tcPr anchor="ctr" anchorCtr="1"/>
                </a:tc>
                <a:tc row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latin typeface="方正小标宋_GBK" panose="03000509000000000000" pitchFamily="65" charset="-122"/>
                          <a:ea typeface="方正小标宋_GBK" panose="03000509000000000000" pitchFamily="65" charset="-122"/>
                        </a:rPr>
                        <a:t>4</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5-7</a:t>
                      </a:r>
                      <a:r>
                        <a:rPr lang="zh-CN" altLang="en-US" sz="2800" dirty="0">
                          <a:latin typeface="方正小标宋_GBK" panose="03000509000000000000" pitchFamily="65" charset="-122"/>
                          <a:ea typeface="方正小标宋_GBK" panose="03000509000000000000" pitchFamily="65" charset="-122"/>
                        </a:rPr>
                        <a:t>排）</a:t>
                      </a:r>
                    </a:p>
                  </a:txBody>
                  <a:tcPr anchor="ctr" anchorCtr="1"/>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sz="2800" dirty="0">
                        <a:latin typeface="方正小标宋_GBK" panose="03000509000000000000" pitchFamily="65" charset="-122"/>
                        <a:ea typeface="方正小标宋_GBK" panose="03000509000000000000" pitchFamily="65" charset="-122"/>
                      </a:endParaRPr>
                    </a:p>
                  </a:txBody>
                  <a:tcPr anchor="ctr" anchorCtr="1"/>
                </a:tc>
                <a:extLst>
                  <a:ext uri="{0D108BD9-81ED-4DB2-BD59-A6C34878D82A}">
                    <a16:rowId xmlns:a16="http://schemas.microsoft.com/office/drawing/2014/main" val="10002"/>
                  </a:ext>
                </a:extLst>
              </a:tr>
              <a:tr h="527539">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800" dirty="0">
                          <a:latin typeface="方正小标宋_GBK" panose="03000509000000000000" pitchFamily="65" charset="-122"/>
                          <a:ea typeface="方正小标宋_GBK" panose="03000509000000000000" pitchFamily="65" charset="-122"/>
                        </a:rPr>
                        <a:t>9</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6-9</a:t>
                      </a:r>
                      <a:r>
                        <a:rPr lang="zh-CN" altLang="en-US" sz="2800" dirty="0">
                          <a:latin typeface="方正小标宋_GBK" panose="03000509000000000000" pitchFamily="65" charset="-122"/>
                          <a:ea typeface="方正小标宋_GBK" panose="03000509000000000000" pitchFamily="65" charset="-122"/>
                        </a:rPr>
                        <a:t>排）</a:t>
                      </a:r>
                    </a:p>
                    <a:p>
                      <a:pPr algn="ctr"/>
                      <a:endParaRPr lang="zh-CN" altLang="en-US" sz="2800" dirty="0">
                        <a:latin typeface="方正小标宋_GBK" panose="03000509000000000000" pitchFamily="65" charset="-122"/>
                        <a:ea typeface="方正小标宋_GBK" panose="03000509000000000000" pitchFamily="65" charset="-122"/>
                      </a:endParaRPr>
                    </a:p>
                  </a:txBody>
                  <a:tcPr anchor="ctr" anchorCtr="1"/>
                </a:tc>
                <a:tc vMerge="1">
                  <a:txBody>
                    <a:bodyPr/>
                    <a:lstStyle/>
                    <a:p>
                      <a:endParaRPr lang="zh-CN" altLang="en-US"/>
                    </a:p>
                  </a:txBody>
                  <a:tcPr/>
                </a:tc>
                <a:tc vMerge="1">
                  <a:txBody>
                    <a:bodyPr/>
                    <a:lstStyle/>
                    <a:p>
                      <a:endParaRPr lang="zh-CN" altLang="en-US"/>
                    </a:p>
                  </a:txBody>
                  <a:tcPr/>
                </a:tc>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800" dirty="0">
                          <a:latin typeface="方正小标宋_GBK" panose="03000509000000000000" pitchFamily="65" charset="-122"/>
                          <a:ea typeface="方正小标宋_GBK" panose="03000509000000000000" pitchFamily="65" charset="-122"/>
                        </a:rPr>
                        <a:t>2</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6-9</a:t>
                      </a:r>
                      <a:r>
                        <a:rPr lang="zh-CN" altLang="en-US" sz="2800" dirty="0">
                          <a:latin typeface="方正小标宋_GBK" panose="03000509000000000000" pitchFamily="65" charset="-122"/>
                          <a:ea typeface="方正小标宋_GBK" panose="03000509000000000000" pitchFamily="65" charset="-122"/>
                        </a:rPr>
                        <a:t>排）</a:t>
                      </a:r>
                    </a:p>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sz="2800" dirty="0">
                        <a:latin typeface="方正小标宋_GBK" panose="03000509000000000000" pitchFamily="65" charset="-122"/>
                        <a:ea typeface="方正小标宋_GBK" panose="03000509000000000000" pitchFamily="65" charset="-122"/>
                      </a:endParaRPr>
                    </a:p>
                  </a:txBody>
                  <a:tcPr anchor="ctr" anchorCtr="1"/>
                </a:tc>
                <a:extLst>
                  <a:ext uri="{0D108BD9-81ED-4DB2-BD59-A6C34878D82A}">
                    <a16:rowId xmlns:a16="http://schemas.microsoft.com/office/drawing/2014/main" val="2462268846"/>
                  </a:ext>
                </a:extLst>
              </a:tr>
              <a:tr h="1055077">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sz="2800" dirty="0">
                        <a:latin typeface="方正小标宋_GBK" panose="03000509000000000000" pitchFamily="65" charset="-122"/>
                        <a:ea typeface="方正小标宋_GBK" panose="03000509000000000000" pitchFamily="65" charset="-122"/>
                      </a:endParaRPr>
                    </a:p>
                  </a:txBody>
                  <a:tcPr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latin typeface="方正小标宋_GBK" panose="03000509000000000000" pitchFamily="65" charset="-122"/>
                          <a:ea typeface="方正小标宋_GBK" panose="03000509000000000000" pitchFamily="65" charset="-122"/>
                        </a:rPr>
                        <a:t>8</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8-10</a:t>
                      </a:r>
                      <a:r>
                        <a:rPr lang="zh-CN" altLang="en-US" sz="2800" dirty="0">
                          <a:latin typeface="方正小标宋_GBK" panose="03000509000000000000" pitchFamily="65" charset="-122"/>
                          <a:ea typeface="方正小标宋_GBK" panose="03000509000000000000" pitchFamily="65" charset="-122"/>
                        </a:rPr>
                        <a:t>排）</a:t>
                      </a:r>
                    </a:p>
                  </a:txBody>
                  <a:tcPr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800" dirty="0">
                          <a:latin typeface="方正小标宋_GBK" panose="03000509000000000000" pitchFamily="65" charset="-122"/>
                          <a:ea typeface="方正小标宋_GBK" panose="03000509000000000000" pitchFamily="65" charset="-122"/>
                        </a:rPr>
                        <a:t>3</a:t>
                      </a:r>
                      <a:r>
                        <a:rPr lang="zh-CN" altLang="en-US" sz="2800" dirty="0">
                          <a:latin typeface="方正小标宋_GBK" panose="03000509000000000000" pitchFamily="65" charset="-122"/>
                          <a:ea typeface="方正小标宋_GBK" panose="03000509000000000000" pitchFamily="65" charset="-122"/>
                        </a:rPr>
                        <a:t>组（</a:t>
                      </a:r>
                      <a:r>
                        <a:rPr lang="en-US" altLang="zh-CN" sz="2800" dirty="0">
                          <a:latin typeface="方正小标宋_GBK" panose="03000509000000000000" pitchFamily="65" charset="-122"/>
                          <a:ea typeface="方正小标宋_GBK" panose="03000509000000000000" pitchFamily="65" charset="-122"/>
                        </a:rPr>
                        <a:t>8-10</a:t>
                      </a:r>
                      <a:r>
                        <a:rPr lang="zh-CN" altLang="en-US" sz="2800" dirty="0">
                          <a:latin typeface="方正小标宋_GBK" panose="03000509000000000000" pitchFamily="65" charset="-122"/>
                          <a:ea typeface="方正小标宋_GBK" panose="03000509000000000000" pitchFamily="65" charset="-122"/>
                        </a:rPr>
                        <a:t>排）</a:t>
                      </a:r>
                    </a:p>
                  </a:txBody>
                  <a:tcPr anchor="ctr" anchorCtr="1"/>
                </a:tc>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sz="2800" dirty="0">
                        <a:latin typeface="方正小标宋_GBK" panose="03000509000000000000" pitchFamily="65" charset="-122"/>
                        <a:ea typeface="方正小标宋_GBK" panose="03000509000000000000" pitchFamily="65" charset="-122"/>
                      </a:endParaRPr>
                    </a:p>
                  </a:txBody>
                  <a:tcPr anchor="ctr" anchorCtr="1"/>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893477255"/>
      </p:ext>
    </p:extLst>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 y="2644170"/>
            <a:ext cx="12192000" cy="1446550"/>
          </a:xfrm>
          <a:prstGeom prst="rect">
            <a:avLst/>
          </a:prstGeom>
          <a:noFill/>
        </p:spPr>
        <p:txBody>
          <a:bodyPr wrap="square" rtlCol="0">
            <a:spAutoFit/>
          </a:bodyPr>
          <a:lstStyle/>
          <a:p>
            <a:pPr algn="ctr"/>
            <a:r>
              <a:rPr lang="zh-CN" altLang="en-US" sz="8800" b="1" spc="600" dirty="0">
                <a:solidFill>
                  <a:srgbClr val="0033B5"/>
                </a:solidFill>
                <a:latin typeface="方正小标宋_GBK" panose="03000509000000000000" pitchFamily="65" charset="-122"/>
                <a:ea typeface="方正小标宋_GBK" panose="03000509000000000000" pitchFamily="65" charset="-122"/>
              </a:rPr>
              <a:t>谢谢大家！</a:t>
            </a:r>
          </a:p>
        </p:txBody>
      </p:sp>
    </p:spTree>
    <p:extLst>
      <p:ext uri="{BB962C8B-B14F-4D97-AF65-F5344CB8AC3E}">
        <p14:creationId xmlns:p14="http://schemas.microsoft.com/office/powerpoint/2010/main" val="976312283"/>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E2C92A3-98E0-0097-A4D7-F7F837D9173E}"/>
              </a:ext>
            </a:extLst>
          </p:cNvPr>
          <p:cNvSpPr txBox="1"/>
          <p:nvPr/>
        </p:nvSpPr>
        <p:spPr>
          <a:xfrm>
            <a:off x="693363" y="1703899"/>
            <a:ext cx="10376899" cy="1607684"/>
          </a:xfrm>
          <a:prstGeom prst="rect">
            <a:avLst/>
          </a:prstGeom>
          <a:noFill/>
        </p:spPr>
        <p:txBody>
          <a:bodyPr wrap="square">
            <a:spAutoFit/>
          </a:bodyPr>
          <a:lstStyle/>
          <a:p>
            <a:pPr marL="0" marR="0" lvl="0" indent="0" algn="ctr" defTabSz="914400" rtl="0" eaLnBrk="1" fontAlgn="auto" latinLnBrk="0" hangingPunct="1">
              <a:lnSpc>
                <a:spcPct val="150000"/>
              </a:lnSpc>
              <a:spcBef>
                <a:spcPts val="1200"/>
              </a:spcBef>
              <a:spcAft>
                <a:spcPts val="1200"/>
              </a:spcAft>
              <a:buClrTx/>
              <a:buSzTx/>
              <a:buFontTx/>
              <a:buNone/>
              <a:tabLst/>
              <a:defRPr/>
            </a:pPr>
            <a:r>
              <a:rPr kumimoji="0" lang="zh-CN" altLang="en-US" sz="7200" b="0" i="0" u="none" strike="noStrike" kern="1200" cap="none" spc="600" normalizeH="0" baseline="0" noProof="0" dirty="0">
                <a:ln>
                  <a:noFill/>
                </a:ln>
                <a:solidFill>
                  <a:prstClr val="white"/>
                </a:solidFill>
                <a:effectLst/>
                <a:uLnTx/>
                <a:uFillTx/>
                <a:latin typeface="方正小标宋_GBK" panose="03000509000000000000" pitchFamily="65" charset="-122"/>
                <a:ea typeface="方正小标宋_GBK" panose="03000509000000000000" pitchFamily="65" charset="-122"/>
                <a:cs typeface="+mn-cs"/>
              </a:rPr>
              <a:t>第一维度：理论</a:t>
            </a:r>
          </a:p>
        </p:txBody>
      </p:sp>
    </p:spTree>
    <p:extLst>
      <p:ext uri="{BB962C8B-B14F-4D97-AF65-F5344CB8AC3E}">
        <p14:creationId xmlns:p14="http://schemas.microsoft.com/office/powerpoint/2010/main" val="24566413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F92872C-62E3-4646-86C0-03484E30DDA1}"/>
              </a:ext>
            </a:extLst>
          </p:cNvPr>
          <p:cNvSpPr/>
          <p:nvPr/>
        </p:nvSpPr>
        <p:spPr>
          <a:xfrm>
            <a:off x="14064" y="114331"/>
            <a:ext cx="12192000" cy="1101956"/>
          </a:xfrm>
          <a:prstGeom prst="rect">
            <a:avLst/>
          </a:prstGeom>
          <a:gradFill flip="none" rotWithShape="1">
            <a:gsLst>
              <a:gs pos="0">
                <a:srgbClr val="2B2A52">
                  <a:alpha val="95000"/>
                </a:srgbClr>
              </a:gs>
              <a:gs pos="100000">
                <a:srgbClr val="76384F">
                  <a:alpha val="8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方正小标宋_GBK" panose="03000509000000000000" pitchFamily="65" charset="-122"/>
              <a:ea typeface="方正小标宋_GBK" panose="03000509000000000000" pitchFamily="65" charset="-122"/>
              <a:cs typeface="+mn-cs"/>
            </a:endParaRPr>
          </a:p>
        </p:txBody>
      </p:sp>
      <p:sp>
        <p:nvSpPr>
          <p:cNvPr id="4" name="矩形 3">
            <a:extLst>
              <a:ext uri="{FF2B5EF4-FFF2-40B4-BE49-F238E27FC236}">
                <a16:creationId xmlns:a16="http://schemas.microsoft.com/office/drawing/2014/main" id="{4BC69567-E159-46F3-B73D-621499B14908}"/>
              </a:ext>
            </a:extLst>
          </p:cNvPr>
          <p:cNvSpPr/>
          <p:nvPr/>
        </p:nvSpPr>
        <p:spPr>
          <a:xfrm>
            <a:off x="155698" y="439588"/>
            <a:ext cx="12192000" cy="584775"/>
          </a:xfrm>
          <a:prstGeom prst="rect">
            <a:avLst/>
          </a:prstGeom>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3200" b="1" i="0" u="none" strike="noStrike" kern="1200" cap="none" spc="0" normalizeH="0" baseline="0" noProof="0" dirty="0">
                <a:ln>
                  <a:noFill/>
                </a:ln>
                <a:solidFill>
                  <a:prstClr val="white"/>
                </a:solidFill>
                <a:effectLst/>
                <a:uLnTx/>
                <a:uFillTx/>
                <a:latin typeface="方正小标宋_GBK" panose="03000509000000000000" pitchFamily="65" charset="-122"/>
                <a:ea typeface="方正小标宋_GBK" panose="03000509000000000000" pitchFamily="65" charset="-122"/>
                <a:cs typeface="+mn-cs"/>
              </a:rPr>
              <a:t>贯穿课程的五条线索</a:t>
            </a:r>
          </a:p>
        </p:txBody>
      </p:sp>
      <p:sp>
        <p:nvSpPr>
          <p:cNvPr id="54" name="矩形 53">
            <a:extLst>
              <a:ext uri="{FF2B5EF4-FFF2-40B4-BE49-F238E27FC236}">
                <a16:creationId xmlns:a16="http://schemas.microsoft.com/office/drawing/2014/main" id="{C7C9CDB8-33D8-42D7-8A58-195DA8610B55}"/>
              </a:ext>
            </a:extLst>
          </p:cNvPr>
          <p:cNvSpPr/>
          <p:nvPr/>
        </p:nvSpPr>
        <p:spPr>
          <a:xfrm>
            <a:off x="5052576" y="1711189"/>
            <a:ext cx="2891274" cy="523220"/>
          </a:xfrm>
          <a:prstGeom prst="rect">
            <a:avLst/>
          </a:prstGeom>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E7E6E6">
                    <a:lumMod val="25000"/>
                  </a:srgbClr>
                </a:solidFill>
                <a:effectLst/>
                <a:uLnTx/>
                <a:uFillTx/>
                <a:latin typeface="方正小标宋_GBK" panose="03000509000000000000" pitchFamily="65" charset="-122"/>
                <a:ea typeface="方正小标宋_GBK" panose="03000509000000000000" pitchFamily="65" charset="-122"/>
                <a:cs typeface="+mn-cs"/>
              </a:rPr>
              <a:t>  民族复兴进程</a:t>
            </a:r>
          </a:p>
        </p:txBody>
      </p:sp>
      <p:sp>
        <p:nvSpPr>
          <p:cNvPr id="57" name="矩形 56">
            <a:extLst>
              <a:ext uri="{FF2B5EF4-FFF2-40B4-BE49-F238E27FC236}">
                <a16:creationId xmlns:a16="http://schemas.microsoft.com/office/drawing/2014/main" id="{B0EBC09E-EEBC-4B40-A972-5FFE1B83EE35}"/>
              </a:ext>
            </a:extLst>
          </p:cNvPr>
          <p:cNvSpPr/>
          <p:nvPr/>
        </p:nvSpPr>
        <p:spPr>
          <a:xfrm>
            <a:off x="8141250" y="3470628"/>
            <a:ext cx="2774399" cy="523220"/>
          </a:xfrm>
          <a:prstGeom prst="rect">
            <a:avLst/>
          </a:prstGeom>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E7E6E6">
                    <a:lumMod val="25000"/>
                  </a:srgbClr>
                </a:solidFill>
                <a:effectLst/>
                <a:uLnTx/>
                <a:uFillTx/>
                <a:latin typeface="方正小标宋_GBK" panose="03000509000000000000" pitchFamily="65" charset="-122"/>
                <a:ea typeface="方正小标宋_GBK" panose="03000509000000000000" pitchFamily="65" charset="-122"/>
                <a:cs typeface="+mn-cs"/>
              </a:rPr>
              <a:t>走向世界进程</a:t>
            </a:r>
          </a:p>
        </p:txBody>
      </p:sp>
      <p:sp>
        <p:nvSpPr>
          <p:cNvPr id="60" name="矩形 59">
            <a:extLst>
              <a:ext uri="{FF2B5EF4-FFF2-40B4-BE49-F238E27FC236}">
                <a16:creationId xmlns:a16="http://schemas.microsoft.com/office/drawing/2014/main" id="{48A33DE0-098B-4A96-BA82-3B3E0602CE64}"/>
              </a:ext>
            </a:extLst>
          </p:cNvPr>
          <p:cNvSpPr/>
          <p:nvPr/>
        </p:nvSpPr>
        <p:spPr>
          <a:xfrm>
            <a:off x="7943850" y="5380426"/>
            <a:ext cx="3388546" cy="646331"/>
          </a:xfrm>
          <a:prstGeom prst="rect">
            <a:avLst/>
          </a:prstGeom>
          <a:solidFill>
            <a:srgbClr val="FFFF00"/>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anchor="ctr" anchorCtr="1">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zh-CN" altLang="en-US" sz="3600" b="1" i="0" u="none" strike="noStrike" kern="1200" cap="none" spc="0" normalizeH="0" baseline="0" noProof="0" dirty="0">
                <a:ln>
                  <a:noFill/>
                </a:ln>
                <a:solidFill>
                  <a:srgbClr val="C00000"/>
                </a:solidFill>
                <a:effectLst>
                  <a:outerShdw blurRad="38100" dist="38100" dir="2700000" algn="tl">
                    <a:srgbClr val="000000">
                      <a:alpha val="43137"/>
                    </a:srgbClr>
                  </a:outerShdw>
                </a:effectLst>
                <a:uLnTx/>
                <a:uFillTx/>
                <a:latin typeface="方正小标宋_GBK" panose="03000509000000000000" pitchFamily="65" charset="-122"/>
                <a:ea typeface="方正小标宋_GBK" panose="03000509000000000000" pitchFamily="65" charset="-122"/>
                <a:cs typeface="+mn-cs"/>
              </a:rPr>
              <a:t>思想发展过程</a:t>
            </a:r>
          </a:p>
        </p:txBody>
      </p:sp>
      <p:sp>
        <p:nvSpPr>
          <p:cNvPr id="63" name="矩形 62">
            <a:extLst>
              <a:ext uri="{FF2B5EF4-FFF2-40B4-BE49-F238E27FC236}">
                <a16:creationId xmlns:a16="http://schemas.microsoft.com/office/drawing/2014/main" id="{579C5DB2-2E23-459C-8BF8-63CC1C84FD09}"/>
              </a:ext>
            </a:extLst>
          </p:cNvPr>
          <p:cNvSpPr/>
          <p:nvPr/>
        </p:nvSpPr>
        <p:spPr>
          <a:xfrm>
            <a:off x="1304925" y="4809920"/>
            <a:ext cx="2621536" cy="523220"/>
          </a:xfrm>
          <a:prstGeom prst="rect">
            <a:avLst/>
          </a:prstGeom>
        </p:spPr>
        <p:txBody>
          <a:bodyPr wrap="square">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E7E6E6">
                    <a:lumMod val="25000"/>
                  </a:srgbClr>
                </a:solidFill>
                <a:effectLst/>
                <a:uLnTx/>
                <a:uFillTx/>
                <a:latin typeface="方正小标宋_GBK" panose="03000509000000000000" pitchFamily="65" charset="-122"/>
                <a:ea typeface="方正小标宋_GBK" panose="03000509000000000000" pitchFamily="65" charset="-122"/>
                <a:cs typeface="+mn-cs"/>
              </a:rPr>
              <a:t>自身建设历程</a:t>
            </a:r>
          </a:p>
        </p:txBody>
      </p:sp>
      <p:sp>
        <p:nvSpPr>
          <p:cNvPr id="66" name="矩形 65">
            <a:extLst>
              <a:ext uri="{FF2B5EF4-FFF2-40B4-BE49-F238E27FC236}">
                <a16:creationId xmlns:a16="http://schemas.microsoft.com/office/drawing/2014/main" id="{1DA2E391-804D-455D-92A1-586C59A7267A}"/>
              </a:ext>
            </a:extLst>
          </p:cNvPr>
          <p:cNvSpPr/>
          <p:nvPr/>
        </p:nvSpPr>
        <p:spPr>
          <a:xfrm>
            <a:off x="2014078" y="2835413"/>
            <a:ext cx="2326139" cy="52322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E7E6E6">
                    <a:lumMod val="25000"/>
                  </a:srgbClr>
                </a:solidFill>
                <a:effectLst/>
                <a:uLnTx/>
                <a:uFillTx/>
                <a:latin typeface="方正小标宋_GBK" panose="03000509000000000000" pitchFamily="65" charset="-122"/>
                <a:ea typeface="方正小标宋_GBK" panose="03000509000000000000" pitchFamily="65" charset="-122"/>
                <a:cs typeface="+mn-cs"/>
              </a:rPr>
              <a:t>道路探索发展</a:t>
            </a:r>
          </a:p>
        </p:txBody>
      </p:sp>
      <p:grpSp>
        <p:nvGrpSpPr>
          <p:cNvPr id="53" name="íṩlïde">
            <a:extLst>
              <a:ext uri="{FF2B5EF4-FFF2-40B4-BE49-F238E27FC236}">
                <a16:creationId xmlns:a16="http://schemas.microsoft.com/office/drawing/2014/main" id="{2F918421-73FD-4E7E-908D-42415C6A4AA5}"/>
              </a:ext>
            </a:extLst>
          </p:cNvPr>
          <p:cNvGrpSpPr/>
          <p:nvPr/>
        </p:nvGrpSpPr>
        <p:grpSpPr>
          <a:xfrm>
            <a:off x="4056551" y="2200199"/>
            <a:ext cx="4023707" cy="4073117"/>
            <a:chOff x="4084147" y="2092187"/>
            <a:chExt cx="4023707" cy="4073117"/>
          </a:xfrm>
        </p:grpSpPr>
        <p:sp>
          <p:nvSpPr>
            <p:cNvPr id="55" name="î$ḷidé">
              <a:extLst>
                <a:ext uri="{FF2B5EF4-FFF2-40B4-BE49-F238E27FC236}">
                  <a16:creationId xmlns:a16="http://schemas.microsoft.com/office/drawing/2014/main" id="{73AF76D8-5AF1-4E7A-B792-F66C7D2DB4D0}"/>
                </a:ext>
              </a:extLst>
            </p:cNvPr>
            <p:cNvSpPr/>
            <p:nvPr/>
          </p:nvSpPr>
          <p:spPr bwMode="auto">
            <a:xfrm>
              <a:off x="4084147" y="2668249"/>
              <a:ext cx="2195147" cy="1828562"/>
            </a:xfrm>
            <a:custGeom>
              <a:avLst/>
              <a:gdLst/>
              <a:ahLst/>
              <a:cxnLst>
                <a:cxn ang="0">
                  <a:pos x="126" y="396"/>
                </a:cxn>
                <a:cxn ang="0">
                  <a:pos x="76" y="153"/>
                </a:cxn>
                <a:cxn ang="0">
                  <a:pos x="475" y="73"/>
                </a:cxn>
                <a:cxn ang="0">
                  <a:pos x="225" y="182"/>
                </a:cxn>
                <a:cxn ang="0">
                  <a:pos x="126" y="396"/>
                </a:cxn>
              </a:cxnLst>
              <a:rect l="0" t="0" r="r" b="b"/>
              <a:pathLst>
                <a:path w="475" h="396">
                  <a:moveTo>
                    <a:pt x="126" y="396"/>
                  </a:moveTo>
                  <a:cubicBezTo>
                    <a:pt x="126" y="396"/>
                    <a:pt x="0" y="278"/>
                    <a:pt x="76" y="153"/>
                  </a:cubicBezTo>
                  <a:cubicBezTo>
                    <a:pt x="168" y="0"/>
                    <a:pt x="475" y="73"/>
                    <a:pt x="475" y="73"/>
                  </a:cubicBezTo>
                  <a:cubicBezTo>
                    <a:pt x="475" y="73"/>
                    <a:pt x="318" y="70"/>
                    <a:pt x="225" y="182"/>
                  </a:cubicBezTo>
                  <a:cubicBezTo>
                    <a:pt x="160" y="261"/>
                    <a:pt x="126" y="396"/>
                    <a:pt x="126" y="396"/>
                  </a:cubicBezTo>
                  <a:close/>
                </a:path>
              </a:pathLst>
            </a:custGeom>
            <a:gradFill>
              <a:gsLst>
                <a:gs pos="0">
                  <a:srgbClr val="2B2A52">
                    <a:alpha val="95000"/>
                  </a:srgbClr>
                </a:gs>
                <a:gs pos="100000">
                  <a:srgbClr val="76384F">
                    <a:alpha val="95000"/>
                  </a:srgbClr>
                </a:gs>
              </a:gsLst>
              <a:lin ang="0" scaled="1"/>
            </a:gradFill>
            <a:ln w="9525">
              <a:noFill/>
              <a:round/>
            </a:ln>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p:txBody>
        </p:sp>
        <p:sp>
          <p:nvSpPr>
            <p:cNvPr id="56" name="îṧḷîḋé">
              <a:extLst>
                <a:ext uri="{FF2B5EF4-FFF2-40B4-BE49-F238E27FC236}">
                  <a16:creationId xmlns:a16="http://schemas.microsoft.com/office/drawing/2014/main" id="{3A54F057-3F46-47E0-86F5-7AA5D62DC9DC}"/>
                </a:ext>
              </a:extLst>
            </p:cNvPr>
            <p:cNvSpPr/>
            <p:nvPr/>
          </p:nvSpPr>
          <p:spPr bwMode="auto">
            <a:xfrm>
              <a:off x="5371557" y="2092187"/>
              <a:ext cx="1911479" cy="1793649"/>
            </a:xfrm>
            <a:custGeom>
              <a:avLst/>
              <a:gdLst/>
              <a:ahLst/>
              <a:cxnLst>
                <a:cxn ang="0">
                  <a:pos x="0" y="157"/>
                </a:cxn>
                <a:cxn ang="0">
                  <a:pos x="215" y="33"/>
                </a:cxn>
                <a:cxn ang="0">
                  <a:pos x="414" y="388"/>
                </a:cxn>
                <a:cxn ang="0">
                  <a:pos x="234" y="184"/>
                </a:cxn>
                <a:cxn ang="0">
                  <a:pos x="0" y="157"/>
                </a:cxn>
              </a:cxnLst>
              <a:rect l="0" t="0" r="r" b="b"/>
              <a:pathLst>
                <a:path w="414" h="388">
                  <a:moveTo>
                    <a:pt x="0" y="157"/>
                  </a:moveTo>
                  <a:cubicBezTo>
                    <a:pt x="0" y="157"/>
                    <a:pt x="73" y="0"/>
                    <a:pt x="215" y="33"/>
                  </a:cubicBezTo>
                  <a:cubicBezTo>
                    <a:pt x="389" y="74"/>
                    <a:pt x="414" y="388"/>
                    <a:pt x="414" y="388"/>
                  </a:cubicBezTo>
                  <a:cubicBezTo>
                    <a:pt x="414" y="388"/>
                    <a:pt x="370" y="238"/>
                    <a:pt x="234" y="184"/>
                  </a:cubicBezTo>
                  <a:cubicBezTo>
                    <a:pt x="139" y="146"/>
                    <a:pt x="0" y="157"/>
                    <a:pt x="0" y="157"/>
                  </a:cubicBezTo>
                  <a:close/>
                </a:path>
              </a:pathLst>
            </a:custGeom>
            <a:gradFill>
              <a:gsLst>
                <a:gs pos="0">
                  <a:srgbClr val="2B2A52">
                    <a:alpha val="95000"/>
                  </a:srgbClr>
                </a:gs>
                <a:gs pos="100000">
                  <a:srgbClr val="76384F">
                    <a:alpha val="95000"/>
                  </a:srgbClr>
                </a:gs>
              </a:gsLst>
              <a:lin ang="0" scaled="1"/>
            </a:gradFill>
            <a:ln w="9525">
              <a:noFill/>
              <a:round/>
            </a:ln>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p:txBody>
        </p:sp>
        <p:sp>
          <p:nvSpPr>
            <p:cNvPr id="58" name="í$1iḑe">
              <a:extLst>
                <a:ext uri="{FF2B5EF4-FFF2-40B4-BE49-F238E27FC236}">
                  <a16:creationId xmlns:a16="http://schemas.microsoft.com/office/drawing/2014/main" id="{AB692387-00E7-4228-BFE6-6B364F4E3C53}"/>
                </a:ext>
              </a:extLst>
            </p:cNvPr>
            <p:cNvSpPr/>
            <p:nvPr/>
          </p:nvSpPr>
          <p:spPr bwMode="auto">
            <a:xfrm>
              <a:off x="6763709" y="2969371"/>
              <a:ext cx="1344145" cy="2151506"/>
            </a:xfrm>
            <a:custGeom>
              <a:avLst/>
              <a:gdLst/>
              <a:ahLst/>
              <a:cxnLst>
                <a:cxn ang="0">
                  <a:pos x="92" y="0"/>
                </a:cxn>
                <a:cxn ang="0">
                  <a:pos x="276" y="167"/>
                </a:cxn>
                <a:cxn ang="0">
                  <a:pos x="0" y="466"/>
                </a:cxn>
                <a:cxn ang="0">
                  <a:pos x="138" y="231"/>
                </a:cxn>
                <a:cxn ang="0">
                  <a:pos x="92" y="0"/>
                </a:cxn>
              </a:cxnLst>
              <a:rect l="0" t="0" r="r" b="b"/>
              <a:pathLst>
                <a:path w="291" h="466">
                  <a:moveTo>
                    <a:pt x="92" y="0"/>
                  </a:moveTo>
                  <a:cubicBezTo>
                    <a:pt x="92" y="0"/>
                    <a:pt x="264" y="21"/>
                    <a:pt x="276" y="167"/>
                  </a:cubicBezTo>
                  <a:cubicBezTo>
                    <a:pt x="291" y="345"/>
                    <a:pt x="0" y="466"/>
                    <a:pt x="0" y="466"/>
                  </a:cubicBezTo>
                  <a:cubicBezTo>
                    <a:pt x="0" y="466"/>
                    <a:pt x="129" y="377"/>
                    <a:pt x="138" y="231"/>
                  </a:cubicBezTo>
                  <a:cubicBezTo>
                    <a:pt x="144" y="129"/>
                    <a:pt x="92" y="0"/>
                    <a:pt x="92" y="0"/>
                  </a:cubicBezTo>
                  <a:close/>
                </a:path>
              </a:pathLst>
            </a:custGeom>
            <a:gradFill>
              <a:gsLst>
                <a:gs pos="0">
                  <a:srgbClr val="2B2A52">
                    <a:alpha val="95000"/>
                  </a:srgbClr>
                </a:gs>
                <a:gs pos="100000">
                  <a:srgbClr val="76384F">
                    <a:alpha val="95000"/>
                  </a:srgbClr>
                </a:gs>
              </a:gsLst>
              <a:lin ang="0" scaled="1"/>
            </a:gradFill>
            <a:ln w="9525">
              <a:noFill/>
              <a:round/>
            </a:ln>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p:txBody>
        </p:sp>
        <p:sp>
          <p:nvSpPr>
            <p:cNvPr id="59" name="íSľïḋè">
              <a:extLst>
                <a:ext uri="{FF2B5EF4-FFF2-40B4-BE49-F238E27FC236}">
                  <a16:creationId xmlns:a16="http://schemas.microsoft.com/office/drawing/2014/main" id="{904FCB6B-DAD2-4D21-BC3E-5C7F30974A25}"/>
                </a:ext>
              </a:extLst>
            </p:cNvPr>
            <p:cNvSpPr/>
            <p:nvPr/>
          </p:nvSpPr>
          <p:spPr bwMode="auto">
            <a:xfrm>
              <a:off x="5428291" y="4794975"/>
              <a:ext cx="2326070" cy="1370329"/>
            </a:xfrm>
            <a:custGeom>
              <a:avLst/>
              <a:gdLst/>
              <a:ahLst/>
              <a:cxnLst>
                <a:cxn ang="0">
                  <a:pos x="471" y="0"/>
                </a:cxn>
                <a:cxn ang="0">
                  <a:pos x="370" y="226"/>
                </a:cxn>
                <a:cxn ang="0">
                  <a:pos x="0" y="56"/>
                </a:cxn>
                <a:cxn ang="0">
                  <a:pos x="266" y="115"/>
                </a:cxn>
                <a:cxn ang="0">
                  <a:pos x="471" y="0"/>
                </a:cxn>
              </a:cxnLst>
              <a:rect l="0" t="0" r="r" b="b"/>
              <a:pathLst>
                <a:path w="504" h="296">
                  <a:moveTo>
                    <a:pt x="471" y="0"/>
                  </a:moveTo>
                  <a:cubicBezTo>
                    <a:pt x="471" y="0"/>
                    <a:pt x="504" y="170"/>
                    <a:pt x="370" y="226"/>
                  </a:cubicBezTo>
                  <a:cubicBezTo>
                    <a:pt x="205" y="296"/>
                    <a:pt x="0" y="56"/>
                    <a:pt x="0" y="56"/>
                  </a:cubicBezTo>
                  <a:cubicBezTo>
                    <a:pt x="0" y="56"/>
                    <a:pt x="124" y="151"/>
                    <a:pt x="266" y="115"/>
                  </a:cubicBezTo>
                  <a:cubicBezTo>
                    <a:pt x="365" y="89"/>
                    <a:pt x="471" y="0"/>
                    <a:pt x="471" y="0"/>
                  </a:cubicBezTo>
                  <a:close/>
                </a:path>
              </a:pathLst>
            </a:custGeom>
            <a:gradFill>
              <a:gsLst>
                <a:gs pos="0">
                  <a:srgbClr val="2B2A52">
                    <a:alpha val="95000"/>
                  </a:srgbClr>
                </a:gs>
                <a:gs pos="100000">
                  <a:srgbClr val="76384F">
                    <a:alpha val="95000"/>
                  </a:srgbClr>
                </a:gs>
              </a:gsLst>
              <a:lin ang="0" scaled="1"/>
            </a:gradFill>
            <a:ln w="9525">
              <a:noFill/>
              <a:round/>
            </a:ln>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p:txBody>
        </p:sp>
        <p:sp>
          <p:nvSpPr>
            <p:cNvPr id="61" name="ïṧļiḋê">
              <a:extLst>
                <a:ext uri="{FF2B5EF4-FFF2-40B4-BE49-F238E27FC236}">
                  <a16:creationId xmlns:a16="http://schemas.microsoft.com/office/drawing/2014/main" id="{89982B3E-7BC8-493F-B420-AC297791C6EF}"/>
                </a:ext>
              </a:extLst>
            </p:cNvPr>
            <p:cNvSpPr/>
            <p:nvPr/>
          </p:nvSpPr>
          <p:spPr bwMode="auto">
            <a:xfrm>
              <a:off x="4367813" y="3751954"/>
              <a:ext cx="1680182" cy="2374074"/>
            </a:xfrm>
            <a:custGeom>
              <a:avLst/>
              <a:gdLst/>
              <a:ahLst/>
              <a:cxnLst>
                <a:cxn ang="0">
                  <a:pos x="363" y="431"/>
                </a:cxn>
                <a:cxn ang="0">
                  <a:pos x="116" y="404"/>
                </a:cxn>
                <a:cxn ang="0">
                  <a:pos x="164" y="0"/>
                </a:cxn>
                <a:cxn ang="0">
                  <a:pos x="190" y="271"/>
                </a:cxn>
                <a:cxn ang="0">
                  <a:pos x="363" y="431"/>
                </a:cxn>
              </a:cxnLst>
              <a:rect l="0" t="0" r="r" b="b"/>
              <a:pathLst>
                <a:path w="363" h="514">
                  <a:moveTo>
                    <a:pt x="363" y="431"/>
                  </a:moveTo>
                  <a:cubicBezTo>
                    <a:pt x="363" y="431"/>
                    <a:pt x="212" y="514"/>
                    <a:pt x="116" y="404"/>
                  </a:cubicBezTo>
                  <a:cubicBezTo>
                    <a:pt x="0" y="269"/>
                    <a:pt x="164" y="0"/>
                    <a:pt x="164" y="0"/>
                  </a:cubicBezTo>
                  <a:cubicBezTo>
                    <a:pt x="164" y="0"/>
                    <a:pt x="112" y="147"/>
                    <a:pt x="190" y="271"/>
                  </a:cubicBezTo>
                  <a:cubicBezTo>
                    <a:pt x="245" y="357"/>
                    <a:pt x="363" y="431"/>
                    <a:pt x="363" y="431"/>
                  </a:cubicBezTo>
                  <a:close/>
                </a:path>
              </a:pathLst>
            </a:custGeom>
            <a:gradFill>
              <a:gsLst>
                <a:gs pos="0">
                  <a:srgbClr val="2B2A52">
                    <a:alpha val="95000"/>
                  </a:srgbClr>
                </a:gs>
                <a:gs pos="100000">
                  <a:srgbClr val="76384F">
                    <a:alpha val="95000"/>
                  </a:srgbClr>
                </a:gs>
              </a:gsLst>
              <a:lin ang="0" scaled="1"/>
            </a:gradFill>
            <a:ln w="9525">
              <a:noFill/>
              <a:round/>
            </a:ln>
          </p:spPr>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方正小标宋_GBK" panose="03000509000000000000" pitchFamily="65" charset="-122"/>
                <a:ea typeface="方正小标宋_GBK" panose="03000509000000000000" pitchFamily="65" charset="-122"/>
                <a:cs typeface="+mn-cs"/>
              </a:endParaRPr>
            </a:p>
          </p:txBody>
        </p:sp>
      </p:grpSp>
    </p:spTree>
    <p:extLst>
      <p:ext uri="{BB962C8B-B14F-4D97-AF65-F5344CB8AC3E}">
        <p14:creationId xmlns:p14="http://schemas.microsoft.com/office/powerpoint/2010/main" val="19482223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7" grpId="0"/>
      <p:bldP spid="60" grpId="0" animBg="1"/>
      <p:bldP spid="63" grpId="0"/>
      <p:bldP spid="6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24FA5D1-DBBE-BD46-6D2C-0EFD7183F515}"/>
              </a:ext>
            </a:extLst>
          </p:cNvPr>
          <p:cNvSpPr/>
          <p:nvPr/>
        </p:nvSpPr>
        <p:spPr>
          <a:xfrm>
            <a:off x="350010" y="2260310"/>
            <a:ext cx="2105200" cy="1896738"/>
          </a:xfrm>
          <a:prstGeom prst="rect">
            <a:avLst/>
          </a:prstGeom>
          <a:solidFill>
            <a:schemeClr val="accent1">
              <a:lumMod val="50000"/>
            </a:schemeClr>
          </a:solidFill>
        </p:spPr>
        <p:txBody>
          <a:bodyPr wrap="square">
            <a:spAutoFit/>
          </a:bodyPr>
          <a:lstStyle/>
          <a:p>
            <a:pPr marL="0" marR="0" lvl="0" indent="0" algn="ctr" defTabSz="914400" eaLnBrk="0" fontAlgn="base" latinLnBrk="0" hangingPunct="0">
              <a:lnSpc>
                <a:spcPct val="150000"/>
              </a:lnSpc>
              <a:spcBef>
                <a:spcPct val="0"/>
              </a:spcBef>
              <a:spcAft>
                <a:spcPct val="0"/>
              </a:spcAft>
              <a:buClrTx/>
              <a:buSzTx/>
              <a:buFontTx/>
              <a:buNone/>
              <a:tabLst/>
              <a:defRPr/>
            </a:pPr>
            <a:r>
              <a:rPr kumimoji="0" lang="zh-CN" altLang="en-US" sz="2000" b="1" i="0" u="none" strike="noStrike" kern="0" cap="none" spc="0" normalizeH="0" baseline="0" noProof="0" dirty="0">
                <a:ln>
                  <a:noFill/>
                </a:ln>
                <a:solidFill>
                  <a:schemeClr val="bg1"/>
                </a:solidFill>
                <a:effectLst/>
                <a:uLnTx/>
                <a:uFillTx/>
                <a:latin typeface="方正小标宋_GBK" panose="03000509000000000000" pitchFamily="65" charset="-122"/>
                <a:ea typeface="方正小标宋_GBK" panose="03000509000000000000" pitchFamily="65" charset="-122"/>
                <a:cs typeface="Times New Roman" panose="02020603050405020304" pitchFamily="18" charset="0"/>
              </a:rPr>
              <a:t>“毛泽东思想和中国特色社会主义理论体系概论”教材</a:t>
            </a:r>
            <a:endParaRPr kumimoji="0" lang="zh-CN" altLang="en-US" sz="1600" b="1" i="0" u="none" strike="noStrike" kern="0" cap="none" spc="0" normalizeH="0" baseline="0" noProof="0" dirty="0">
              <a:ln>
                <a:noFill/>
              </a:ln>
              <a:solidFill>
                <a:schemeClr val="bg1"/>
              </a:solidFill>
              <a:effectLst/>
              <a:uLnTx/>
              <a:uFillTx/>
            </a:endParaRPr>
          </a:p>
        </p:txBody>
      </p:sp>
      <p:grpSp>
        <p:nvGrpSpPr>
          <p:cNvPr id="3" name="组合 2">
            <a:extLst>
              <a:ext uri="{FF2B5EF4-FFF2-40B4-BE49-F238E27FC236}">
                <a16:creationId xmlns:a16="http://schemas.microsoft.com/office/drawing/2014/main" id="{D5480EC9-6300-06BA-A1E0-1E01033ABE4A}"/>
              </a:ext>
            </a:extLst>
          </p:cNvPr>
          <p:cNvGrpSpPr/>
          <p:nvPr/>
        </p:nvGrpSpPr>
        <p:grpSpPr>
          <a:xfrm>
            <a:off x="2588050" y="1095796"/>
            <a:ext cx="8969855" cy="4988555"/>
            <a:chOff x="2730092" y="3067886"/>
            <a:chExt cx="8969855" cy="2878523"/>
          </a:xfrm>
          <a:solidFill>
            <a:schemeClr val="accent1">
              <a:lumMod val="50000"/>
            </a:schemeClr>
          </a:solidFill>
        </p:grpSpPr>
        <p:grpSp>
          <p:nvGrpSpPr>
            <p:cNvPr id="4" name="PA-1022200">
              <a:extLst>
                <a:ext uri="{FF2B5EF4-FFF2-40B4-BE49-F238E27FC236}">
                  <a16:creationId xmlns:a16="http://schemas.microsoft.com/office/drawing/2014/main" id="{4D248D8F-0572-DD82-2340-5EA2E3206304}"/>
                </a:ext>
              </a:extLst>
            </p:cNvPr>
            <p:cNvGrpSpPr/>
            <p:nvPr>
              <p:custDataLst>
                <p:tags r:id="rId1"/>
              </p:custDataLst>
            </p:nvPr>
          </p:nvGrpSpPr>
          <p:grpSpPr>
            <a:xfrm>
              <a:off x="2730092" y="3499886"/>
              <a:ext cx="720000" cy="1959646"/>
              <a:chOff x="4163819" y="4040665"/>
              <a:chExt cx="720000" cy="1959646"/>
            </a:xfrm>
            <a:grpFill/>
          </p:grpSpPr>
          <p:cxnSp>
            <p:nvCxnSpPr>
              <p:cNvPr id="17" name="PA-直接连接符 4">
                <a:extLst>
                  <a:ext uri="{FF2B5EF4-FFF2-40B4-BE49-F238E27FC236}">
                    <a16:creationId xmlns:a16="http://schemas.microsoft.com/office/drawing/2014/main" id="{5E091644-DCAF-FD7C-0732-86577D181F1A}"/>
                  </a:ext>
                </a:extLst>
              </p:cNvPr>
              <p:cNvCxnSpPr>
                <a:cxnSpLocks/>
              </p:cNvCxnSpPr>
              <p:nvPr>
                <p:custDataLst>
                  <p:tags r:id="rId14"/>
                </p:custDataLst>
              </p:nvPr>
            </p:nvCxnSpPr>
            <p:spPr>
              <a:xfrm>
                <a:off x="4523819" y="4040665"/>
                <a:ext cx="0" cy="1954571"/>
              </a:xfrm>
              <a:prstGeom prst="line">
                <a:avLst/>
              </a:prstGeom>
              <a:grpFill/>
              <a:ln w="25400" cap="rnd" cmpd="sng" algn="ctr">
                <a:solidFill>
                  <a:srgbClr val="D79B6E"/>
                </a:solidFill>
                <a:prstDash val="solid"/>
                <a:round/>
              </a:ln>
              <a:effectLst/>
            </p:spPr>
          </p:cxnSp>
          <p:cxnSp>
            <p:nvCxnSpPr>
              <p:cNvPr id="18" name="PA-直接连接符 5">
                <a:extLst>
                  <a:ext uri="{FF2B5EF4-FFF2-40B4-BE49-F238E27FC236}">
                    <a16:creationId xmlns:a16="http://schemas.microsoft.com/office/drawing/2014/main" id="{11E6D821-E699-4C9C-D51A-6F99F9331F9C}"/>
                  </a:ext>
                </a:extLst>
              </p:cNvPr>
              <p:cNvCxnSpPr>
                <a:cxnSpLocks/>
              </p:cNvCxnSpPr>
              <p:nvPr>
                <p:custDataLst>
                  <p:tags r:id="rId15"/>
                </p:custDataLst>
              </p:nvPr>
            </p:nvCxnSpPr>
            <p:spPr>
              <a:xfrm flipH="1">
                <a:off x="4523819" y="4040665"/>
                <a:ext cx="360000" cy="0"/>
              </a:xfrm>
              <a:prstGeom prst="line">
                <a:avLst/>
              </a:prstGeom>
              <a:grpFill/>
              <a:ln w="25400" cap="rnd" cmpd="sng" algn="ctr">
                <a:solidFill>
                  <a:srgbClr val="D79B6E"/>
                </a:solidFill>
                <a:prstDash val="solid"/>
                <a:round/>
              </a:ln>
              <a:effectLst/>
            </p:spPr>
          </p:cxnSp>
          <p:cxnSp>
            <p:nvCxnSpPr>
              <p:cNvPr id="19" name="PA-直接连接符 6">
                <a:extLst>
                  <a:ext uri="{FF2B5EF4-FFF2-40B4-BE49-F238E27FC236}">
                    <a16:creationId xmlns:a16="http://schemas.microsoft.com/office/drawing/2014/main" id="{0EC84F77-E03D-27C5-AF69-890277319745}"/>
                  </a:ext>
                </a:extLst>
              </p:cNvPr>
              <p:cNvCxnSpPr>
                <a:cxnSpLocks/>
              </p:cNvCxnSpPr>
              <p:nvPr>
                <p:custDataLst>
                  <p:tags r:id="rId16"/>
                </p:custDataLst>
              </p:nvPr>
            </p:nvCxnSpPr>
            <p:spPr>
              <a:xfrm flipH="1">
                <a:off x="4523819" y="6000311"/>
                <a:ext cx="360000" cy="0"/>
              </a:xfrm>
              <a:prstGeom prst="line">
                <a:avLst/>
              </a:prstGeom>
              <a:grpFill/>
              <a:ln w="25400" cap="rnd" cmpd="sng" algn="ctr">
                <a:solidFill>
                  <a:srgbClr val="D79B6E"/>
                </a:solidFill>
                <a:prstDash val="solid"/>
                <a:round/>
              </a:ln>
              <a:effectLst/>
            </p:spPr>
          </p:cxnSp>
          <p:cxnSp>
            <p:nvCxnSpPr>
              <p:cNvPr id="20" name="PA-直接连接符 7">
                <a:extLst>
                  <a:ext uri="{FF2B5EF4-FFF2-40B4-BE49-F238E27FC236}">
                    <a16:creationId xmlns:a16="http://schemas.microsoft.com/office/drawing/2014/main" id="{170B41BE-9C19-5C43-4884-77F512D702B4}"/>
                  </a:ext>
                </a:extLst>
              </p:cNvPr>
              <p:cNvCxnSpPr>
                <a:cxnSpLocks/>
              </p:cNvCxnSpPr>
              <p:nvPr>
                <p:custDataLst>
                  <p:tags r:id="rId17"/>
                </p:custDataLst>
              </p:nvPr>
            </p:nvCxnSpPr>
            <p:spPr>
              <a:xfrm flipH="1">
                <a:off x="4163819" y="5020488"/>
                <a:ext cx="720000" cy="0"/>
              </a:xfrm>
              <a:prstGeom prst="line">
                <a:avLst/>
              </a:prstGeom>
              <a:grpFill/>
              <a:ln w="25400" cap="rnd" cmpd="sng" algn="ctr">
                <a:solidFill>
                  <a:srgbClr val="D79B6E"/>
                </a:solidFill>
                <a:prstDash val="solid"/>
                <a:round/>
              </a:ln>
              <a:effectLst/>
            </p:spPr>
          </p:cxnSp>
        </p:grpSp>
        <p:sp>
          <p:nvSpPr>
            <p:cNvPr id="5" name="PA-1022202">
              <a:extLst>
                <a:ext uri="{FF2B5EF4-FFF2-40B4-BE49-F238E27FC236}">
                  <a16:creationId xmlns:a16="http://schemas.microsoft.com/office/drawing/2014/main" id="{233A8045-A621-9229-7A41-F1027659AC2F}"/>
                </a:ext>
              </a:extLst>
            </p:cNvPr>
            <p:cNvSpPr/>
            <p:nvPr>
              <p:custDataLst>
                <p:tags r:id="rId2"/>
              </p:custDataLst>
            </p:nvPr>
          </p:nvSpPr>
          <p:spPr>
            <a:xfrm>
              <a:off x="3582933" y="3067886"/>
              <a:ext cx="2497142" cy="864000"/>
            </a:xfrm>
            <a:prstGeom prst="rect">
              <a:avLst/>
            </a:prstGeom>
            <a:grpFill/>
            <a:ln w="12700" cap="flat" cmpd="sng" algn="ctr">
              <a:solidFill>
                <a:srgbClr val="C00000"/>
              </a:solidFill>
              <a:prstDash val="solid"/>
              <a:miter lim="800000"/>
            </a:ln>
            <a:effectLst/>
          </p:spPr>
          <p:txBody>
            <a:bodyPr rtlCol="0" anchor="ctr"/>
            <a:lstStyle/>
            <a:p>
              <a:pPr algn="ctr">
                <a:defRPr/>
              </a:pPr>
              <a:r>
                <a:rPr lang="zh-CN" altLang="en-US" sz="2000" b="1" kern="0" dirty="0">
                  <a:solidFill>
                    <a:schemeClr val="bg1"/>
                  </a:solidFill>
                  <a:latin typeface="方正小标宋_GBK"/>
                  <a:ea typeface="方正小标宋_GBK"/>
                </a:rPr>
                <a:t>主线</a:t>
              </a:r>
            </a:p>
          </p:txBody>
        </p:sp>
        <p:sp>
          <p:nvSpPr>
            <p:cNvPr id="6" name="PA-1022203">
              <a:extLst>
                <a:ext uri="{FF2B5EF4-FFF2-40B4-BE49-F238E27FC236}">
                  <a16:creationId xmlns:a16="http://schemas.microsoft.com/office/drawing/2014/main" id="{892B83CA-9ED0-5F29-C06C-E59731626BCE}"/>
                </a:ext>
              </a:extLst>
            </p:cNvPr>
            <p:cNvSpPr/>
            <p:nvPr>
              <p:custDataLst>
                <p:tags r:id="rId3"/>
              </p:custDataLst>
            </p:nvPr>
          </p:nvSpPr>
          <p:spPr>
            <a:xfrm>
              <a:off x="3582933" y="4045171"/>
              <a:ext cx="2497142" cy="864000"/>
            </a:xfrm>
            <a:prstGeom prst="rect">
              <a:avLst/>
            </a:prstGeom>
            <a:grpFill/>
            <a:ln w="12700" cap="flat" cmpd="sng" algn="ctr">
              <a:solidFill>
                <a:srgbClr val="C00000"/>
              </a:solidFill>
              <a:prstDash val="solid"/>
              <a:miter lim="800000"/>
            </a:ln>
            <a:effectLst/>
          </p:spPr>
          <p:txBody>
            <a:bodyPr rtlCol="0" anchor="ctr"/>
            <a:lstStyle/>
            <a:p>
              <a:pPr algn="ctr">
                <a:defRPr/>
              </a:pPr>
              <a:r>
                <a:rPr lang="zh-CN" altLang="en-US" sz="2000" b="1" kern="0" dirty="0">
                  <a:solidFill>
                    <a:schemeClr val="bg1"/>
                  </a:solidFill>
                  <a:latin typeface="方正小标宋_GBK"/>
                  <a:ea typeface="方正小标宋_GBK"/>
                </a:rPr>
                <a:t>集中阐述</a:t>
              </a:r>
            </a:p>
          </p:txBody>
        </p:sp>
        <p:sp>
          <p:nvSpPr>
            <p:cNvPr id="7" name="PA-1022204">
              <a:extLst>
                <a:ext uri="{FF2B5EF4-FFF2-40B4-BE49-F238E27FC236}">
                  <a16:creationId xmlns:a16="http://schemas.microsoft.com/office/drawing/2014/main" id="{9B16D4DA-7A22-C19B-BB07-7D38DE9B6B0F}"/>
                </a:ext>
              </a:extLst>
            </p:cNvPr>
            <p:cNvSpPr/>
            <p:nvPr>
              <p:custDataLst>
                <p:tags r:id="rId4"/>
              </p:custDataLst>
            </p:nvPr>
          </p:nvSpPr>
          <p:spPr>
            <a:xfrm>
              <a:off x="3582933" y="5027956"/>
              <a:ext cx="2497142" cy="918453"/>
            </a:xfrm>
            <a:prstGeom prst="rect">
              <a:avLst/>
            </a:prstGeom>
            <a:grpFill/>
            <a:ln w="12700" cap="flat" cmpd="sng" algn="ctr">
              <a:solidFill>
                <a:srgbClr val="C00000"/>
              </a:solidFill>
              <a:prstDash val="solid"/>
              <a:miter lim="800000"/>
            </a:ln>
            <a:effectLst/>
          </p:spPr>
          <p:txBody>
            <a:bodyPr rtlCol="0" anchor="ctr"/>
            <a:lstStyle/>
            <a:p>
              <a:pPr algn="ctr">
                <a:defRPr/>
              </a:pPr>
              <a:r>
                <a:rPr lang="zh-CN" altLang="en-US" sz="2000" b="1" kern="0" dirty="0">
                  <a:solidFill>
                    <a:schemeClr val="bg1"/>
                  </a:solidFill>
                  <a:latin typeface="方正小标宋_GBK"/>
                  <a:ea typeface="方正小标宋_GBK"/>
                </a:rPr>
                <a:t>充分反映</a:t>
              </a:r>
            </a:p>
          </p:txBody>
        </p:sp>
        <p:grpSp>
          <p:nvGrpSpPr>
            <p:cNvPr id="8" name="PA-1022205">
              <a:extLst>
                <a:ext uri="{FF2B5EF4-FFF2-40B4-BE49-F238E27FC236}">
                  <a16:creationId xmlns:a16="http://schemas.microsoft.com/office/drawing/2014/main" id="{EBFFDA01-186F-3915-D9D8-39495D69B142}"/>
                </a:ext>
              </a:extLst>
            </p:cNvPr>
            <p:cNvGrpSpPr/>
            <p:nvPr>
              <p:custDataLst>
                <p:tags r:id="rId5"/>
              </p:custDataLst>
            </p:nvPr>
          </p:nvGrpSpPr>
          <p:grpSpPr>
            <a:xfrm>
              <a:off x="6218496" y="3067886"/>
              <a:ext cx="5481451" cy="864000"/>
              <a:chOff x="6180401" y="3415624"/>
              <a:chExt cx="5481451" cy="864000"/>
            </a:xfrm>
            <a:grpFill/>
          </p:grpSpPr>
          <p:sp>
            <p:nvSpPr>
              <p:cNvPr id="15" name="PA-矩形 13">
                <a:extLst>
                  <a:ext uri="{FF2B5EF4-FFF2-40B4-BE49-F238E27FC236}">
                    <a16:creationId xmlns:a16="http://schemas.microsoft.com/office/drawing/2014/main" id="{E2BE201F-B0DF-4E24-3764-61FE076522C7}"/>
                  </a:ext>
                </a:extLst>
              </p:cNvPr>
              <p:cNvSpPr/>
              <p:nvPr>
                <p:custDataLst>
                  <p:tags r:id="rId12"/>
                </p:custDataLst>
              </p:nvPr>
            </p:nvSpPr>
            <p:spPr>
              <a:xfrm>
                <a:off x="6180401" y="3415624"/>
                <a:ext cx="5481451" cy="864000"/>
              </a:xfrm>
              <a:prstGeom prst="rect">
                <a:avLst/>
              </a:prstGeom>
              <a:grpFill/>
              <a:ln w="12700" cap="flat" cmpd="sng" algn="ctr">
                <a:noFill/>
                <a:prstDash val="solid"/>
                <a:miter lim="800000"/>
              </a:ln>
              <a:effectLst/>
            </p:spPr>
            <p:txBody>
              <a:bodyPr rtlCol="0" anchor="ctr"/>
              <a:lstStyle/>
              <a:p>
                <a:pPr algn="ctr">
                  <a:defRPr/>
                </a:pPr>
                <a:endParaRPr lang="zh-CN" altLang="en-US" sz="2000" kern="0">
                  <a:solidFill>
                    <a:schemeClr val="bg1"/>
                  </a:solidFill>
                  <a:latin typeface="方正小标宋_GBK"/>
                  <a:ea typeface="方正小标宋_GBK"/>
                </a:endParaRPr>
              </a:p>
            </p:txBody>
          </p:sp>
          <p:sp>
            <p:nvSpPr>
              <p:cNvPr id="16" name="PA-矩形 14">
                <a:extLst>
                  <a:ext uri="{FF2B5EF4-FFF2-40B4-BE49-F238E27FC236}">
                    <a16:creationId xmlns:a16="http://schemas.microsoft.com/office/drawing/2014/main" id="{700CC485-E238-C9E3-211B-E3655E71B629}"/>
                  </a:ext>
                </a:extLst>
              </p:cNvPr>
              <p:cNvSpPr/>
              <p:nvPr>
                <p:custDataLst>
                  <p:tags r:id="rId13"/>
                </p:custDataLst>
              </p:nvPr>
            </p:nvSpPr>
            <p:spPr>
              <a:xfrm>
                <a:off x="6620982" y="3732187"/>
                <a:ext cx="4589127" cy="230874"/>
              </a:xfrm>
              <a:prstGeom prst="rect">
                <a:avLst/>
              </a:prstGeom>
              <a:grpFill/>
              <a:ln>
                <a:noFill/>
              </a:ln>
            </p:spPr>
            <p:txBody>
              <a:bodyPr wrap="square">
                <a:spAutoFit/>
              </a:bodyPr>
              <a:lstStyle/>
              <a:p>
                <a:pPr>
                  <a:defRPr/>
                </a:pPr>
                <a:r>
                  <a:rPr lang="zh-CN" altLang="en-US" sz="2000" kern="0" dirty="0">
                    <a:solidFill>
                      <a:schemeClr val="bg1"/>
                    </a:solidFill>
                    <a:latin typeface="方正小标宋_GBK"/>
                    <a:ea typeface="方正小标宋_GBK"/>
                  </a:rPr>
                  <a:t>马克思主义中国化</a:t>
                </a:r>
                <a:r>
                  <a:rPr lang="zh-CN" altLang="en-US" sz="2000" kern="0" dirty="0">
                    <a:solidFill>
                      <a:srgbClr val="FFFF00"/>
                    </a:solidFill>
                    <a:latin typeface="方正小标宋_GBK"/>
                    <a:ea typeface="方正小标宋_GBK"/>
                  </a:rPr>
                  <a:t>时代化</a:t>
                </a:r>
              </a:p>
            </p:txBody>
          </p:sp>
        </p:grpSp>
        <p:grpSp>
          <p:nvGrpSpPr>
            <p:cNvPr id="9" name="PA-1022206">
              <a:extLst>
                <a:ext uri="{FF2B5EF4-FFF2-40B4-BE49-F238E27FC236}">
                  <a16:creationId xmlns:a16="http://schemas.microsoft.com/office/drawing/2014/main" id="{D31A209E-6FAF-29A7-FB0E-2001F517FCF3}"/>
                </a:ext>
              </a:extLst>
            </p:cNvPr>
            <p:cNvGrpSpPr/>
            <p:nvPr>
              <p:custDataLst>
                <p:tags r:id="rId6"/>
              </p:custDataLst>
            </p:nvPr>
          </p:nvGrpSpPr>
          <p:grpSpPr>
            <a:xfrm>
              <a:off x="6212916" y="4045171"/>
              <a:ext cx="5487031" cy="864000"/>
              <a:chOff x="6174821" y="4392909"/>
              <a:chExt cx="5487031" cy="864000"/>
            </a:xfrm>
            <a:grpFill/>
          </p:grpSpPr>
          <p:sp>
            <p:nvSpPr>
              <p:cNvPr id="13" name="PA-矩形 16">
                <a:extLst>
                  <a:ext uri="{FF2B5EF4-FFF2-40B4-BE49-F238E27FC236}">
                    <a16:creationId xmlns:a16="http://schemas.microsoft.com/office/drawing/2014/main" id="{830C7247-56F5-13E2-C572-105A8A49D7E1}"/>
                  </a:ext>
                </a:extLst>
              </p:cNvPr>
              <p:cNvSpPr/>
              <p:nvPr>
                <p:custDataLst>
                  <p:tags r:id="rId10"/>
                </p:custDataLst>
              </p:nvPr>
            </p:nvSpPr>
            <p:spPr>
              <a:xfrm>
                <a:off x="6180401" y="4392909"/>
                <a:ext cx="5481451" cy="864000"/>
              </a:xfrm>
              <a:prstGeom prst="rect">
                <a:avLst/>
              </a:prstGeom>
              <a:grpFill/>
              <a:ln w="12700" cap="flat" cmpd="sng" algn="ctr">
                <a:noFill/>
                <a:prstDash val="solid"/>
                <a:miter lim="800000"/>
              </a:ln>
              <a:effectLst/>
            </p:spPr>
            <p:txBody>
              <a:bodyPr rtlCol="0" anchor="ctr"/>
              <a:lstStyle/>
              <a:p>
                <a:pPr algn="ctr">
                  <a:defRPr/>
                </a:pPr>
                <a:endParaRPr lang="zh-CN" altLang="en-US" sz="2000" kern="0">
                  <a:solidFill>
                    <a:schemeClr val="bg1"/>
                  </a:solidFill>
                  <a:latin typeface="方正小标宋_GBK"/>
                  <a:ea typeface="方正小标宋_GBK"/>
                </a:endParaRPr>
              </a:p>
            </p:txBody>
          </p:sp>
          <p:sp>
            <p:nvSpPr>
              <p:cNvPr id="14" name="PA-矩形 17">
                <a:extLst>
                  <a:ext uri="{FF2B5EF4-FFF2-40B4-BE49-F238E27FC236}">
                    <a16:creationId xmlns:a16="http://schemas.microsoft.com/office/drawing/2014/main" id="{5ED65A03-C484-503E-7746-738B83461F11}"/>
                  </a:ext>
                </a:extLst>
              </p:cNvPr>
              <p:cNvSpPr/>
              <p:nvPr>
                <p:custDataLst>
                  <p:tags r:id="rId11"/>
                </p:custDataLst>
              </p:nvPr>
            </p:nvSpPr>
            <p:spPr>
              <a:xfrm>
                <a:off x="6174821" y="4595421"/>
                <a:ext cx="5420770" cy="469295"/>
              </a:xfrm>
              <a:prstGeom prst="rect">
                <a:avLst/>
              </a:prstGeom>
              <a:grpFill/>
              <a:ln>
                <a:noFill/>
              </a:ln>
            </p:spPr>
            <p:txBody>
              <a:bodyPr wrap="square">
                <a:spAutoFit/>
              </a:bodyPr>
              <a:lstStyle/>
              <a:p>
                <a:pPr algn="just">
                  <a:lnSpc>
                    <a:spcPct val="120000"/>
                  </a:lnSpc>
                  <a:defRPr/>
                </a:pPr>
                <a:r>
                  <a:rPr lang="zh-CN" altLang="en-US" sz="2000" kern="0" dirty="0">
                    <a:solidFill>
                      <a:schemeClr val="bg1"/>
                    </a:solidFill>
                    <a:latin typeface="方正小标宋_GBK"/>
                    <a:ea typeface="方正小标宋_GBK"/>
                  </a:rPr>
                  <a:t>马克思主义中国化时代化</a:t>
                </a:r>
                <a:r>
                  <a:rPr lang="zh-CN" altLang="en-US" sz="2000" kern="0" dirty="0">
                    <a:solidFill>
                      <a:srgbClr val="FFFF00"/>
                    </a:solidFill>
                    <a:latin typeface="方正小标宋_GBK"/>
                    <a:ea typeface="方正小标宋_GBK"/>
                  </a:rPr>
                  <a:t>理论成果</a:t>
                </a:r>
                <a:r>
                  <a:rPr lang="zh-CN" altLang="en-US" sz="2000" kern="0" dirty="0">
                    <a:solidFill>
                      <a:schemeClr val="bg1"/>
                    </a:solidFill>
                    <a:latin typeface="方正小标宋_GBK"/>
                    <a:ea typeface="方正小标宋_GBK"/>
                  </a:rPr>
                  <a:t>的形成过程、主要内容、精神实质、历史地位和指导意义。</a:t>
                </a:r>
              </a:p>
            </p:txBody>
          </p:sp>
        </p:grpSp>
        <p:grpSp>
          <p:nvGrpSpPr>
            <p:cNvPr id="10" name="PA-1022207">
              <a:extLst>
                <a:ext uri="{FF2B5EF4-FFF2-40B4-BE49-F238E27FC236}">
                  <a16:creationId xmlns:a16="http://schemas.microsoft.com/office/drawing/2014/main" id="{CF3D6CFC-B6AE-2F34-9184-4B810005B6DB}"/>
                </a:ext>
              </a:extLst>
            </p:cNvPr>
            <p:cNvGrpSpPr/>
            <p:nvPr>
              <p:custDataLst>
                <p:tags r:id="rId7"/>
              </p:custDataLst>
            </p:nvPr>
          </p:nvGrpSpPr>
          <p:grpSpPr>
            <a:xfrm>
              <a:off x="6212916" y="5027955"/>
              <a:ext cx="5487031" cy="918454"/>
              <a:chOff x="6174821" y="5375693"/>
              <a:chExt cx="5487031" cy="918454"/>
            </a:xfrm>
            <a:grpFill/>
          </p:grpSpPr>
          <p:sp>
            <p:nvSpPr>
              <p:cNvPr id="11" name="PA-矩形 19">
                <a:extLst>
                  <a:ext uri="{FF2B5EF4-FFF2-40B4-BE49-F238E27FC236}">
                    <a16:creationId xmlns:a16="http://schemas.microsoft.com/office/drawing/2014/main" id="{33A3CDD3-8BA5-330D-02D8-ADFABD1FD75E}"/>
                  </a:ext>
                </a:extLst>
              </p:cNvPr>
              <p:cNvSpPr/>
              <p:nvPr>
                <p:custDataLst>
                  <p:tags r:id="rId8"/>
                </p:custDataLst>
              </p:nvPr>
            </p:nvSpPr>
            <p:spPr>
              <a:xfrm>
                <a:off x="6180401" y="5375693"/>
                <a:ext cx="5481451" cy="918454"/>
              </a:xfrm>
              <a:prstGeom prst="rect">
                <a:avLst/>
              </a:prstGeom>
              <a:grpFill/>
              <a:ln w="12700" cap="flat" cmpd="sng" algn="ctr">
                <a:noFill/>
                <a:prstDash val="solid"/>
                <a:miter lim="800000"/>
              </a:ln>
              <a:effectLst/>
            </p:spPr>
            <p:txBody>
              <a:bodyPr rtlCol="0" anchor="ctr"/>
              <a:lstStyle/>
              <a:p>
                <a:pPr algn="ctr">
                  <a:defRPr/>
                </a:pPr>
                <a:endParaRPr lang="zh-CN" altLang="en-US" sz="2000" kern="0">
                  <a:solidFill>
                    <a:schemeClr val="bg1"/>
                  </a:solidFill>
                  <a:latin typeface="方正小标宋_GBK"/>
                  <a:ea typeface="方正小标宋_GBK"/>
                </a:endParaRPr>
              </a:p>
            </p:txBody>
          </p:sp>
          <p:sp>
            <p:nvSpPr>
              <p:cNvPr id="12" name="PA-矩形 20">
                <a:extLst>
                  <a:ext uri="{FF2B5EF4-FFF2-40B4-BE49-F238E27FC236}">
                    <a16:creationId xmlns:a16="http://schemas.microsoft.com/office/drawing/2014/main" id="{781B5F55-7380-BB0C-7F0A-A9924EAC6829}"/>
                  </a:ext>
                </a:extLst>
              </p:cNvPr>
              <p:cNvSpPr/>
              <p:nvPr>
                <p:custDataLst>
                  <p:tags r:id="rId9"/>
                </p:custDataLst>
              </p:nvPr>
            </p:nvSpPr>
            <p:spPr>
              <a:xfrm>
                <a:off x="6174821" y="5475132"/>
                <a:ext cx="5481450" cy="682408"/>
              </a:xfrm>
              <a:prstGeom prst="rect">
                <a:avLst/>
              </a:prstGeom>
              <a:grpFill/>
              <a:ln>
                <a:noFill/>
              </a:ln>
            </p:spPr>
            <p:txBody>
              <a:bodyPr wrap="square">
                <a:spAutoFit/>
              </a:bodyPr>
              <a:lstStyle/>
              <a:p>
                <a:pPr algn="just">
                  <a:lnSpc>
                    <a:spcPct val="120000"/>
                  </a:lnSpc>
                  <a:defRPr/>
                </a:pPr>
                <a:r>
                  <a:rPr lang="zh-CN" altLang="en-US" sz="2000" kern="0" dirty="0">
                    <a:solidFill>
                      <a:schemeClr val="bg1"/>
                    </a:solidFill>
                    <a:latin typeface="方正小标宋_GBK"/>
                    <a:ea typeface="方正小标宋_GBK"/>
                  </a:rPr>
                  <a:t>中国共产党不断推进马克思主义基本原理</a:t>
                </a:r>
                <a:r>
                  <a:rPr lang="zh-CN" altLang="en-US" sz="2000" kern="0" dirty="0">
                    <a:solidFill>
                      <a:srgbClr val="FFFF00"/>
                    </a:solidFill>
                    <a:latin typeface="方正小标宋_GBK"/>
                    <a:ea typeface="方正小标宋_GBK"/>
                  </a:rPr>
                  <a:t>同中国具体实际相结合、同中华优秀传统文化相结合</a:t>
                </a:r>
                <a:r>
                  <a:rPr lang="zh-CN" altLang="en-US" sz="2000" kern="0" dirty="0">
                    <a:solidFill>
                      <a:schemeClr val="bg1"/>
                    </a:solidFill>
                    <a:latin typeface="方正小标宋_GBK"/>
                    <a:ea typeface="方正小标宋_GBK"/>
                  </a:rPr>
                  <a:t>的历史进程和基本经验</a:t>
                </a:r>
              </a:p>
            </p:txBody>
          </p:sp>
        </p:grpSp>
      </p:grpSp>
      <p:sp>
        <p:nvSpPr>
          <p:cNvPr id="21" name="文本框 20">
            <a:extLst>
              <a:ext uri="{FF2B5EF4-FFF2-40B4-BE49-F238E27FC236}">
                <a16:creationId xmlns:a16="http://schemas.microsoft.com/office/drawing/2014/main" id="{CA21F9AC-C914-D094-5747-59D359AB8F1F}"/>
              </a:ext>
            </a:extLst>
          </p:cNvPr>
          <p:cNvSpPr txBox="1"/>
          <p:nvPr/>
        </p:nvSpPr>
        <p:spPr>
          <a:xfrm>
            <a:off x="-219959" y="85986"/>
            <a:ext cx="631595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3600" b="1" dirty="0">
                <a:solidFill>
                  <a:srgbClr val="0033B5"/>
                </a:solidFill>
                <a:latin typeface="方正小标宋_GBK" panose="03000509000000000000" pitchFamily="65" charset="-122"/>
                <a:ea typeface="方正小标宋_GBK" panose="03000509000000000000" pitchFamily="65" charset="-122"/>
              </a:rPr>
              <a:t>课程基本要求</a:t>
            </a:r>
            <a:endParaRPr kumimoji="0" lang="zh-CN" altLang="en-US" sz="36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endParaRPr>
          </a:p>
        </p:txBody>
      </p:sp>
    </p:spTree>
    <p:extLst>
      <p:ext uri="{BB962C8B-B14F-4D97-AF65-F5344CB8AC3E}">
        <p14:creationId xmlns:p14="http://schemas.microsoft.com/office/powerpoint/2010/main" val="1323117830"/>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7231114-B347-4B7D-868A-58E9024EC6A2}"/>
              </a:ext>
            </a:extLst>
          </p:cNvPr>
          <p:cNvSpPr txBox="1"/>
          <p:nvPr/>
        </p:nvSpPr>
        <p:spPr>
          <a:xfrm>
            <a:off x="-219959" y="85986"/>
            <a:ext cx="6315959"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3600" b="1" dirty="0">
                <a:solidFill>
                  <a:srgbClr val="0033B5"/>
                </a:solidFill>
                <a:latin typeface="方正小标宋_GBK" panose="03000509000000000000" pitchFamily="65" charset="-122"/>
                <a:ea typeface="方正小标宋_GBK" panose="03000509000000000000" pitchFamily="65" charset="-122"/>
              </a:rPr>
              <a:t>课程基本目标</a:t>
            </a:r>
            <a:endParaRPr kumimoji="0" lang="zh-CN" altLang="en-US" sz="3600" b="1" i="0" u="none" strike="noStrike" kern="1200" cap="none" spc="0" normalizeH="0" baseline="0" noProof="0" dirty="0">
              <a:ln>
                <a:noFill/>
              </a:ln>
              <a:solidFill>
                <a:srgbClr val="0033B5"/>
              </a:solidFill>
              <a:effectLst/>
              <a:uLnTx/>
              <a:uFillTx/>
              <a:latin typeface="方正小标宋_GBK" panose="03000509000000000000" pitchFamily="65" charset="-122"/>
              <a:ea typeface="方正小标宋_GBK" panose="03000509000000000000" pitchFamily="65" charset="-122"/>
            </a:endParaRPr>
          </a:p>
        </p:txBody>
      </p:sp>
      <p:sp>
        <p:nvSpPr>
          <p:cNvPr id="3" name="文本框 2"/>
          <p:cNvSpPr txBox="1"/>
          <p:nvPr/>
        </p:nvSpPr>
        <p:spPr>
          <a:xfrm>
            <a:off x="0" y="1224628"/>
            <a:ext cx="12192000" cy="4702185"/>
          </a:xfrm>
          <a:prstGeom prst="rect">
            <a:avLst/>
          </a:prstGeom>
          <a:noFill/>
          <a:ln w="38100">
            <a:noFill/>
          </a:ln>
        </p:spPr>
        <p:txBody>
          <a:bodyPr wrap="square" rtlCol="0">
            <a:spAutoFit/>
          </a:bodyPr>
          <a:lstStyle/>
          <a:p>
            <a:pPr marL="457200" indent="-457200">
              <a:lnSpc>
                <a:spcPct val="150000"/>
              </a:lnSpc>
              <a:spcBef>
                <a:spcPts val="600"/>
              </a:spcBef>
              <a:spcAft>
                <a:spcPts val="600"/>
              </a:spcAft>
              <a:buFont typeface="Wingdings" panose="05000000000000000000" pitchFamily="2" charset="2"/>
              <a:buChar char="Ø"/>
            </a:pPr>
            <a:r>
              <a:rPr lang="zh-CN" altLang="en-US" sz="2600" b="1" dirty="0">
                <a:solidFill>
                  <a:srgbClr val="0033B5"/>
                </a:solidFill>
                <a:latin typeface="方正小标宋_GBK" panose="03000509000000000000" pitchFamily="65" charset="-122"/>
                <a:ea typeface="方正小标宋_GBK" panose="03000509000000000000" pitchFamily="65" charset="-122"/>
              </a:rPr>
              <a:t>第一：对中国共产党领导人民进行革命、建设、改革的历史进程、历史变革、历史成就有</a:t>
            </a:r>
            <a:r>
              <a:rPr lang="zh-CN" altLang="en-US" sz="2600" b="1" dirty="0">
                <a:solidFill>
                  <a:srgbClr val="C00000"/>
                </a:solidFill>
                <a:latin typeface="方正小标宋_GBK" panose="03000509000000000000" pitchFamily="65" charset="-122"/>
                <a:ea typeface="方正小标宋_GBK" panose="03000509000000000000" pitchFamily="65" charset="-122"/>
              </a:rPr>
              <a:t>更加全面的了解</a:t>
            </a:r>
            <a:r>
              <a:rPr lang="zh-CN" altLang="en-US" sz="2600" b="1" dirty="0">
                <a:solidFill>
                  <a:srgbClr val="0033B5"/>
                </a:solidFill>
                <a:latin typeface="方正小标宋_GBK" panose="03000509000000000000" pitchFamily="65" charset="-122"/>
                <a:ea typeface="方正小标宋_GBK" panose="03000509000000000000" pitchFamily="65" charset="-122"/>
              </a:rPr>
              <a:t>；</a:t>
            </a:r>
            <a:endParaRPr lang="en-US" altLang="zh-CN" sz="2600" b="1" dirty="0">
              <a:solidFill>
                <a:srgbClr val="0033B5"/>
              </a:solidFill>
              <a:latin typeface="方正小标宋_GBK" panose="03000509000000000000" pitchFamily="65" charset="-122"/>
              <a:ea typeface="方正小标宋_GBK" panose="03000509000000000000" pitchFamily="65" charset="-122"/>
            </a:endParaRPr>
          </a:p>
          <a:p>
            <a:pPr marL="457200" indent="-457200">
              <a:lnSpc>
                <a:spcPct val="150000"/>
              </a:lnSpc>
              <a:spcBef>
                <a:spcPts val="600"/>
              </a:spcBef>
              <a:spcAft>
                <a:spcPts val="600"/>
              </a:spcAft>
              <a:buFont typeface="Wingdings" panose="05000000000000000000" pitchFamily="2" charset="2"/>
              <a:buChar char="Ø"/>
            </a:pPr>
            <a:r>
              <a:rPr lang="zh-CN" altLang="en-US" sz="2600" b="1" dirty="0">
                <a:solidFill>
                  <a:srgbClr val="0033B5"/>
                </a:solidFill>
                <a:latin typeface="方正小标宋_GBK" panose="03000509000000000000" pitchFamily="65" charset="-122"/>
                <a:ea typeface="方正小标宋_GBK" panose="03000509000000000000" pitchFamily="65" charset="-122"/>
              </a:rPr>
              <a:t>第二：对中国共产党坚持把马克思主义基本原理同中国具体实际相结合、同中华优秀传统文化相结合，不断推进马克思主义中国化时代化有</a:t>
            </a:r>
            <a:r>
              <a:rPr lang="zh-CN" altLang="en-US" sz="2600" b="1" dirty="0">
                <a:solidFill>
                  <a:srgbClr val="C00000"/>
                </a:solidFill>
                <a:latin typeface="方正小标宋_GBK" panose="03000509000000000000" pitchFamily="65" charset="-122"/>
                <a:ea typeface="方正小标宋_GBK" panose="03000509000000000000" pitchFamily="65" charset="-122"/>
              </a:rPr>
              <a:t>更加深刻的理解</a:t>
            </a:r>
            <a:r>
              <a:rPr lang="zh-CN" altLang="en-US" sz="2600" b="1" dirty="0">
                <a:solidFill>
                  <a:srgbClr val="0033B5"/>
                </a:solidFill>
                <a:latin typeface="方正小标宋_GBK" panose="03000509000000000000" pitchFamily="65" charset="-122"/>
                <a:ea typeface="方正小标宋_GBK" panose="03000509000000000000" pitchFamily="65" charset="-122"/>
              </a:rPr>
              <a:t>；</a:t>
            </a:r>
            <a:endParaRPr lang="en-US" altLang="zh-CN" sz="2600" b="1" dirty="0">
              <a:solidFill>
                <a:srgbClr val="0033B5"/>
              </a:solidFill>
              <a:latin typeface="方正小标宋_GBK" panose="03000509000000000000" pitchFamily="65" charset="-122"/>
              <a:ea typeface="方正小标宋_GBK" panose="03000509000000000000" pitchFamily="65" charset="-122"/>
            </a:endParaRPr>
          </a:p>
          <a:p>
            <a:pPr marL="457200" indent="-457200">
              <a:lnSpc>
                <a:spcPct val="150000"/>
              </a:lnSpc>
              <a:spcBef>
                <a:spcPts val="600"/>
              </a:spcBef>
              <a:spcAft>
                <a:spcPts val="600"/>
              </a:spcAft>
              <a:buFont typeface="Wingdings" panose="05000000000000000000" pitchFamily="2" charset="2"/>
              <a:buChar char="Ø"/>
            </a:pPr>
            <a:r>
              <a:rPr lang="zh-CN" altLang="en-US" sz="2600" b="1" dirty="0">
                <a:solidFill>
                  <a:srgbClr val="0033B5"/>
                </a:solidFill>
                <a:latin typeface="方正小标宋_GBK" panose="03000509000000000000" pitchFamily="65" charset="-122"/>
                <a:ea typeface="方正小标宋_GBK" panose="03000509000000000000" pitchFamily="65" charset="-122"/>
              </a:rPr>
              <a:t>第三：对马克思主义中国化时代化进程中形成的理论成果有</a:t>
            </a:r>
            <a:r>
              <a:rPr lang="zh-CN" altLang="en-US" sz="2600" b="1" dirty="0">
                <a:solidFill>
                  <a:srgbClr val="C00000"/>
                </a:solidFill>
                <a:latin typeface="方正小标宋_GBK" panose="03000509000000000000" pitchFamily="65" charset="-122"/>
                <a:ea typeface="方正小标宋_GBK" panose="03000509000000000000" pitchFamily="65" charset="-122"/>
              </a:rPr>
              <a:t>更加准确的把握</a:t>
            </a:r>
            <a:r>
              <a:rPr lang="zh-CN" altLang="en-US" sz="2600" b="1" dirty="0">
                <a:solidFill>
                  <a:srgbClr val="0033B5"/>
                </a:solidFill>
                <a:latin typeface="方正小标宋_GBK" panose="03000509000000000000" pitchFamily="65" charset="-122"/>
                <a:ea typeface="方正小标宋_GBK" panose="03000509000000000000" pitchFamily="65" charset="-122"/>
              </a:rPr>
              <a:t>；</a:t>
            </a:r>
            <a:endParaRPr lang="en-US" altLang="zh-CN" sz="2600" b="1" dirty="0">
              <a:solidFill>
                <a:srgbClr val="0033B5"/>
              </a:solidFill>
              <a:latin typeface="方正小标宋_GBK" panose="03000509000000000000" pitchFamily="65" charset="-122"/>
              <a:ea typeface="方正小标宋_GBK" panose="03000509000000000000" pitchFamily="65" charset="-122"/>
            </a:endParaRPr>
          </a:p>
          <a:p>
            <a:pPr marL="457200" indent="-457200">
              <a:lnSpc>
                <a:spcPct val="150000"/>
              </a:lnSpc>
              <a:spcBef>
                <a:spcPts val="600"/>
              </a:spcBef>
              <a:spcAft>
                <a:spcPts val="600"/>
              </a:spcAft>
              <a:buFont typeface="Wingdings" panose="05000000000000000000" pitchFamily="2" charset="2"/>
              <a:buChar char="Ø"/>
            </a:pPr>
            <a:r>
              <a:rPr lang="zh-CN" altLang="en-US" sz="2600" b="1" dirty="0">
                <a:solidFill>
                  <a:srgbClr val="0033B5"/>
                </a:solidFill>
                <a:latin typeface="方正小标宋_GBK" panose="03000509000000000000" pitchFamily="65" charset="-122"/>
                <a:ea typeface="方正小标宋_GBK" panose="03000509000000000000" pitchFamily="65" charset="-122"/>
              </a:rPr>
              <a:t>第四：对运用马克思主义立场、观点和方法认识问题、分析问题和解决问题的能力有</a:t>
            </a:r>
            <a:r>
              <a:rPr lang="zh-CN" altLang="en-US" sz="2600" b="1" dirty="0">
                <a:solidFill>
                  <a:srgbClr val="C00000"/>
                </a:solidFill>
                <a:latin typeface="方正小标宋_GBK" panose="03000509000000000000" pitchFamily="65" charset="-122"/>
                <a:ea typeface="方正小标宋_GBK" panose="03000509000000000000" pitchFamily="65" charset="-122"/>
              </a:rPr>
              <a:t>更加明显的提升</a:t>
            </a:r>
            <a:r>
              <a:rPr lang="zh-CN" altLang="en-US" sz="2600" b="1" dirty="0">
                <a:solidFill>
                  <a:srgbClr val="0033B5"/>
                </a:solidFill>
                <a:latin typeface="方正小标宋_GBK" panose="03000509000000000000" pitchFamily="65" charset="-122"/>
                <a:ea typeface="方正小标宋_GBK" panose="03000509000000000000" pitchFamily="65" charset="-122"/>
              </a:rPr>
              <a:t>。</a:t>
            </a:r>
            <a:endParaRPr lang="en-US" altLang="zh-CN" sz="2600" b="1" dirty="0">
              <a:solidFill>
                <a:srgbClr val="0033B5"/>
              </a:solidFill>
              <a:latin typeface="方正小标宋_GBK" panose="03000509000000000000" pitchFamily="65" charset="-122"/>
              <a:ea typeface="方正小标宋_GBK" panose="03000509000000000000" pitchFamily="65" charset="-122"/>
            </a:endParaRPr>
          </a:p>
        </p:txBody>
      </p:sp>
    </p:spTree>
    <p:extLst>
      <p:ext uri="{BB962C8B-B14F-4D97-AF65-F5344CB8AC3E}">
        <p14:creationId xmlns:p14="http://schemas.microsoft.com/office/powerpoint/2010/main" val="1162196269"/>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2438177973"/>
              </p:ext>
            </p:extLst>
          </p:nvPr>
        </p:nvGraphicFramePr>
        <p:xfrm>
          <a:off x="808383" y="954157"/>
          <a:ext cx="9872869" cy="5234600"/>
        </p:xfrm>
        <a:graphic>
          <a:graphicData uri="http://schemas.openxmlformats.org/drawingml/2006/table">
            <a:tbl>
              <a:tblPr>
                <a:tableStyleId>{5C22544A-7EE6-4342-B048-85BDC9FD1C3A}</a:tableStyleId>
              </a:tblPr>
              <a:tblGrid>
                <a:gridCol w="6450909">
                  <a:extLst>
                    <a:ext uri="{9D8B030D-6E8A-4147-A177-3AD203B41FA5}">
                      <a16:colId xmlns:a16="http://schemas.microsoft.com/office/drawing/2014/main" val="20000"/>
                    </a:ext>
                  </a:extLst>
                </a:gridCol>
                <a:gridCol w="3421960">
                  <a:extLst>
                    <a:ext uri="{9D8B030D-6E8A-4147-A177-3AD203B41FA5}">
                      <a16:colId xmlns:a16="http://schemas.microsoft.com/office/drawing/2014/main" val="20001"/>
                    </a:ext>
                  </a:extLst>
                </a:gridCol>
              </a:tblGrid>
              <a:tr h="448700">
                <a:tc>
                  <a:txBody>
                    <a:bodyPr/>
                    <a:lstStyle/>
                    <a:p>
                      <a:pPr algn="ctr" fontAlgn="ctr">
                        <a:lnSpc>
                          <a:spcPct val="150000"/>
                        </a:lnSpc>
                      </a:pPr>
                      <a:r>
                        <a:rPr lang="zh-CN" altLang="en-US" sz="1800" u="none" strike="noStrike" dirty="0">
                          <a:effectLst/>
                          <a:latin typeface="方正小标宋_GBK" panose="03000509000000000000" pitchFamily="65" charset="-122"/>
                          <a:ea typeface="方正小标宋_GBK" panose="03000509000000000000" pitchFamily="65" charset="-122"/>
                        </a:rPr>
                        <a:t>专题（拟）</a:t>
                      </a:r>
                      <a:endParaRPr lang="zh-CN" altLang="en-US" sz="18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60000"/>
                        <a:lumOff val="40000"/>
                      </a:schemeClr>
                    </a:solidFill>
                  </a:tcPr>
                </a:tc>
                <a:tc>
                  <a:txBody>
                    <a:bodyPr/>
                    <a:lstStyle/>
                    <a:p>
                      <a:pPr algn="ctr" fontAlgn="ctr">
                        <a:lnSpc>
                          <a:spcPct val="150000"/>
                        </a:lnSpc>
                      </a:pPr>
                      <a:r>
                        <a:rPr lang="zh-CN" altLang="en-US" sz="1800" u="none" strike="noStrike" dirty="0">
                          <a:effectLst/>
                          <a:latin typeface="方正小标宋_GBK" panose="03000509000000000000" pitchFamily="65" charset="-122"/>
                          <a:ea typeface="方正小标宋_GBK" panose="03000509000000000000" pitchFamily="65" charset="-122"/>
                        </a:rPr>
                        <a:t>授课教师</a:t>
                      </a:r>
                      <a:endParaRPr lang="zh-CN" altLang="en-US" sz="18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60000"/>
                        <a:lumOff val="40000"/>
                      </a:schemeClr>
                    </a:solidFill>
                  </a:tcPr>
                </a:tc>
                <a:extLst>
                  <a:ext uri="{0D108BD9-81ED-4DB2-BD59-A6C34878D82A}">
                    <a16:rowId xmlns:a16="http://schemas.microsoft.com/office/drawing/2014/main" val="10000"/>
                  </a:ext>
                </a:extLst>
              </a:tr>
              <a:tr h="398825">
                <a:tc>
                  <a:txBody>
                    <a:bodyPr/>
                    <a:lstStyle/>
                    <a:p>
                      <a:pPr algn="ctr" fontAlgn="b">
                        <a:lnSpc>
                          <a:spcPct val="150000"/>
                        </a:lnSpc>
                      </a:pP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课程导论：</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马克思主义中国化时代化的历史进程与理论成果</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01"/>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毛泽东思想形成发展及其历史地位</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2"/>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新民主主义革命理论及其真理力量</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3"/>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毛泽东从新民主主义向社会主义转变的思想</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4"/>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毛泽东对社会主义建设道路的理论探索历程</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5"/>
                  </a:ext>
                </a:extLst>
              </a:tr>
              <a:tr h="398825">
                <a:tc>
                  <a:txBody>
                    <a:bodyPr/>
                    <a:lstStyle/>
                    <a:p>
                      <a:pPr>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中国特色社会主义理论体系的形成发展</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zh-CN" sz="1600" kern="1200" dirty="0">
                        <a:solidFill>
                          <a:schemeClr val="dk1"/>
                        </a:solidFill>
                        <a:effectLst/>
                        <a:latin typeface="方正小标宋_GBK" panose="03000509000000000000" pitchFamily="65" charset="-122"/>
                        <a:ea typeface="方正小标宋_GBK" panose="03000509000000000000" pitchFamily="65" charset="-122"/>
                        <a:cs typeface="+mn-cs"/>
                      </a:endParaRP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06"/>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共识凝聚与社会主义初级阶段现代化的理论成果</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7"/>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改革开放理论与新时期世界历史的中国出场</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08"/>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世界社会主义格局突变与社会主义中国走向</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21</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世纪的时代课题</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09"/>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三个代表”重要思想的政党立场与理论阐发</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10"/>
                  </a:ext>
                </a:extLst>
              </a:tr>
              <a:tr h="398825">
                <a:tc>
                  <a:txBody>
                    <a:bodyPr/>
                    <a:lstStyle/>
                    <a:p>
                      <a:pPr algn="ctr" fontAlgn="b">
                        <a:lnSpc>
                          <a:spcPct val="150000"/>
                        </a:lnSpc>
                      </a:pP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科学发展观”的时代发展与理论切中</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endPar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endParaRPr>
                    </a:p>
                  </a:txBody>
                  <a:tcPr marL="6350" marR="6350" marT="6350" marB="0" anchor="ctr" anchorCtr="1">
                    <a:solidFill>
                      <a:schemeClr val="accent1">
                        <a:lumMod val="40000"/>
                        <a:lumOff val="6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40000"/>
                        <a:lumOff val="60000"/>
                      </a:schemeClr>
                    </a:solidFill>
                  </a:tcPr>
                </a:tc>
                <a:extLst>
                  <a:ext uri="{0D108BD9-81ED-4DB2-BD59-A6C34878D82A}">
                    <a16:rowId xmlns:a16="http://schemas.microsoft.com/office/drawing/2014/main" val="10011"/>
                  </a:ext>
                </a:extLst>
              </a:tr>
              <a:tr h="398825">
                <a:tc>
                  <a:txBody>
                    <a:bodyPr/>
                    <a:lstStyle/>
                    <a:p>
                      <a:pPr algn="ctr" fontAlgn="b">
                        <a:lnSpc>
                          <a:spcPct val="150000"/>
                        </a:lnSpc>
                      </a:pP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课程总结：</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r>
                        <a:rPr lang="zh-CN" altLang="en-US" sz="1600" kern="1200" dirty="0">
                          <a:solidFill>
                            <a:schemeClr val="dk1"/>
                          </a:solidFill>
                          <a:effectLst/>
                          <a:latin typeface="方正小标宋_GBK" panose="03000509000000000000" pitchFamily="65" charset="-122"/>
                          <a:ea typeface="方正小标宋_GBK" panose="03000509000000000000" pitchFamily="65" charset="-122"/>
                          <a:cs typeface="+mn-cs"/>
                        </a:rPr>
                        <a:t>不断谱写马克思主义中国化时代化新篇章</a:t>
                      </a:r>
                      <a:r>
                        <a:rPr lang="en-US" altLang="zh-CN" sz="1600" kern="1200" dirty="0">
                          <a:solidFill>
                            <a:schemeClr val="dk1"/>
                          </a:solidFill>
                          <a:effectLst/>
                          <a:latin typeface="方正小标宋_GBK" panose="03000509000000000000" pitchFamily="65" charset="-122"/>
                          <a:ea typeface="方正小标宋_GBK" panose="03000509000000000000" pitchFamily="65" charset="-122"/>
                          <a:cs typeface="+mn-cs"/>
                        </a:rPr>
                        <a:t>》</a:t>
                      </a:r>
                    </a:p>
                  </a:txBody>
                  <a:tcPr marL="6350" marR="6350" marT="6350" marB="0" anchor="ctr" anchorCtr="1">
                    <a:solidFill>
                      <a:schemeClr val="accent1">
                        <a:lumMod val="20000"/>
                        <a:lumOff val="80000"/>
                      </a:schemeClr>
                    </a:solidFill>
                  </a:tcPr>
                </a:tc>
                <a:tc>
                  <a:txBody>
                    <a:bodyPr/>
                    <a:lstStyle/>
                    <a:p>
                      <a:pPr algn="ctr" fontAlgn="b">
                        <a:lnSpc>
                          <a:spcPct val="150000"/>
                        </a:lnSpc>
                      </a:pPr>
                      <a:r>
                        <a:rPr lang="zh-CN" altLang="en-US" sz="1400" b="0" i="0" u="none" strike="noStrike" dirty="0">
                          <a:solidFill>
                            <a:srgbClr val="000000"/>
                          </a:solidFill>
                          <a:effectLst/>
                          <a:latin typeface="方正小标宋_GBK" panose="03000509000000000000" pitchFamily="65" charset="-122"/>
                          <a:ea typeface="方正小标宋_GBK" panose="03000509000000000000" pitchFamily="65" charset="-122"/>
                        </a:rPr>
                        <a:t>赵永帅</a:t>
                      </a:r>
                    </a:p>
                  </a:txBody>
                  <a:tcPr marL="6350" marR="6350" marT="6350" marB="0" anchor="ctr" anchorCtr="1">
                    <a:solidFill>
                      <a:schemeClr val="accent1">
                        <a:lumMod val="20000"/>
                        <a:lumOff val="80000"/>
                      </a:schemeClr>
                    </a:solidFill>
                  </a:tcPr>
                </a:tc>
                <a:extLst>
                  <a:ext uri="{0D108BD9-81ED-4DB2-BD59-A6C34878D82A}">
                    <a16:rowId xmlns:a16="http://schemas.microsoft.com/office/drawing/2014/main" val="10012"/>
                  </a:ext>
                </a:extLst>
              </a:tr>
            </a:tbl>
          </a:graphicData>
        </a:graphic>
      </p:graphicFrame>
      <p:sp>
        <p:nvSpPr>
          <p:cNvPr id="3" name="文本框 2"/>
          <p:cNvSpPr txBox="1"/>
          <p:nvPr/>
        </p:nvSpPr>
        <p:spPr>
          <a:xfrm>
            <a:off x="1232922" y="184819"/>
            <a:ext cx="5403852"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094BB7"/>
                </a:solidFill>
                <a:effectLst/>
                <a:uLnTx/>
                <a:uFillTx/>
                <a:latin typeface="方正小标宋_GBK" panose="03000509000000000000" pitchFamily="65" charset="-122"/>
                <a:ea typeface="方正小标宋_GBK" panose="03000509000000000000" pitchFamily="65" charset="-122"/>
              </a:rPr>
              <a:t>专题设置与主讲教师</a:t>
            </a:r>
          </a:p>
        </p:txBody>
      </p:sp>
    </p:spTree>
    <p:extLst>
      <p:ext uri="{BB962C8B-B14F-4D97-AF65-F5344CB8AC3E}">
        <p14:creationId xmlns:p14="http://schemas.microsoft.com/office/powerpoint/2010/main" val="2377275084"/>
      </p:ext>
    </p:extLst>
  </p:cSld>
  <p:clrMapOvr>
    <a:masterClrMapping/>
  </p:clrMapOvr>
  <p:transition spd="slow"/>
</p:sld>
</file>

<file path=ppt/tags/tag1.xml><?xml version="1.0" encoding="utf-8"?>
<p:tagLst xmlns:a="http://schemas.openxmlformats.org/drawingml/2006/main" xmlns:r="http://schemas.openxmlformats.org/officeDocument/2006/relationships" xmlns:p="http://schemas.openxmlformats.org/presentationml/2006/main">
  <p:tag name="ISLIDE.VECTOR" val="#186235;"/>
</p:tagLst>
</file>

<file path=ppt/tags/tag10.xml><?xml version="1.0" encoding="utf-8"?>
<p:tagLst xmlns:a="http://schemas.openxmlformats.org/drawingml/2006/main" xmlns:r="http://schemas.openxmlformats.org/officeDocument/2006/relationships" xmlns:p="http://schemas.openxmlformats.org/presentationml/2006/main">
  <p:tag name="PA" val="v5.2.9"/>
</p:tagLst>
</file>

<file path=ppt/tags/tag11.xml><?xml version="1.0" encoding="utf-8"?>
<p:tagLst xmlns:a="http://schemas.openxmlformats.org/drawingml/2006/main" xmlns:r="http://schemas.openxmlformats.org/officeDocument/2006/relationships" xmlns:p="http://schemas.openxmlformats.org/presentationml/2006/main">
  <p:tag name="PA" val="v5.2.9"/>
</p:tagLst>
</file>

<file path=ppt/tags/tag12.xml><?xml version="1.0" encoding="utf-8"?>
<p:tagLst xmlns:a="http://schemas.openxmlformats.org/drawingml/2006/main" xmlns:r="http://schemas.openxmlformats.org/officeDocument/2006/relationships" xmlns:p="http://schemas.openxmlformats.org/presentationml/2006/main">
  <p:tag name="PA" val="v5.2.9"/>
</p:tagLst>
</file>

<file path=ppt/tags/tag13.xml><?xml version="1.0" encoding="utf-8"?>
<p:tagLst xmlns:a="http://schemas.openxmlformats.org/drawingml/2006/main" xmlns:r="http://schemas.openxmlformats.org/officeDocument/2006/relationships" xmlns:p="http://schemas.openxmlformats.org/presentationml/2006/main">
  <p:tag name="PA" val="v5.2.9"/>
</p:tagLst>
</file>

<file path=ppt/tags/tag14.xml><?xml version="1.0" encoding="utf-8"?>
<p:tagLst xmlns:a="http://schemas.openxmlformats.org/drawingml/2006/main" xmlns:r="http://schemas.openxmlformats.org/officeDocument/2006/relationships" xmlns:p="http://schemas.openxmlformats.org/presentationml/2006/main">
  <p:tag name="PA" val="v5.2.9"/>
</p:tagLst>
</file>

<file path=ppt/tags/tag15.xml><?xml version="1.0" encoding="utf-8"?>
<p:tagLst xmlns:a="http://schemas.openxmlformats.org/drawingml/2006/main" xmlns:r="http://schemas.openxmlformats.org/officeDocument/2006/relationships" xmlns:p="http://schemas.openxmlformats.org/presentationml/2006/main">
  <p:tag name="PA" val="v5.2.9"/>
</p:tagLst>
</file>

<file path=ppt/tags/tag16.xml><?xml version="1.0" encoding="utf-8"?>
<p:tagLst xmlns:a="http://schemas.openxmlformats.org/drawingml/2006/main" xmlns:r="http://schemas.openxmlformats.org/officeDocument/2006/relationships" xmlns:p="http://schemas.openxmlformats.org/presentationml/2006/main">
  <p:tag name="PA" val="v5.2.9"/>
</p:tagLst>
</file>

<file path=ppt/tags/tag17.xml><?xml version="1.0" encoding="utf-8"?>
<p:tagLst xmlns:a="http://schemas.openxmlformats.org/drawingml/2006/main" xmlns:r="http://schemas.openxmlformats.org/officeDocument/2006/relationships" xmlns:p="http://schemas.openxmlformats.org/presentationml/2006/main">
  <p:tag name="PA" val="v5.2.9"/>
</p:tagLst>
</file>

<file path=ppt/tags/tag18.xml><?xml version="1.0" encoding="utf-8"?>
<p:tagLst xmlns:a="http://schemas.openxmlformats.org/drawingml/2006/main" xmlns:r="http://schemas.openxmlformats.org/officeDocument/2006/relationships" xmlns:p="http://schemas.openxmlformats.org/presentationml/2006/main">
  <p:tag name="PA" val="v5.2.9"/>
</p:tagLst>
</file>

<file path=ppt/tags/tag2.xml><?xml version="1.0" encoding="utf-8"?>
<p:tagLst xmlns:a="http://schemas.openxmlformats.org/drawingml/2006/main" xmlns:r="http://schemas.openxmlformats.org/officeDocument/2006/relationships" xmlns:p="http://schemas.openxmlformats.org/presentationml/2006/main">
  <p:tag name="PA" val="v5.2.9"/>
</p:tagLst>
</file>

<file path=ppt/tags/tag3.xml><?xml version="1.0" encoding="utf-8"?>
<p:tagLst xmlns:a="http://schemas.openxmlformats.org/drawingml/2006/main" xmlns:r="http://schemas.openxmlformats.org/officeDocument/2006/relationships" xmlns:p="http://schemas.openxmlformats.org/presentationml/2006/main">
  <p:tag name="PA" val="v5.2.9"/>
</p:tagLst>
</file>

<file path=ppt/tags/tag4.xml><?xml version="1.0" encoding="utf-8"?>
<p:tagLst xmlns:a="http://schemas.openxmlformats.org/drawingml/2006/main" xmlns:r="http://schemas.openxmlformats.org/officeDocument/2006/relationships" xmlns:p="http://schemas.openxmlformats.org/presentationml/2006/main">
  <p:tag name="PA" val="v5.2.9"/>
</p:tagLst>
</file>

<file path=ppt/tags/tag5.xml><?xml version="1.0" encoding="utf-8"?>
<p:tagLst xmlns:a="http://schemas.openxmlformats.org/drawingml/2006/main" xmlns:r="http://schemas.openxmlformats.org/officeDocument/2006/relationships" xmlns:p="http://schemas.openxmlformats.org/presentationml/2006/main">
  <p:tag name="PA" val="v5.2.9"/>
</p:tagLst>
</file>

<file path=ppt/tags/tag6.xml><?xml version="1.0" encoding="utf-8"?>
<p:tagLst xmlns:a="http://schemas.openxmlformats.org/drawingml/2006/main" xmlns:r="http://schemas.openxmlformats.org/officeDocument/2006/relationships" xmlns:p="http://schemas.openxmlformats.org/presentationml/2006/main">
  <p:tag name="PA" val="v5.2.9"/>
</p:tagLst>
</file>

<file path=ppt/tags/tag7.xml><?xml version="1.0" encoding="utf-8"?>
<p:tagLst xmlns:a="http://schemas.openxmlformats.org/drawingml/2006/main" xmlns:r="http://schemas.openxmlformats.org/officeDocument/2006/relationships" xmlns:p="http://schemas.openxmlformats.org/presentationml/2006/main">
  <p:tag name="PA" val="v5.2.9"/>
</p:tagLst>
</file>

<file path=ppt/tags/tag8.xml><?xml version="1.0" encoding="utf-8"?>
<p:tagLst xmlns:a="http://schemas.openxmlformats.org/drawingml/2006/main" xmlns:r="http://schemas.openxmlformats.org/officeDocument/2006/relationships" xmlns:p="http://schemas.openxmlformats.org/presentationml/2006/main">
  <p:tag name="PA" val="v5.2.9"/>
</p:tagLst>
</file>

<file path=ppt/tags/tag9.xml><?xml version="1.0" encoding="utf-8"?>
<p:tagLst xmlns:a="http://schemas.openxmlformats.org/drawingml/2006/main" xmlns:r="http://schemas.openxmlformats.org/officeDocument/2006/relationships" xmlns:p="http://schemas.openxmlformats.org/presentationml/2006/main">
  <p:tag name="PA" val="v5.2.9"/>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5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2874</TotalTime>
  <Words>3663</Words>
  <Application>Microsoft Office PowerPoint</Application>
  <PresentationFormat>宽屏</PresentationFormat>
  <Paragraphs>944</Paragraphs>
  <Slides>44</Slides>
  <Notes>5</Notes>
  <HiddenSlides>0</HiddenSlides>
  <MMClips>0</MMClips>
  <ScaleCrop>false</ScaleCrop>
  <HeadingPairs>
    <vt:vector size="6" baseType="variant">
      <vt:variant>
        <vt:lpstr>已用的字体</vt:lpstr>
      </vt:variant>
      <vt:variant>
        <vt:i4>10</vt:i4>
      </vt:variant>
      <vt:variant>
        <vt:lpstr>主题</vt:lpstr>
      </vt:variant>
      <vt:variant>
        <vt:i4>4</vt:i4>
      </vt:variant>
      <vt:variant>
        <vt:lpstr>幻灯片标题</vt:lpstr>
      </vt:variant>
      <vt:variant>
        <vt:i4>44</vt:i4>
      </vt:variant>
    </vt:vector>
  </HeadingPairs>
  <TitlesOfParts>
    <vt:vector size="58" baseType="lpstr">
      <vt:lpstr>等线</vt:lpstr>
      <vt:lpstr>等线 Light</vt:lpstr>
      <vt:lpstr>方正小标宋_GBK</vt:lpstr>
      <vt:lpstr>仿宋_GB2312</vt:lpstr>
      <vt:lpstr>微软雅黑</vt:lpstr>
      <vt:lpstr>Arial</vt:lpstr>
      <vt:lpstr>Calibri</vt:lpstr>
      <vt:lpstr>Calibri Light</vt:lpstr>
      <vt:lpstr>Wingdings</vt:lpstr>
      <vt:lpstr>Wingdings 3</vt:lpstr>
      <vt:lpstr>1_Office 主题</vt:lpstr>
      <vt:lpstr>Office 主题​​</vt:lpstr>
      <vt:lpstr>5_Office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赵 永帅</cp:lastModifiedBy>
  <cp:revision>318</cp:revision>
  <dcterms:created xsi:type="dcterms:W3CDTF">2017-08-03T09:01:00Z</dcterms:created>
  <dcterms:modified xsi:type="dcterms:W3CDTF">2023-03-02T04:57:25Z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2052-11.1.0.11294</vt:lpwstr>
  </property>
  <property fmtid="{D5CDD505-2E9C-101B-9397-08002B2CF9AE}" pid="3" name="ICV">
    <vt:lpwstr>62B406B7E7B74F0ABC0F6EE083487F70</vt:lpwstr>
  </property>
</Properties>
</file>

<file path=docProps/thumbnail.jpeg>
</file>